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68.xml"/>
  <Override ContentType="application/vnd.openxmlformats-officedocument.presentationml.notesSlide+xml" PartName="/ppt/notesSlides/notesSlide222.xml"/>
  <Override ContentType="application/vnd.openxmlformats-officedocument.presentationml.notesSlide+xml" PartName="/ppt/notesSlides/notesSlide257.xml"/>
  <Override ContentType="application/vnd.openxmlformats-officedocument.presentationml.notesSlide+xml" PartName="/ppt/notesSlides/notesSlide265.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249.xml"/>
  <Override ContentType="application/vnd.openxmlformats-officedocument.presentationml.notesSlide+xml" PartName="/ppt/notesSlides/notesSlide273.xml"/>
  <Override ContentType="application/vnd.openxmlformats-officedocument.presentationml.notesSlide+xml" PartName="/ppt/notesSlides/notesSlide206.xml"/>
  <Override ContentType="application/vnd.openxmlformats-officedocument.presentationml.notesSlide+xml" PartName="/ppt/notesSlides/notesSlide230.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76.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16.xml"/>
  <Override ContentType="application/vnd.openxmlformats-officedocument.presentationml.notesSlide+xml" PartName="/ppt/notesSlides/notesSlide214.xml"/>
  <Override ContentType="application/vnd.openxmlformats-officedocument.presentationml.notesSlide+xml" PartName="/ppt/notesSlides/notesSlide1.xml"/>
  <Override ContentType="application/vnd.openxmlformats-officedocument.presentationml.notesSlide+xml" PartName="/ppt/notesSlides/notesSlide196.xml"/>
  <Override ContentType="application/vnd.openxmlformats-officedocument.presentationml.notesSlide+xml" PartName="/ppt/notesSlides/notesSlide250.xml"/>
  <Override ContentType="application/vnd.openxmlformats-officedocument.presentationml.notesSlide+xml" PartName="/ppt/notesSlides/notesSlide105.xml"/>
  <Override ContentType="application/vnd.openxmlformats-officedocument.presentationml.notesSlide+xml" PartName="/ppt/notesSlides/notesSlide148.xml"/>
  <Override ContentType="application/vnd.openxmlformats-officedocument.presentationml.notesSlide+xml" PartName="/ppt/notesSlides/notesSlide202.xml"/>
  <Override ContentType="application/vnd.openxmlformats-officedocument.presentationml.notesSlide+xml" PartName="/ppt/notesSlides/notesSlide39.xml"/>
  <Override ContentType="application/vnd.openxmlformats-officedocument.presentationml.notesSlide+xml" PartName="/ppt/notesSlides/notesSlide137.xml"/>
  <Override ContentType="application/vnd.openxmlformats-officedocument.presentationml.notesSlide+xml" PartName="/ppt/notesSlides/notesSlide277.xml"/>
  <Override ContentType="application/vnd.openxmlformats-officedocument.presentationml.notesSlide+xml" PartName="/ppt/notesSlides/notesSlide87.xml"/>
  <Override ContentType="application/vnd.openxmlformats-officedocument.presentationml.notesSlide+xml" PartName="/ppt/notesSlides/notesSlide44.xml"/>
  <Override ContentType="application/vnd.openxmlformats-officedocument.presentationml.notesSlide+xml" PartName="/ppt/notesSlides/notesSlide234.xml"/>
  <Override ContentType="application/vnd.openxmlformats-officedocument.presentationml.notesSlide+xml" PartName="/ppt/notesSlides/notesSlide141.xml"/>
  <Override ContentType="application/vnd.openxmlformats-officedocument.presentationml.notesSlide+xml" PartName="/ppt/notesSlides/notesSlide153.xml"/>
  <Override ContentType="application/vnd.openxmlformats-officedocument.presentationml.notesSlide+xml" PartName="/ppt/notesSlides/notesSlide110.xml"/>
  <Override ContentType="application/vnd.openxmlformats-officedocument.presentationml.notesSlide+xml" PartName="/ppt/notesSlides/notesSlide184.xml"/>
  <Override ContentType="application/vnd.openxmlformats-officedocument.presentationml.notesSlide+xml" PartName="/ppt/notesSlides/notesSlide75.xml"/>
  <Override ContentType="application/vnd.openxmlformats-officedocument.presentationml.notesSlide+xml" PartName="/ppt/notesSlides/notesSlide229.xml"/>
  <Override ContentType="application/vnd.openxmlformats-officedocument.presentationml.notesSlide+xml" PartName="/ppt/notesSlides/notesSlide180.xml"/>
  <Override ContentType="application/vnd.openxmlformats-officedocument.presentationml.notesSlide+xml" PartName="/ppt/notesSlides/notesSlide172.xml"/>
  <Override ContentType="application/vnd.openxmlformats-officedocument.presentationml.notesSlide+xml" PartName="/ppt/notesSlides/notesSlide261.xml"/>
  <Override ContentType="application/vnd.openxmlformats-officedocument.presentationml.notesSlide+xml" PartName="/ppt/notesSlides/notesSlide9.xml"/>
  <Override ContentType="application/vnd.openxmlformats-officedocument.presentationml.notesSlide+xml" PartName="/ppt/notesSlides/notesSlide63.xml"/>
  <Override ContentType="application/vnd.openxmlformats-officedocument.presentationml.notesSlide+xml" PartName="/ppt/notesSlides/notesSlide270.xml"/>
  <Override ContentType="application/vnd.openxmlformats-officedocument.presentationml.notesSlide+xml" PartName="/ppt/notesSlides/notesSlide20.xml"/>
  <Override ContentType="application/vnd.openxmlformats-officedocument.presentationml.notesSlide+xml" PartName="/ppt/notesSlides/notesSlide21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253.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238.xml"/>
  <Override ContentType="application/vnd.openxmlformats-officedocument.presentationml.notesSlide+xml" PartName="/ppt/notesSlides/notesSlide15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52.xml"/>
  <Override ContentType="application/vnd.openxmlformats-officedocument.presentationml.notesSlide+xml" PartName="/ppt/notesSlides/notesSlide35.xml"/>
  <Override ContentType="application/vnd.openxmlformats-officedocument.presentationml.notesSlide+xml" PartName="/ppt/notesSlides/notesSlide161.xml"/>
  <Override ContentType="application/vnd.openxmlformats-officedocument.presentationml.notesSlide+xml" PartName="/ppt/notesSlides/notesSlide5.xml"/>
  <Override ContentType="application/vnd.openxmlformats-officedocument.presentationml.notesSlide+xml" PartName="/ppt/notesSlides/notesSlide187.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225.xml"/>
  <Override ContentType="application/vnd.openxmlformats-officedocument.presentationml.notesSlide+xml" PartName="/ppt/notesSlides/notesSlide242.xml"/>
  <Override ContentType="application/vnd.openxmlformats-officedocument.presentationml.notesSlide+xml" PartName="/ppt/notesSlides/notesSlide268.xml"/>
  <Override ContentType="application/vnd.openxmlformats-officedocument.presentationml.notesSlide+xml" PartName="/ppt/notesSlides/notesSlide274.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24.xml"/>
  <Override ContentType="application/vnd.openxmlformats-officedocument.presentationml.notesSlide+xml" PartName="/ppt/notesSlides/notesSlide256.xml"/>
  <Override ContentType="application/vnd.openxmlformats-officedocument.presentationml.notesSlide+xml" PartName="/ppt/notesSlides/notesSlide213.xml"/>
  <Override ContentType="application/vnd.openxmlformats-officedocument.presentationml.notesSlide+xml" PartName="/ppt/notesSlides/notesSlide223.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177.xml"/>
  <Override ContentType="application/vnd.openxmlformats-officedocument.presentationml.notesSlide+xml" PartName="/ppt/notesSlides/notesSlide231.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266.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03.xml"/>
  <Override ContentType="application/vnd.openxmlformats-officedocument.presentationml.notesSlide+xml" PartName="/ppt/notesSlides/notesSlide13.xml"/>
  <Override ContentType="application/vnd.openxmlformats-officedocument.presentationml.notesSlide+xml" PartName="/ppt/notesSlides/notesSlide24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52.xml"/>
  <Override ContentType="application/vnd.openxmlformats-officedocument.presentationml.notesSlide+xml" PartName="/ppt/notesSlides/notesSlide195.xml"/>
  <Override ContentType="application/vnd.openxmlformats-officedocument.presentationml.notesSlide+xml" PartName="/ppt/notesSlides/notesSlide183.xml"/>
  <Override ContentType="application/vnd.openxmlformats-officedocument.presentationml.notesSlide+xml" PartName="/ppt/notesSlides/notesSlide217.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167.xml"/>
  <Override ContentType="application/vnd.openxmlformats-officedocument.presentationml.notesSlide+xml" PartName="/ppt/notesSlides/notesSlide140.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51.xml"/>
  <Override ContentType="application/vnd.openxmlformats-officedocument.presentationml.notesSlide+xml" PartName="/ppt/notesSlides/notesSlide149.xml"/>
  <Override ContentType="application/vnd.openxmlformats-officedocument.presentationml.notesSlide+xml" PartName="/ppt/notesSlides/notesSlide252.xml"/>
  <Override ContentType="application/vnd.openxmlformats-officedocument.presentationml.notesSlide+xml" PartName="/ppt/notesSlides/notesSlide62.xml"/>
  <Override ContentType="application/vnd.openxmlformats-officedocument.presentationml.notesSlide+xml" PartName="/ppt/notesSlides/notesSlide235.xml"/>
  <Override ContentType="application/vnd.openxmlformats-officedocument.presentationml.notesSlide+xml" PartName="/ppt/notesSlides/notesSlide45.xml"/>
  <Override ContentType="application/vnd.openxmlformats-officedocument.presentationml.notesSlide+xml" PartName="/ppt/notesSlides/notesSlide28.xml"/>
  <Override ContentType="application/vnd.openxmlformats-officedocument.presentationml.notesSlide+xml" PartName="/ppt/notesSlides/notesSlide139.xml"/>
  <Override ContentType="application/vnd.openxmlformats-officedocument.presentationml.notesSlide+xml" PartName="/ppt/notesSlides/notesSlide278.xml"/>
  <Override ContentType="application/vnd.openxmlformats-officedocument.presentationml.notesSlide+xml" PartName="/ppt/notesSlides/notesSlide228.xml"/>
  <Override ContentType="application/vnd.openxmlformats-officedocument.presentationml.notesSlide+xml" PartName="/ppt/notesSlides/notesSlide55.xml"/>
  <Override ContentType="application/vnd.openxmlformats-officedocument.presentationml.notesSlide+xml" PartName="/ppt/notesSlides/notesSlide156.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199.xml"/>
  <Override ContentType="application/vnd.openxmlformats-officedocument.presentationml.notesSlide+xml" PartName="/ppt/notesSlides/notesSlide245.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90.xml"/>
  <Override ContentType="application/vnd.openxmlformats-officedocument.presentationml.notesSlide+xml" PartName="/ppt/notesSlides/notesSlide218.xml"/>
  <Override ContentType="application/vnd.openxmlformats-officedocument.presentationml.notesSlide+xml" PartName="/ppt/notesSlides/notesSlide262.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173.xml"/>
  <Override ContentType="application/vnd.openxmlformats-officedocument.presentationml.notesSlide+xml" PartName="/ppt/notesSlides/notesSlide128.xml"/>
  <Override ContentType="application/vnd.openxmlformats-officedocument.presentationml.notesSlide+xml" PartName="/ppt/notesSlides/notesSlide267.xml"/>
  <Override ContentType="application/vnd.openxmlformats-officedocument.presentationml.notesSlide+xml" PartName="/ppt/notesSlides/notesSlide224.xml"/>
  <Override ContentType="application/vnd.openxmlformats-officedocument.presentationml.notesSlide+xml" PartName="/ppt/notesSlides/notesSlide241.xml"/>
  <Override ContentType="application/vnd.openxmlformats-officedocument.presentationml.notesSlide+xml" PartName="/ppt/notesSlides/notesSlide162.xml"/>
  <Override ContentType="application/vnd.openxmlformats-officedocument.presentationml.notesSlide+xml" PartName="/ppt/notesSlides/notesSlide49.xml"/>
  <Override ContentType="application/vnd.openxmlformats-officedocument.presentationml.notesSlide+xml" PartName="/ppt/notesSlides/notesSlide145.xml"/>
  <Override ContentType="application/vnd.openxmlformats-officedocument.presentationml.notesSlide+xml" PartName="/ppt/notesSlides/notesSlide207.xml"/>
  <Override ContentType="application/vnd.openxmlformats-officedocument.presentationml.notesSlide+xml" PartName="/ppt/notesSlides/notesSlide102.xml"/>
  <Override ContentType="application/vnd.openxmlformats-officedocument.presentationml.notesSlide+xml" PartName="/ppt/notesSlides/notesSlide8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88.xml"/>
  <Override ContentType="application/vnd.openxmlformats-officedocument.presentationml.notesSlide+xml" PartName="/ppt/notesSlides/notesSlide3.xml"/>
  <Override ContentType="application/vnd.openxmlformats-officedocument.presentationml.notesSlide+xml" PartName="/ppt/notesSlides/notesSlide50.xml"/>
  <Override ContentType="application/vnd.openxmlformats-officedocument.presentationml.notesSlide+xml" PartName="/ppt/notesSlides/notesSlide239.xml"/>
  <Override ContentType="application/vnd.openxmlformats-officedocument.presentationml.notesSlide+xml" PartName="/ppt/notesSlides/notesSlide240.xml"/>
  <Override ContentType="application/vnd.openxmlformats-officedocument.presentationml.notesSlide+xml" PartName="/ppt/notesSlides/notesSlide107.xml"/>
  <Override ContentType="application/vnd.openxmlformats-officedocument.presentationml.notesSlide+xml" PartName="/ppt/notesSlides/notesSlide186.xml"/>
  <Override ContentType="application/vnd.openxmlformats-officedocument.presentationml.notesSlide+xml" PartName="/ppt/notesSlides/notesSlide143.xml"/>
  <Override ContentType="application/vnd.openxmlformats-officedocument.presentationml.notesSlide+xml" PartName="/ppt/notesSlides/notesSlide151.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232.xml"/>
  <Override ContentType="application/vnd.openxmlformats-officedocument.presentationml.notesSlide+xml" PartName="/ppt/notesSlides/notesSlide275.xml"/>
  <Override ContentType="application/vnd.openxmlformats-officedocument.presentationml.notesSlide+xml" PartName="/ppt/notesSlides/notesSlide85.xml"/>
  <Override ContentType="application/vnd.openxmlformats-officedocument.presentationml.notesSlide+xml" PartName="/ppt/notesSlides/notesSlide194.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263.xml"/>
  <Override ContentType="application/vnd.openxmlformats-officedocument.presentationml.notesSlide+xml" PartName="/ppt/notesSlides/notesSlide259.xml"/>
  <Override ContentType="application/vnd.openxmlformats-officedocument.presentationml.notesSlide+xml" PartName="/ppt/notesSlides/notesSlide81.xml"/>
  <Override ContentType="application/vnd.openxmlformats-officedocument.presentationml.notesSlide+xml" PartName="/ppt/notesSlides/notesSlide166.xml"/>
  <Override ContentType="application/vnd.openxmlformats-officedocument.presentationml.notesSlide+xml" PartName="/ppt/notesSlides/notesSlide182.xml"/>
  <Override ContentType="application/vnd.openxmlformats-officedocument.presentationml.notesSlide+xml" PartName="/ppt/notesSlides/notesSlide30.xml"/>
  <Override ContentType="application/vnd.openxmlformats-officedocument.presentationml.notesSlide+xml" PartName="/ppt/notesSlides/notesSlide220.xml"/>
  <Override ContentType="application/vnd.openxmlformats-officedocument.presentationml.notesSlide+xml" PartName="/ppt/notesSlides/notesSlide69.xml"/>
  <Override ContentType="application/vnd.openxmlformats-officedocument.presentationml.notesSlide+xml" PartName="/ppt/notesSlides/notesSlide178.xml"/>
  <Override ContentType="application/vnd.openxmlformats-officedocument.presentationml.notesSlide+xml" PartName="/ppt/notesSlides/notesSlide26.xml"/>
  <Override ContentType="application/vnd.openxmlformats-officedocument.presentationml.notesSlide+xml" PartName="/ppt/notesSlides/notesSlide135.xml"/>
  <Override ContentType="application/vnd.openxmlformats-officedocument.presentationml.notesSlide+xml" PartName="/ppt/notesSlides/notesSlide93.xml"/>
  <Override ContentType="application/vnd.openxmlformats-officedocument.presentationml.notesSlide+xml" PartName="/ppt/notesSlides/notesSlide204.xml"/>
  <Override ContentType="application/vnd.openxmlformats-officedocument.presentationml.notesSlide+xml" PartName="/ppt/notesSlides/notesSlide247.xml"/>
  <Override ContentType="application/vnd.openxmlformats-officedocument.presentationml.notesSlide+xml" PartName="/ppt/notesSlides/notesSlide57.xml"/>
  <Override ContentType="application/vnd.openxmlformats-officedocument.presentationml.notesSlide+xml" PartName="/ppt/notesSlides/notesSlide123.xml"/>
  <Override ContentType="application/vnd.openxmlformats-officedocument.presentationml.notesSlide+xml" PartName="/ppt/notesSlides/notesSlide171.xml"/>
  <Override ContentType="application/vnd.openxmlformats-officedocument.presentationml.notesSlide+xml" PartName="/ppt/notesSlides/notesSlide14.xml"/>
  <Override ContentType="application/vnd.openxmlformats-officedocument.presentationml.notesSlide+xml" PartName="/ppt/notesSlides/notesSlide216.xml"/>
  <Override ContentType="application/vnd.openxmlformats-officedocument.presentationml.notesSlide+xml" PartName="/ppt/notesSlides/notesSlide227.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163.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98.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155.xml"/>
  <Override ContentType="application/vnd.openxmlformats-officedocument.presentationml.notesSlide+xml" PartName="/ppt/notesSlides/notesSlide189.xml"/>
  <Override ContentType="application/vnd.openxmlformats-officedocument.presentationml.notesSlide+xml" PartName="/ppt/notesSlides/notesSlide46.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219.xml"/>
  <Override ContentType="application/vnd.openxmlformats-officedocument.presentationml.notesSlide+xml" PartName="/ppt/notesSlides/notesSlide11.xml"/>
  <Override ContentType="application/vnd.openxmlformats-officedocument.presentationml.notesSlide+xml" PartName="/ppt/notesSlides/notesSlide120.xml"/>
  <Override ContentType="application/vnd.openxmlformats-officedocument.presentationml.notesSlide+xml" PartName="/ppt/notesSlides/notesSlide279.xml"/>
  <Override ContentType="application/vnd.openxmlformats-officedocument.presentationml.notesSlide+xml" PartName="/ppt/notesSlides/notesSlide236.xml"/>
  <Override ContentType="application/vnd.openxmlformats-officedocument.presentationml.notesSlide+xml" PartName="/ppt/notesSlides/notesSlide244.xml"/>
  <Override ContentType="application/vnd.openxmlformats-officedocument.presentationml.notesSlide+xml" PartName="/ppt/notesSlides/notesSlide201.xml"/>
  <Override ContentType="application/vnd.openxmlformats-officedocument.presentationml.notesSlide+xml" PartName="/ppt/notesSlides/notesSlide1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91.xml"/>
  <Override ContentType="application/vnd.openxmlformats-officedocument.presentationml.notesSlide+xml" PartName="/ppt/notesSlides/notesSlide20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65.xml"/>
  <Override ContentType="application/vnd.openxmlformats-officedocument.presentationml.notesSlide+xml" PartName="/ppt/notesSlides/notesSlide174.xml"/>
  <Override ContentType="application/vnd.openxmlformats-officedocument.presentationml.notesSlide+xml" PartName="/ppt/notesSlides/notesSlide272.xml"/>
  <Override ContentType="application/vnd.openxmlformats-officedocument.presentationml.notesSlide+xml" PartName="/ppt/notesSlides/notesSlide255.xml"/>
  <Override ContentType="application/vnd.openxmlformats-officedocument.presentationml.notesSlide+xml" PartName="/ppt/notesSlides/notesSlide212.xml"/>
  <Override ContentType="application/vnd.openxmlformats-officedocument.presentationml.notesSlide+xml" PartName="/ppt/notesSlides/notesSlide92.xml"/>
  <Override ContentType="application/vnd.openxmlformats-officedocument.presentationml.notesSlide+xml" PartName="/ppt/notesSlides/notesSlide193.xml"/>
  <Override ContentType="application/vnd.openxmlformats-officedocument.presentationml.notesSlide+xml" PartName="/ppt/notesSlides/notesSlide150.xml"/>
  <Override ContentType="application/vnd.openxmlformats-officedocument.presentationml.notesSlide+xml" PartName="/ppt/notesSlides/notesSlide142.xml"/>
  <Override ContentType="application/vnd.openxmlformats-officedocument.presentationml.notesSlide+xml" PartName="/ppt/notesSlides/notesSlide248.xml"/>
  <Override ContentType="application/vnd.openxmlformats-officedocument.presentationml.notesSlide+xml" PartName="/ppt/notesSlides/notesSlide116.xml"/>
  <Override ContentType="application/vnd.openxmlformats-officedocument.presentationml.notesSlide+xml" PartName="/ppt/notesSlides/notesSlide15.xml"/>
  <Override ContentType="application/vnd.openxmlformats-officedocument.presentationml.notesSlide+xml" PartName="/ppt/notesSlides/notesSlide159.xml"/>
  <Override ContentType="application/vnd.openxmlformats-officedocument.presentationml.notesSlide+xml" PartName="/ppt/notesSlides/notesSlide185.xml"/>
  <Override ContentType="application/vnd.openxmlformats-officedocument.presentationml.notesSlide+xml" PartName="/ppt/notesSlides/notesSlide215.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258.xml"/>
  <Override ContentType="application/vnd.openxmlformats-officedocument.presentationml.notesSlide+xml" PartName="/ppt/notesSlides/notesSlide169.xml"/>
  <Override ContentType="application/vnd.openxmlformats-officedocument.presentationml.notesSlide+xml" PartName="/ppt/notesSlides/notesSlide205.xml"/>
  <Override ContentType="application/vnd.openxmlformats-officedocument.presentationml.notesSlide+xml" PartName="/ppt/notesSlides/notesSlide108.xml"/>
  <Override ContentType="application/vnd.openxmlformats-officedocument.presentationml.notesSlide+xml" PartName="/ppt/notesSlides/notesSlide25.xml"/>
  <Override ContentType="application/vnd.openxmlformats-officedocument.presentationml.notesSlide+xml" PartName="/ppt/notesSlides/notesSlide160.xml"/>
  <Override ContentType="application/vnd.openxmlformats-officedocument.presentationml.notesSlide+xml" PartName="/ppt/notesSlides/notesSlide43.xml"/>
  <Override ContentType="application/vnd.openxmlformats-officedocument.presentationml.notesSlide+xml" PartName="/ppt/notesSlides/notesSlide276.xml"/>
  <Override ContentType="application/vnd.openxmlformats-officedocument.presentationml.notesSlide+xml" PartName="/ppt/notesSlides/notesSlide86.xml"/>
  <Override ContentType="application/vnd.openxmlformats-officedocument.presentationml.notesSlide+xml" PartName="/ppt/notesSlides/notesSlide179.xml"/>
  <Override ContentType="application/vnd.openxmlformats-officedocument.presentationml.notesSlide+xml" PartName="/ppt/notesSlides/notesSlide233.xml"/>
  <Override ContentType="application/vnd.openxmlformats-officedocument.presentationml.notesSlide+xml" PartName="/ppt/notesSlides/notesSlide165.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264.xml"/>
  <Override ContentType="application/vnd.openxmlformats-officedocument.presentationml.notesSlide+xml" PartName="/ppt/notesSlides/notesSlide74.xml"/>
  <Override ContentType="application/vnd.openxmlformats-officedocument.presentationml.notesSlide+xml" PartName="/ppt/notesSlides/notesSlide170.xml"/>
  <Override ContentType="application/vnd.openxmlformats-officedocument.presentationml.notesSlide+xml" PartName="/ppt/notesSlides/notesSlide197.xml"/>
  <Override ContentType="application/vnd.openxmlformats-officedocument.presentationml.notesSlide+xml" PartName="/ppt/notesSlides/notesSlide221.xml"/>
  <Override ContentType="application/vnd.openxmlformats-officedocument.presentationml.notesSlide+xml" PartName="/ppt/notesSlides/notesSlide58.xml"/>
  <Override ContentType="application/vnd.openxmlformats-officedocument.presentationml.notesSlide+xml" PartName="/ppt/notesSlides/notesSlide154.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260.xml"/>
  <Override ContentType="application/vnd.openxmlformats-officedocument.presentationml.notesSlide+xml" PartName="/ppt/notesSlides/notesSlide70.xml"/>
  <Override ContentType="application/vnd.openxmlformats-officedocument.presentationml.notesSlide+xml" PartName="/ppt/notesSlides/notesSlide243.xml"/>
  <Override ContentType="application/vnd.openxmlformats-officedocument.presentationml.notesSlide+xml" PartName="/ppt/notesSlides/notesSlide111.xml"/>
  <Override ContentType="application/vnd.openxmlformats-officedocument.presentationml.notesSlide+xml" PartName="/ppt/notesSlides/notesSlide226.xml"/>
  <Override ContentType="application/vnd.openxmlformats-officedocument.presentationml.notesSlide+xml" PartName="/ppt/notesSlides/notesSlide269.xml"/>
  <Override ContentType="application/vnd.openxmlformats-officedocument.presentationml.notesSlide+xml" PartName="/ppt/notesSlides/notesSlide200.xml"/>
  <Override ContentType="application/vnd.openxmlformats-officedocument.presentationml.notesSlide+xml" PartName="/ppt/notesSlides/notesSlide181.xml"/>
  <Override ContentType="application/vnd.openxmlformats-officedocument.presentationml.notesSlide+xml" PartName="/ppt/notesSlides/notesSlide47.xml"/>
  <Override ContentType="application/vnd.openxmlformats-officedocument.presentationml.notesSlide+xml" PartName="/ppt/notesSlides/notesSlide209.xml"/>
  <Override ContentType="application/vnd.openxmlformats-officedocument.presentationml.notesSlide+xml" PartName="/ppt/notesSlides/notesSlide104.xml"/>
  <Override ContentType="application/vnd.openxmlformats-officedocument.presentationml.notesSlide+xml" PartName="/ppt/notesSlides/notesSlide147.xml"/>
  <Override ContentType="application/vnd.openxmlformats-officedocument.presentationml.notesSlide+xml" PartName="/ppt/notesSlides/notesSlide21.xml"/>
  <Override ContentType="application/vnd.openxmlformats-officedocument.presentationml.notesSlide+xml" PartName="/ppt/notesSlides/notesSlide164.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271.xml"/>
  <Override ContentType="application/vnd.openxmlformats-officedocument.presentationml.notesSlide+xml" PartName="/ppt/notesSlides/notesSlide237.xml"/>
  <Override ContentType="application/vnd.openxmlformats-officedocument.presentationml.notesSlide+xml" PartName="/ppt/notesSlides/notesSlide211.xml"/>
  <Override ContentType="application/vnd.openxmlformats-officedocument.presentationml.notesSlide+xml" PartName="/ppt/notesSlides/notesSlide254.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96.xml"/>
  <Override ContentType="application/vnd.openxmlformats-officedocument.presentationml.notesSlide+xml" PartName="/ppt/notesSlides/notesSlide192.xml"/>
  <Override ContentType="application/vnd.openxmlformats-officedocument.presentationml.notesSlide+xml" PartName="/ppt/notesSlides/notesSlide19.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158.xml"/>
  <Override ContentType="application/vnd.openxmlformats-officedocument.presentationml.notesSlide+xml" PartName="/ppt/notesSlides/notesSlide175.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164.xml"/>
  <Override ContentType="application/vnd.openxmlformats-officedocument.presentationml.slide+xml" PartName="/ppt/slides/slide253.xml"/>
  <Override ContentType="application/vnd.openxmlformats-officedocument.presentationml.slide+xml" PartName="/ppt/slides/slide43.xml"/>
  <Override ContentType="application/vnd.openxmlformats-officedocument.presentationml.slide+xml" PartName="/ppt/slides/slide199.xml"/>
  <Override ContentType="application/vnd.openxmlformats-officedocument.presentationml.slide+xml" PartName="/ppt/slides/slide210.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202.xml"/>
  <Override ContentType="application/vnd.openxmlformats-officedocument.presentationml.slide+xml" PartName="/ppt/slides/slide105.xml"/>
  <Override ContentType="application/vnd.openxmlformats-officedocument.presentationml.slide+xml" PartName="/ppt/slides/slide148.xml"/>
  <Override ContentType="application/vnd.openxmlformats-officedocument.presentationml.slide+xml" PartName="/ppt/slides/slide172.xml"/>
  <Override ContentType="application/vnd.openxmlformats-officedocument.presentationml.slide+xml" PartName="/ppt/slides/slide19.xml"/>
  <Override ContentType="application/vnd.openxmlformats-officedocument.presentationml.slide+xml" PartName="/ppt/slides/slide5.xml"/>
  <Override ContentType="application/vnd.openxmlformats-officedocument.presentationml.slide+xml" PartName="/ppt/slides/slide237.xml"/>
  <Override ContentType="application/vnd.openxmlformats-officedocument.presentationml.slide+xml" PartName="/ppt/slides/slide261.xml"/>
  <Override ContentType="application/vnd.openxmlformats-officedocument.presentationml.slide+xml" PartName="/ppt/slides/slide51.xml"/>
  <Override ContentType="application/vnd.openxmlformats-officedocument.presentationml.slide+xml" PartName="/ppt/slides/slide245.xml"/>
  <Override ContentType="application/vnd.openxmlformats-officedocument.presentationml.slide+xml" PartName="/ppt/slides/slide113.xml"/>
  <Override ContentType="application/vnd.openxmlformats-officedocument.presentationml.slide+xml" PartName="/ppt/slides/slide94.xml"/>
  <Override ContentType="application/vnd.openxmlformats-officedocument.presentationml.slide+xml" PartName="/ppt/slides/slide156.xml"/>
  <Override ContentType="application/vnd.openxmlformats-officedocument.presentationml.slide+xml" PartName="/ppt/slides/slide217.xml"/>
  <Override ContentType="application/vnd.openxmlformats-officedocument.presentationml.slide+xml" PartName="/ppt/slides/slide71.xml"/>
  <Override ContentType="application/vnd.openxmlformats-officedocument.presentationml.slide+xml" PartName="/ppt/slides/slide179.xml"/>
  <Override ContentType="application/vnd.openxmlformats-officedocument.presentationml.slide+xml" PartName="/ppt/slides/slide276.xml"/>
  <Override ContentType="application/vnd.openxmlformats-officedocument.presentationml.slide+xml" PartName="/ppt/slides/slide233.xml"/>
  <Override ContentType="application/vnd.openxmlformats-officedocument.presentationml.slide+xml" PartName="/ppt/slides/slide66.xml"/>
  <Override ContentType="application/vnd.openxmlformats-officedocument.presentationml.slide+xml" PartName="/ppt/slides/slide265.xml"/>
  <Override ContentType="application/vnd.openxmlformats-officedocument.presentationml.slide+xml" PartName="/ppt/slides/slide23.xml"/>
  <Override ContentType="application/vnd.openxmlformats-officedocument.presentationml.slide+xml" PartName="/ppt/slides/slide229.xml"/>
  <Override ContentType="application/vnd.openxmlformats-officedocument.presentationml.slide+xml" PartName="/ppt/slides/slide136.xml"/>
  <Override ContentType="application/vnd.openxmlformats-officedocument.presentationml.slide+xml" PartName="/ppt/slides/slide184.xml"/>
  <Override ContentType="application/vnd.openxmlformats-officedocument.presentationml.slide+xml" PartName="/ppt/slides/slide141.xml"/>
  <Override ContentType="application/vnd.openxmlformats-officedocument.presentationml.slide+xml" PartName="/ppt/slides/slide82.xml"/>
  <Override ContentType="application/vnd.openxmlformats-officedocument.presentationml.slide+xml" PartName="/ppt/slides/slide9.xml"/>
  <Override ContentType="application/vnd.openxmlformats-officedocument.presentationml.slide+xml" PartName="/ppt/slides/slide16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187.xml"/>
  <Override ContentType="application/vnd.openxmlformats-officedocument.presentationml.slide+xml" PartName="/ppt/slides/slide98.xml"/>
  <Override ContentType="application/vnd.openxmlformats-officedocument.presentationml.slide+xml" PartName="/ppt/slides/slide152.xml"/>
  <Override ContentType="application/vnd.openxmlformats-officedocument.presentationml.slide+xml" PartName="/ppt/slides/slide125.xml"/>
  <Override ContentType="application/vnd.openxmlformats-officedocument.presentationml.slide+xml" PartName="/ppt/slides/slide257.xml"/>
  <Override ContentType="application/vnd.openxmlformats-officedocument.presentationml.slide+xml" PartName="/ppt/slides/slide20.xml"/>
  <Override ContentType="application/vnd.openxmlformats-officedocument.presentationml.slide+xml" PartName="/ppt/slides/slide161.xml"/>
  <Override ContentType="application/vnd.openxmlformats-officedocument.presentationml.slide+xml" PartName="/ppt/slides/slide214.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206.xml"/>
  <Override ContentType="application/vnd.openxmlformats-officedocument.presentationml.slide+xml" PartName="/ppt/slides/slide55.xml"/>
  <Override ContentType="application/vnd.openxmlformats-officedocument.presentationml.slide+xml" PartName="/ppt/slides/slide249.xml"/>
  <Override ContentType="application/vnd.openxmlformats-officedocument.presentationml.slide+xml" PartName="/ppt/slides/slide195.xml"/>
  <Override ContentType="application/vnd.openxmlformats-officedocument.presentationml.slide+xml" PartName="/ppt/slides/slide272.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242.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59.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176.xml"/>
  <Override ContentType="application/vnd.openxmlformats-officedocument.presentationml.slide+xml" PartName="/ppt/slides/slide268.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225.xml"/>
  <Override ContentType="application/vnd.openxmlformats-officedocument.presentationml.slide+xml" PartName="/ppt/slides/slide180.xml"/>
  <Override ContentType="application/vnd.openxmlformats-officedocument.presentationml.slide+xml" PartName="/ppt/slides/slide18.xml"/>
  <Override ContentType="application/vnd.openxmlformats-officedocument.presentationml.slide+xml" PartName="/ppt/slides/slide201.xml"/>
  <Override ContentType="application/vnd.openxmlformats-officedocument.presentationml.slide+xml" PartName="/ppt/slides/slide244.xml"/>
  <Override ContentType="application/vnd.openxmlformats-officedocument.presentationml.slide+xml" PartName="/ppt/slides/slide52.xml"/>
  <Override ContentType="application/vnd.openxmlformats-officedocument.presentationml.slide+xml" PartName="/ppt/slides/slide270.xml"/>
  <Override ContentType="application/vnd.openxmlformats-officedocument.presentationml.slide+xml" PartName="/ppt/slides/slide95.xml"/>
  <Override ContentType="application/vnd.openxmlformats-officedocument.presentationml.slide+xml" PartName="/ppt/slides/slide181.xml"/>
  <Override ContentType="application/vnd.openxmlformats-officedocument.presentationml.slide+xml" PartName="/ppt/slides/slide157.xml"/>
  <Override ContentType="application/vnd.openxmlformats-officedocument.presentationml.slide+xml" PartName="/ppt/slides/slide211.xml"/>
  <Override ContentType="application/vnd.openxmlformats-officedocument.presentationml.slide+xml" PartName="/ppt/slides/slide77.xml"/>
  <Override ContentType="application/vnd.openxmlformats-officedocument.presentationml.slide+xml" PartName="/ppt/slides/slide165.xml"/>
  <Override ContentType="application/vnd.openxmlformats-officedocument.presentationml.slide+xml" PartName="/ppt/slides/slide34.xml"/>
  <Override ContentType="application/vnd.openxmlformats-officedocument.presentationml.slide+xml" PartName="/ppt/slides/slide254.xml"/>
  <Override ContentType="application/vnd.openxmlformats-officedocument.presentationml.slide+xml" PartName="/ppt/slides/slide122.xml"/>
  <Override ContentType="application/vnd.openxmlformats-officedocument.presentationml.slide+xml" PartName="/ppt/slides/slide147.xml"/>
  <Override ContentType="application/vnd.openxmlformats-officedocument.presentationml.slide+xml" PartName="/ppt/slides/slide191.xml"/>
  <Override ContentType="application/vnd.openxmlformats-officedocument.presentationml.slide+xml" PartName="/ppt/slides/slide279.xml"/>
  <Override ContentType="application/vnd.openxmlformats-officedocument.presentationml.slide+xml" PartName="/ppt/slides/slide23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250.xml"/>
  <Override ContentType="application/vnd.openxmlformats-officedocument.presentationml.slide+xml" PartName="/ppt/slides/slide153.xml"/>
  <Override ContentType="application/vnd.openxmlformats-officedocument.presentationml.slide+xml" PartName="/ppt/slides/slide248.xml"/>
  <Override ContentType="application/vnd.openxmlformats-officedocument.presentationml.slide+xml" PartName="/ppt/slides/slide67.xml"/>
  <Override ContentType="application/vnd.openxmlformats-officedocument.presentationml.slide+xml" PartName="/ppt/slides/slide196.xml"/>
  <Override ContentType="application/vnd.openxmlformats-officedocument.presentationml.slide+xml" PartName="/ppt/slides/slide171.xml"/>
  <Override ContentType="application/vnd.openxmlformats-officedocument.presentationml.slide+xml" PartName="/ppt/slides/slide259.xml"/>
  <Override ContentType="application/vnd.openxmlformats-officedocument.presentationml.slide+xml" PartName="/ppt/slides/slide49.xml"/>
  <Override ContentType="application/vnd.openxmlformats-officedocument.presentationml.slide+xml" PartName="/ppt/slides/slide216.xml"/>
  <Override ContentType="application/vnd.openxmlformats-officedocument.presentationml.slide+xml" PartName="/ppt/slides/slide83.xml"/>
  <Override ContentType="application/vnd.openxmlformats-officedocument.presentationml.slide+xml" PartName="/ppt/slides/slide6.xml"/>
  <Override ContentType="application/vnd.openxmlformats-officedocument.presentationml.slide+xml" PartName="/ppt/slides/slide264.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221.xml"/>
  <Override ContentType="application/vnd.openxmlformats-officedocument.presentationml.slide+xml" PartName="/ppt/slides/slide73.xml"/>
  <Override ContentType="application/vnd.openxmlformats-officedocument.presentationml.slide+xml" PartName="/ppt/slides/slide169.xml"/>
  <Override ContentType="application/vnd.openxmlformats-officedocument.presentationml.slide+xml" PartName="/ppt/slides/slide258.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86.xml"/>
  <Override ContentType="application/vnd.openxmlformats-officedocument.presentationml.slide+xml" PartName="/ppt/slides/slide215.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222.xml"/>
  <Override ContentType="application/vnd.openxmlformats-officedocument.presentationml.slide+xml" PartName="/ppt/slides/slide205.xml"/>
  <Override ContentType="application/vnd.openxmlformats-officedocument.presentationml.slide+xml" PartName="/ppt/slides/slide160.xml"/>
  <Override ContentType="application/vnd.openxmlformats-officedocument.presentationml.slide+xml" PartName="/ppt/slides/slide232.xml"/>
  <Override ContentType="application/vnd.openxmlformats-officedocument.presentationml.slide+xml" PartName="/ppt/slides/slide100.xml"/>
  <Override ContentType="application/vnd.openxmlformats-officedocument.presentationml.slide+xml" PartName="/ppt/slides/slide90.xml"/>
  <Override ContentType="application/vnd.openxmlformats-officedocument.presentationml.slide+xml" PartName="/ppt/slides/slide143.xml"/>
  <Override ContentType="application/vnd.openxmlformats-officedocument.presentationml.slide+xml" PartName="/ppt/slides/slide275.xml"/>
  <Override ContentType="application/vnd.openxmlformats-officedocument.presentationml.slide+xml" PartName="/ppt/slides/slide132.xml"/>
  <Override ContentType="application/vnd.openxmlformats-officedocument.presentationml.slide+xml" PartName="/ppt/slides/slide62.xml"/>
  <Override ContentType="application/vnd.openxmlformats-officedocument.presentationml.slide+xml" PartName="/ppt/slides/slide175.xml"/>
  <Override ContentType="application/vnd.openxmlformats-officedocument.presentationml.slide+xml" PartName="/ppt/slides/slide269.xml"/>
  <Override ContentType="application/vnd.openxmlformats-officedocument.presentationml.slide+xml" PartName="/ppt/slides/slide1.xml"/>
  <Override ContentType="application/vnd.openxmlformats-officedocument.presentationml.slide+xml" PartName="/ppt/slides/slide192.xml"/>
  <Override ContentType="application/vnd.openxmlformats-officedocument.presentationml.slide+xml" PartName="/ppt/slides/slide45.xml"/>
  <Override ContentType="application/vnd.openxmlformats-officedocument.presentationml.slide+xml" PartName="/ppt/slides/slide226.xml"/>
  <Override ContentType="application/vnd.openxmlformats-officedocument.presentationml.slide+xml" PartName="/ppt/slides/slide28.xml"/>
  <Override ContentType="application/vnd.openxmlformats-officedocument.presentationml.slide+xml" PartName="/ppt/slides/slide209.xml"/>
  <Override ContentType="application/vnd.openxmlformats-officedocument.presentationml.slide+xml" PartName="/ppt/slides/slide200.xml"/>
  <Override ContentType="application/vnd.openxmlformats-officedocument.presentationml.slide+xml" PartName="/ppt/slides/slide243.xml"/>
  <Override ContentType="application/vnd.openxmlformats-officedocument.presentationml.slide+xml" PartName="/ppt/slides/slide88.xml"/>
  <Override ContentType="application/vnd.openxmlformats-officedocument.presentationml.slide+xml" PartName="/ppt/slides/slide158.xml"/>
  <Override ContentType="application/vnd.openxmlformats-officedocument.presentationml.slide+xml" PartName="/ppt/slides/slide115.xml"/>
  <Override ContentType="application/vnd.openxmlformats-officedocument.presentationml.slide+xml" PartName="/ppt/slides/slide260.xml"/>
  <Override ContentType="application/vnd.openxmlformats-officedocument.presentationml.slide+xml" PartName="/ppt/slides/slide3.xml"/>
  <Override ContentType="application/vnd.openxmlformats-officedocument.presentationml.slide+xml" PartName="/ppt/slides/slide182.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71.xml"/>
  <Override ContentType="application/vnd.openxmlformats-officedocument.presentationml.slide+xml" PartName="/ppt/slides/slide25.xml"/>
  <Override ContentType="application/vnd.openxmlformats-officedocument.presentationml.slide+xml" PartName="/ppt/slides/slide174.xml"/>
  <Override ContentType="application/vnd.openxmlformats-officedocument.presentationml.slide+xml" PartName="/ppt/slides/slide190.xml"/>
  <Override ContentType="application/vnd.openxmlformats-officedocument.presentationml.slide+xml" PartName="/ppt/slides/slide227.xml"/>
  <Override ContentType="application/vnd.openxmlformats-officedocument.presentationml.slide+xml" PartName="/ppt/slides/slide33.xml"/>
  <Override ContentType="application/vnd.openxmlformats-officedocument.presentationml.slide+xml" PartName="/ppt/slides/slide219.xml"/>
  <Override ContentType="application/vnd.openxmlformats-officedocument.presentationml.slide+xml" PartName="/ppt/slides/slide68.xml"/>
  <Override ContentType="application/vnd.openxmlformats-officedocument.presentationml.slide+xml" PartName="/ppt/slides/slide170.xml"/>
  <Override ContentType="application/vnd.openxmlformats-officedocument.presentationml.slide+xml" PartName="/ppt/slides/slide204.xml"/>
  <Override ContentType="application/vnd.openxmlformats-officedocument.presentationml.slide+xml" PartName="/ppt/slides/slide247.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220.xml"/>
  <Override ContentType="application/vnd.openxmlformats-officedocument.presentationml.slide+xml" PartName="/ppt/slides/slide263.xml"/>
  <Override ContentType="application/vnd.openxmlformats-officedocument.presentationml.slide+xml" PartName="/ppt/slides/slide166.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235.xml"/>
  <Override ContentType="application/vnd.openxmlformats-officedocument.presentationml.slide+xml" PartName="/ppt/slides/slide278.xml"/>
  <Override ContentType="application/vnd.openxmlformats-officedocument.presentationml.slide+xml" PartName="/ppt/slides/slide154.xml"/>
  <Override ContentType="application/vnd.openxmlformats-officedocument.presentationml.slide+xml" PartName="/ppt/slides/slide197.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25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3.xml"/>
  <Override ContentType="application/vnd.openxmlformats-officedocument.presentationml.slide+xml" PartName="/ppt/slides/slide266.xml"/>
  <Override ContentType="application/vnd.openxmlformats-officedocument.presentationml.slide+xml" PartName="/ppt/slides/slide240.xml"/>
  <Override ContentType="application/vnd.openxmlformats-officedocument.presentationml.slide+xml" PartName="/ppt/slides/slide22.xml"/>
  <Override ContentType="application/vnd.openxmlformats-officedocument.presentationml.slide+xml" PartName="/ppt/slides/slide185.xml"/>
  <Override ContentType="application/vnd.openxmlformats-officedocument.presentationml.slide+xml" PartName="/ppt/slides/slide231.xml"/>
  <Override ContentType="application/vnd.openxmlformats-officedocument.presentationml.slide+xml" PartName="/ppt/slides/slide65.xml"/>
  <Override ContentType="application/vnd.openxmlformats-officedocument.presentationml.slide+xml" PartName="/ppt/slides/slide118.xml"/>
  <Override ContentType="application/vnd.openxmlformats-officedocument.presentationml.slide+xml" PartName="/ppt/slides/slide274.xml"/>
  <Override ContentType="application/vnd.openxmlformats-officedocument.presentationml.slide+xml" PartName="/ppt/slides/slide142.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178.xml"/>
  <Override ContentType="application/vnd.openxmlformats-officedocument.presentationml.slide+xml" PartName="/ppt/slides/slide29.xml"/>
  <Override ContentType="application/vnd.openxmlformats-officedocument.presentationml.slide+xml" PartName="/ppt/slides/slide212.xml"/>
  <Override ContentType="application/vnd.openxmlformats-officedocument.presentationml.slide+xml" PartName="/ppt/slides/slide255.xml"/>
  <Override ContentType="application/vnd.openxmlformats-officedocument.presentationml.slide+xml" PartName="/ppt/slides/slide76.xml"/>
  <Override ContentType="application/vnd.openxmlformats-officedocument.presentationml.slide+xml" PartName="/ppt/slides/slide131.xml"/>
  <Override ContentType="application/vnd.openxmlformats-officedocument.presentationml.slide+xml" PartName="/ppt/slides/slide93.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14.xml"/>
  <Override ContentType="application/vnd.openxmlformats-officedocument.presentationml.slide+xml" PartName="/ppt/slides/slide163.xml"/>
  <Override ContentType="application/vnd.openxmlformats-officedocument.presentationml.slide+xml" PartName="/ppt/slides/slide127.xml"/>
  <Override ContentType="application/vnd.openxmlformats-officedocument.presentationml.slide+xml" PartName="/ppt/slides/slide146.xml"/>
  <Override ContentType="application/vnd.openxmlformats-officedocument.presentationml.slide+xml" PartName="/ppt/slides/slide150.xml"/>
  <Override ContentType="application/vnd.openxmlformats-officedocument.presentationml.slide+xml" PartName="/ppt/slides/slide189.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57.xml"/>
  <Override ContentType="application/vnd.openxmlformats-officedocument.presentationml.slide+xml" PartName="/ppt/slides/slide238.xml"/>
  <Override ContentType="application/vnd.openxmlformats-officedocument.presentationml.slide+xml" PartName="/ppt/slides/slide44.xml"/>
  <Override ContentType="application/vnd.openxmlformats-officedocument.presentationml.slide+xml" PartName="/ppt/slides/slide193.xml"/>
  <Override ContentType="application/vnd.openxmlformats-officedocument.presentationml.slide+xml" PartName="/ppt/slides/slide208.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228.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198.xml"/>
  <Override ContentType="application/vnd.openxmlformats-officedocument.presentationml.slide+xml" PartName="/ppt/slides/slide15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218.xml"/>
  <Override ContentType="application/vnd.openxmlformats-officedocument.presentationml.slide+xml" PartName="/ppt/slides/slide130.xml"/>
  <Override ContentType="application/vnd.openxmlformats-officedocument.presentationml.slide+xml" PartName="/ppt/slides/slide173.xml"/>
  <Override ContentType="application/vnd.openxmlformats-officedocument.presentationml.slide+xml" PartName="/ppt/slides/slide16.xml"/>
  <Override ContentType="application/vnd.openxmlformats-officedocument.presentationml.slide+xml" PartName="/ppt/slides/slide262.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277.xml"/>
  <Override ContentType="application/vnd.openxmlformats-officedocument.presentationml.slide+xml" PartName="/ppt/slides/slide11.xml"/>
  <Override ContentType="application/vnd.openxmlformats-officedocument.presentationml.slide+xml" PartName="/ppt/slides/slide183.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246.xml"/>
  <Override ContentType="application/vnd.openxmlformats-officedocument.presentationml.slide+xml" PartName="/ppt/slides/slide149.xml"/>
  <Override ContentType="application/vnd.openxmlformats-officedocument.presentationml.slide+xml" PartName="/ppt/slides/slide203.xml"/>
  <Override ContentType="application/vnd.openxmlformats-officedocument.presentationml.slide+xml" PartName="/ppt/slides/slide252.xml"/>
  <Override ContentType="application/vnd.openxmlformats-officedocument.presentationml.slide+xml" PartName="/ppt/slides/slide124.xml"/>
  <Override ContentType="application/vnd.openxmlformats-officedocument.presentationml.slide+xml" PartName="/ppt/slides/slide106.xml"/>
  <Override ContentType="application/vnd.openxmlformats-officedocument.presentationml.slide+xml" PartName="/ppt/slides/slide167.xml"/>
  <Override ContentType="application/vnd.openxmlformats-officedocument.presentationml.slide+xml" PartName="/ppt/slides/slide70.xml"/>
  <Override ContentType="application/vnd.openxmlformats-officedocument.presentationml.slide+xml" PartName="/ppt/slides/slide234.xml"/>
  <Override ContentType="application/vnd.openxmlformats-officedocument.presentationml.slide+xml" PartName="/ppt/slides/slide194.xml"/>
  <Override ContentType="application/vnd.openxmlformats-officedocument.presentationml.slide+xml" PartName="/ppt/slides/slide151.xml"/>
  <Override ContentType="application/vnd.openxmlformats-officedocument.presentationml.slide+xml" PartName="/ppt/slides/slide177.xml"/>
  <Override ContentType="application/vnd.openxmlformats-officedocument.presentationml.slide+xml" PartName="/ppt/slides/slide134.xml"/>
  <Override ContentType="application/vnd.openxmlformats-officedocument.presentationml.slide+xml" PartName="/ppt/slides/slide207.xml"/>
  <Override ContentType="application/vnd.openxmlformats-officedocument.presentationml.slide+xml" PartName="/ppt/slides/slide224.xml"/>
  <Override ContentType="application/vnd.openxmlformats-officedocument.presentationml.slide+xml" PartName="/ppt/slides/slide47.xml"/>
  <Override ContentType="application/vnd.openxmlformats-officedocument.presentationml.slide+xml" PartName="/ppt/slides/slide267.xml"/>
  <Override ContentType="application/vnd.openxmlformats-officedocument.presentationml.slide+xml" PartName="/ppt/slides/slide241.xml"/>
  <Override ContentType="application/vnd.openxmlformats-officedocument.presentationml.slide+xml" PartName="/ppt/slides/slide21.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145.xml"/>
  <Override ContentType="application/vnd.openxmlformats-officedocument.presentationml.slide+xml" PartName="/ppt/slides/slide188.xml"/>
  <Override ContentType="application/vnd.openxmlformats-officedocument.presentationml.slide+xml" PartName="/ppt/slides/slide162.xml"/>
  <Override ContentType="application/vnd.openxmlformats-officedocument.presentationml.slide+xml" PartName="/ppt/slides/slide32.xml"/>
  <Override ContentType="application/vnd.openxmlformats-officedocument.presentationml.slide+xml" PartName="/ppt/slides/slide75.xml"/>
  <Override ContentType="application/vnd.openxmlformats-officedocument.presentationml.slide+xml" PartName="/ppt/slides/slide213.xml"/>
  <Override ContentType="application/vnd.openxmlformats-officedocument.presentationml.slide+xml" PartName="/ppt/slides/slide58.xml"/>
  <Override ContentType="application/vnd.openxmlformats-officedocument.presentationml.slide+xml" PartName="/ppt/slides/slide239.xml"/>
  <Override ContentType="application/vnd.openxmlformats-officedocument.presentationml.slide+xml" PartName="/ppt/slides/slide15.xml"/>
  <Override ContentType="application/vnd.openxmlformats-officedocument.presentationml.slide+xml" PartName="/ppt/slides/slide230.xml"/>
  <Override ContentType="application/vnd.openxmlformats-officedocument.presentationml.slide+xml" PartName="/ppt/slides/slide256.xml"/>
  <Override ContentType="application/vnd.openxmlformats-officedocument.presentationml.slide+xml" PartName="/ppt/slides/slide128.xml"/>
  <Override ContentType="application/vnd.openxmlformats-officedocument.presentationml.slide+xml" PartName="/ppt/slides/slide273.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4"/>
    <p:sldMasterId id="214748367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 id="350" r:id="rId101"/>
    <p:sldId id="351" r:id="rId102"/>
    <p:sldId id="352" r:id="rId103"/>
    <p:sldId id="353" r:id="rId104"/>
    <p:sldId id="354" r:id="rId105"/>
    <p:sldId id="355" r:id="rId106"/>
    <p:sldId id="356" r:id="rId107"/>
    <p:sldId id="357" r:id="rId108"/>
    <p:sldId id="358" r:id="rId109"/>
    <p:sldId id="359" r:id="rId110"/>
    <p:sldId id="360" r:id="rId111"/>
    <p:sldId id="361" r:id="rId112"/>
    <p:sldId id="362" r:id="rId113"/>
    <p:sldId id="363" r:id="rId114"/>
    <p:sldId id="364" r:id="rId115"/>
    <p:sldId id="365" r:id="rId116"/>
    <p:sldId id="366" r:id="rId117"/>
    <p:sldId id="367" r:id="rId118"/>
    <p:sldId id="368" r:id="rId119"/>
    <p:sldId id="369" r:id="rId120"/>
    <p:sldId id="370" r:id="rId121"/>
    <p:sldId id="371" r:id="rId122"/>
    <p:sldId id="372" r:id="rId123"/>
    <p:sldId id="373" r:id="rId124"/>
    <p:sldId id="374" r:id="rId125"/>
    <p:sldId id="375" r:id="rId126"/>
    <p:sldId id="376" r:id="rId127"/>
    <p:sldId id="377" r:id="rId128"/>
    <p:sldId id="378" r:id="rId129"/>
    <p:sldId id="379" r:id="rId130"/>
    <p:sldId id="380" r:id="rId131"/>
    <p:sldId id="381" r:id="rId132"/>
    <p:sldId id="382" r:id="rId133"/>
    <p:sldId id="383" r:id="rId134"/>
    <p:sldId id="384" r:id="rId135"/>
    <p:sldId id="385" r:id="rId136"/>
    <p:sldId id="386" r:id="rId137"/>
    <p:sldId id="387" r:id="rId138"/>
    <p:sldId id="388" r:id="rId139"/>
    <p:sldId id="389" r:id="rId140"/>
    <p:sldId id="390" r:id="rId141"/>
    <p:sldId id="391" r:id="rId142"/>
    <p:sldId id="392" r:id="rId143"/>
    <p:sldId id="393" r:id="rId144"/>
    <p:sldId id="394" r:id="rId145"/>
    <p:sldId id="395" r:id="rId146"/>
    <p:sldId id="396" r:id="rId147"/>
    <p:sldId id="397" r:id="rId148"/>
    <p:sldId id="398" r:id="rId149"/>
    <p:sldId id="399" r:id="rId150"/>
    <p:sldId id="400" r:id="rId151"/>
    <p:sldId id="401" r:id="rId152"/>
    <p:sldId id="402" r:id="rId153"/>
    <p:sldId id="403" r:id="rId154"/>
    <p:sldId id="404" r:id="rId155"/>
    <p:sldId id="405" r:id="rId156"/>
    <p:sldId id="406" r:id="rId157"/>
    <p:sldId id="407" r:id="rId158"/>
    <p:sldId id="408" r:id="rId159"/>
    <p:sldId id="409" r:id="rId160"/>
    <p:sldId id="410" r:id="rId161"/>
    <p:sldId id="411" r:id="rId162"/>
    <p:sldId id="412" r:id="rId163"/>
    <p:sldId id="413" r:id="rId164"/>
    <p:sldId id="414" r:id="rId165"/>
    <p:sldId id="415" r:id="rId166"/>
    <p:sldId id="416" r:id="rId167"/>
    <p:sldId id="417" r:id="rId168"/>
    <p:sldId id="418" r:id="rId169"/>
    <p:sldId id="419" r:id="rId170"/>
    <p:sldId id="420" r:id="rId171"/>
    <p:sldId id="421" r:id="rId172"/>
    <p:sldId id="422" r:id="rId173"/>
    <p:sldId id="423" r:id="rId174"/>
    <p:sldId id="424" r:id="rId175"/>
    <p:sldId id="425" r:id="rId176"/>
    <p:sldId id="426" r:id="rId177"/>
    <p:sldId id="427" r:id="rId178"/>
    <p:sldId id="428" r:id="rId179"/>
    <p:sldId id="429" r:id="rId180"/>
    <p:sldId id="430" r:id="rId181"/>
    <p:sldId id="431" r:id="rId182"/>
    <p:sldId id="432" r:id="rId183"/>
    <p:sldId id="433" r:id="rId184"/>
    <p:sldId id="434" r:id="rId185"/>
    <p:sldId id="435" r:id="rId186"/>
    <p:sldId id="436" r:id="rId187"/>
    <p:sldId id="437" r:id="rId188"/>
    <p:sldId id="438" r:id="rId189"/>
    <p:sldId id="439" r:id="rId190"/>
    <p:sldId id="440" r:id="rId191"/>
    <p:sldId id="441" r:id="rId192"/>
    <p:sldId id="442" r:id="rId193"/>
    <p:sldId id="443" r:id="rId194"/>
    <p:sldId id="444" r:id="rId195"/>
    <p:sldId id="445" r:id="rId196"/>
    <p:sldId id="446" r:id="rId197"/>
    <p:sldId id="447" r:id="rId198"/>
    <p:sldId id="448" r:id="rId199"/>
    <p:sldId id="449" r:id="rId200"/>
    <p:sldId id="450" r:id="rId201"/>
    <p:sldId id="451" r:id="rId202"/>
    <p:sldId id="452" r:id="rId203"/>
    <p:sldId id="453" r:id="rId204"/>
    <p:sldId id="454" r:id="rId205"/>
    <p:sldId id="455" r:id="rId206"/>
    <p:sldId id="456" r:id="rId207"/>
    <p:sldId id="457" r:id="rId208"/>
    <p:sldId id="458" r:id="rId209"/>
    <p:sldId id="459" r:id="rId210"/>
    <p:sldId id="460" r:id="rId211"/>
    <p:sldId id="461" r:id="rId212"/>
    <p:sldId id="462" r:id="rId213"/>
    <p:sldId id="463" r:id="rId214"/>
    <p:sldId id="464" r:id="rId215"/>
    <p:sldId id="465" r:id="rId216"/>
    <p:sldId id="466" r:id="rId217"/>
    <p:sldId id="467" r:id="rId218"/>
    <p:sldId id="468" r:id="rId219"/>
    <p:sldId id="469" r:id="rId220"/>
    <p:sldId id="470" r:id="rId221"/>
    <p:sldId id="471" r:id="rId222"/>
    <p:sldId id="472" r:id="rId223"/>
    <p:sldId id="473" r:id="rId224"/>
    <p:sldId id="474" r:id="rId225"/>
    <p:sldId id="475" r:id="rId226"/>
    <p:sldId id="476" r:id="rId227"/>
    <p:sldId id="477" r:id="rId228"/>
    <p:sldId id="478" r:id="rId229"/>
    <p:sldId id="479" r:id="rId230"/>
    <p:sldId id="480" r:id="rId231"/>
    <p:sldId id="481" r:id="rId232"/>
    <p:sldId id="482" r:id="rId233"/>
    <p:sldId id="483" r:id="rId234"/>
    <p:sldId id="484" r:id="rId235"/>
    <p:sldId id="485" r:id="rId236"/>
    <p:sldId id="486" r:id="rId237"/>
    <p:sldId id="487" r:id="rId238"/>
    <p:sldId id="488" r:id="rId239"/>
    <p:sldId id="489" r:id="rId240"/>
    <p:sldId id="490" r:id="rId241"/>
    <p:sldId id="491" r:id="rId242"/>
    <p:sldId id="492" r:id="rId243"/>
    <p:sldId id="493" r:id="rId244"/>
    <p:sldId id="494" r:id="rId245"/>
    <p:sldId id="495" r:id="rId246"/>
    <p:sldId id="496" r:id="rId247"/>
    <p:sldId id="497" r:id="rId248"/>
    <p:sldId id="498" r:id="rId249"/>
    <p:sldId id="499" r:id="rId250"/>
    <p:sldId id="500" r:id="rId251"/>
    <p:sldId id="501" r:id="rId252"/>
    <p:sldId id="502" r:id="rId253"/>
    <p:sldId id="503" r:id="rId254"/>
    <p:sldId id="504" r:id="rId255"/>
    <p:sldId id="505" r:id="rId256"/>
    <p:sldId id="506" r:id="rId257"/>
    <p:sldId id="507" r:id="rId258"/>
    <p:sldId id="508" r:id="rId259"/>
    <p:sldId id="509" r:id="rId260"/>
    <p:sldId id="510" r:id="rId261"/>
    <p:sldId id="511" r:id="rId262"/>
    <p:sldId id="512" r:id="rId263"/>
    <p:sldId id="513" r:id="rId264"/>
    <p:sldId id="514" r:id="rId265"/>
    <p:sldId id="515" r:id="rId266"/>
    <p:sldId id="516" r:id="rId267"/>
    <p:sldId id="517" r:id="rId268"/>
    <p:sldId id="518" r:id="rId269"/>
    <p:sldId id="519" r:id="rId270"/>
    <p:sldId id="520" r:id="rId271"/>
    <p:sldId id="521" r:id="rId272"/>
    <p:sldId id="522" r:id="rId273"/>
    <p:sldId id="523" r:id="rId274"/>
    <p:sldId id="524" r:id="rId275"/>
    <p:sldId id="525" r:id="rId276"/>
    <p:sldId id="526" r:id="rId277"/>
    <p:sldId id="527" r:id="rId278"/>
    <p:sldId id="528" r:id="rId279"/>
    <p:sldId id="529" r:id="rId280"/>
    <p:sldId id="530" r:id="rId281"/>
    <p:sldId id="531" r:id="rId282"/>
    <p:sldId id="532" r:id="rId283"/>
    <p:sldId id="533" r:id="rId284"/>
    <p:sldId id="534" r:id="rId285"/>
  </p:sldIdLst>
  <p:sldSz cy="5143500" cx="9144000"/>
  <p:notesSz cx="6858000" cy="9144000"/>
  <p:embeddedFontLst>
    <p:embeddedFont>
      <p:font typeface="Roboto"/>
      <p:regular r:id="rId286"/>
      <p:bold r:id="rId287"/>
      <p:italic r:id="rId288"/>
      <p:boldItalic r:id="rId289"/>
    </p:embeddedFont>
    <p:embeddedFont>
      <p:font typeface="Inconsolata"/>
      <p:regular r:id="rId290"/>
      <p:bold r:id="rId291"/>
    </p:embeddedFont>
    <p:embeddedFont>
      <p:font typeface="Montserrat"/>
      <p:regular r:id="rId292"/>
      <p:bold r:id="rId293"/>
      <p:italic r:id="rId294"/>
      <p:boldItalic r:id="rId295"/>
    </p:embeddedFont>
    <p:embeddedFont>
      <p:font typeface="Overpass"/>
      <p:regular r:id="rId296"/>
      <p:bold r:id="rId297"/>
      <p:italic r:id="rId298"/>
      <p:boldItalic r:id="rId29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82D82778-AF98-4441-BC55-31034A7D516B}">
  <a:tblStyle styleId="{82D82778-AF98-4441-BC55-31034A7D516B}"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190" Type="http://schemas.openxmlformats.org/officeDocument/2006/relationships/slide" Target="slides/slide18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194" Type="http://schemas.openxmlformats.org/officeDocument/2006/relationships/slide" Target="slides/slide188.xml"/><Relationship Id="rId43" Type="http://schemas.openxmlformats.org/officeDocument/2006/relationships/slide" Target="slides/slide37.xml"/><Relationship Id="rId193" Type="http://schemas.openxmlformats.org/officeDocument/2006/relationships/slide" Target="slides/slide187.xml"/><Relationship Id="rId46" Type="http://schemas.openxmlformats.org/officeDocument/2006/relationships/slide" Target="slides/slide40.xml"/><Relationship Id="rId192" Type="http://schemas.openxmlformats.org/officeDocument/2006/relationships/slide" Target="slides/slide186.xml"/><Relationship Id="rId45" Type="http://schemas.openxmlformats.org/officeDocument/2006/relationships/slide" Target="slides/slide39.xml"/><Relationship Id="rId191" Type="http://schemas.openxmlformats.org/officeDocument/2006/relationships/slide" Target="slides/slide185.xml"/><Relationship Id="rId48" Type="http://schemas.openxmlformats.org/officeDocument/2006/relationships/slide" Target="slides/slide42.xml"/><Relationship Id="rId187" Type="http://schemas.openxmlformats.org/officeDocument/2006/relationships/slide" Target="slides/slide181.xml"/><Relationship Id="rId47" Type="http://schemas.openxmlformats.org/officeDocument/2006/relationships/slide" Target="slides/slide41.xml"/><Relationship Id="rId186" Type="http://schemas.openxmlformats.org/officeDocument/2006/relationships/slide" Target="slides/slide180.xml"/><Relationship Id="rId185" Type="http://schemas.openxmlformats.org/officeDocument/2006/relationships/slide" Target="slides/slide179.xml"/><Relationship Id="rId49" Type="http://schemas.openxmlformats.org/officeDocument/2006/relationships/slide" Target="slides/slide43.xml"/><Relationship Id="rId184" Type="http://schemas.openxmlformats.org/officeDocument/2006/relationships/slide" Target="slides/slide178.xml"/><Relationship Id="rId189" Type="http://schemas.openxmlformats.org/officeDocument/2006/relationships/slide" Target="slides/slide183.xml"/><Relationship Id="rId188" Type="http://schemas.openxmlformats.org/officeDocument/2006/relationships/slide" Target="slides/slide18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183" Type="http://schemas.openxmlformats.org/officeDocument/2006/relationships/slide" Target="slides/slide177.xml"/><Relationship Id="rId32" Type="http://schemas.openxmlformats.org/officeDocument/2006/relationships/slide" Target="slides/slide26.xml"/><Relationship Id="rId182" Type="http://schemas.openxmlformats.org/officeDocument/2006/relationships/slide" Target="slides/slide176.xml"/><Relationship Id="rId35" Type="http://schemas.openxmlformats.org/officeDocument/2006/relationships/slide" Target="slides/slide29.xml"/><Relationship Id="rId181" Type="http://schemas.openxmlformats.org/officeDocument/2006/relationships/slide" Target="slides/slide175.xml"/><Relationship Id="rId34" Type="http://schemas.openxmlformats.org/officeDocument/2006/relationships/slide" Target="slides/slide28.xml"/><Relationship Id="rId180" Type="http://schemas.openxmlformats.org/officeDocument/2006/relationships/slide" Target="slides/slide174.xml"/><Relationship Id="rId37" Type="http://schemas.openxmlformats.org/officeDocument/2006/relationships/slide" Target="slides/slide31.xml"/><Relationship Id="rId176" Type="http://schemas.openxmlformats.org/officeDocument/2006/relationships/slide" Target="slides/slide170.xml"/><Relationship Id="rId297" Type="http://schemas.openxmlformats.org/officeDocument/2006/relationships/font" Target="fonts/Overpass-bold.fntdata"/><Relationship Id="rId36" Type="http://schemas.openxmlformats.org/officeDocument/2006/relationships/slide" Target="slides/slide30.xml"/><Relationship Id="rId175" Type="http://schemas.openxmlformats.org/officeDocument/2006/relationships/slide" Target="slides/slide169.xml"/><Relationship Id="rId296" Type="http://schemas.openxmlformats.org/officeDocument/2006/relationships/font" Target="fonts/Overpass-regular.fntdata"/><Relationship Id="rId39" Type="http://schemas.openxmlformats.org/officeDocument/2006/relationships/slide" Target="slides/slide33.xml"/><Relationship Id="rId174" Type="http://schemas.openxmlformats.org/officeDocument/2006/relationships/slide" Target="slides/slide168.xml"/><Relationship Id="rId295" Type="http://schemas.openxmlformats.org/officeDocument/2006/relationships/font" Target="fonts/Montserrat-boldItalic.fntdata"/><Relationship Id="rId38" Type="http://schemas.openxmlformats.org/officeDocument/2006/relationships/slide" Target="slides/slide32.xml"/><Relationship Id="rId173" Type="http://schemas.openxmlformats.org/officeDocument/2006/relationships/slide" Target="slides/slide167.xml"/><Relationship Id="rId294" Type="http://schemas.openxmlformats.org/officeDocument/2006/relationships/font" Target="fonts/Montserrat-italic.fntdata"/><Relationship Id="rId179" Type="http://schemas.openxmlformats.org/officeDocument/2006/relationships/slide" Target="slides/slide173.xml"/><Relationship Id="rId178" Type="http://schemas.openxmlformats.org/officeDocument/2006/relationships/slide" Target="slides/slide172.xml"/><Relationship Id="rId299" Type="http://schemas.openxmlformats.org/officeDocument/2006/relationships/font" Target="fonts/Overpass-boldItalic.fntdata"/><Relationship Id="rId177" Type="http://schemas.openxmlformats.org/officeDocument/2006/relationships/slide" Target="slides/slide171.xml"/><Relationship Id="rId298" Type="http://schemas.openxmlformats.org/officeDocument/2006/relationships/font" Target="fonts/Overpass-italic.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98" Type="http://schemas.openxmlformats.org/officeDocument/2006/relationships/slide" Target="slides/slide192.xml"/><Relationship Id="rId14" Type="http://schemas.openxmlformats.org/officeDocument/2006/relationships/slide" Target="slides/slide8.xml"/><Relationship Id="rId197" Type="http://schemas.openxmlformats.org/officeDocument/2006/relationships/slide" Target="slides/slide191.xml"/><Relationship Id="rId17" Type="http://schemas.openxmlformats.org/officeDocument/2006/relationships/slide" Target="slides/slide11.xml"/><Relationship Id="rId196" Type="http://schemas.openxmlformats.org/officeDocument/2006/relationships/slide" Target="slides/slide190.xml"/><Relationship Id="rId16" Type="http://schemas.openxmlformats.org/officeDocument/2006/relationships/slide" Target="slides/slide10.xml"/><Relationship Id="rId195" Type="http://schemas.openxmlformats.org/officeDocument/2006/relationships/slide" Target="slides/slide189.xml"/><Relationship Id="rId19" Type="http://schemas.openxmlformats.org/officeDocument/2006/relationships/slide" Target="slides/slide13.xml"/><Relationship Id="rId18" Type="http://schemas.openxmlformats.org/officeDocument/2006/relationships/slide" Target="slides/slide12.xml"/><Relationship Id="rId199" Type="http://schemas.openxmlformats.org/officeDocument/2006/relationships/slide" Target="slides/slide193.xml"/><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150" Type="http://schemas.openxmlformats.org/officeDocument/2006/relationships/slide" Target="slides/slide144.xml"/><Relationship Id="rId271" Type="http://schemas.openxmlformats.org/officeDocument/2006/relationships/slide" Target="slides/slide265.xml"/><Relationship Id="rId87" Type="http://schemas.openxmlformats.org/officeDocument/2006/relationships/slide" Target="slides/slide81.xml"/><Relationship Id="rId270" Type="http://schemas.openxmlformats.org/officeDocument/2006/relationships/slide" Target="slides/slide264.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149" Type="http://schemas.openxmlformats.org/officeDocument/2006/relationships/slide" Target="slides/slide143.xml"/><Relationship Id="rId4" Type="http://schemas.openxmlformats.org/officeDocument/2006/relationships/slideMaster" Target="slideMasters/slideMaster1.xml"/><Relationship Id="rId148" Type="http://schemas.openxmlformats.org/officeDocument/2006/relationships/slide" Target="slides/slide142.xml"/><Relationship Id="rId269" Type="http://schemas.openxmlformats.org/officeDocument/2006/relationships/slide" Target="slides/slide263.xml"/><Relationship Id="rId9" Type="http://schemas.openxmlformats.org/officeDocument/2006/relationships/slide" Target="slides/slide3.xml"/><Relationship Id="rId143" Type="http://schemas.openxmlformats.org/officeDocument/2006/relationships/slide" Target="slides/slide137.xml"/><Relationship Id="rId264" Type="http://schemas.openxmlformats.org/officeDocument/2006/relationships/slide" Target="slides/slide258.xml"/><Relationship Id="rId142" Type="http://schemas.openxmlformats.org/officeDocument/2006/relationships/slide" Target="slides/slide136.xml"/><Relationship Id="rId263" Type="http://schemas.openxmlformats.org/officeDocument/2006/relationships/slide" Target="slides/slide257.xml"/><Relationship Id="rId141" Type="http://schemas.openxmlformats.org/officeDocument/2006/relationships/slide" Target="slides/slide135.xml"/><Relationship Id="rId262" Type="http://schemas.openxmlformats.org/officeDocument/2006/relationships/slide" Target="slides/slide256.xml"/><Relationship Id="rId140" Type="http://schemas.openxmlformats.org/officeDocument/2006/relationships/slide" Target="slides/slide134.xml"/><Relationship Id="rId261" Type="http://schemas.openxmlformats.org/officeDocument/2006/relationships/slide" Target="slides/slide255.xml"/><Relationship Id="rId5" Type="http://schemas.openxmlformats.org/officeDocument/2006/relationships/slideMaster" Target="slideMasters/slideMaster2.xml"/><Relationship Id="rId147" Type="http://schemas.openxmlformats.org/officeDocument/2006/relationships/slide" Target="slides/slide141.xml"/><Relationship Id="rId268" Type="http://schemas.openxmlformats.org/officeDocument/2006/relationships/slide" Target="slides/slide262.xml"/><Relationship Id="rId6" Type="http://schemas.openxmlformats.org/officeDocument/2006/relationships/notesMaster" Target="notesMasters/notesMaster1.xml"/><Relationship Id="rId146" Type="http://schemas.openxmlformats.org/officeDocument/2006/relationships/slide" Target="slides/slide140.xml"/><Relationship Id="rId267" Type="http://schemas.openxmlformats.org/officeDocument/2006/relationships/slide" Target="slides/slide261.xml"/><Relationship Id="rId7" Type="http://schemas.openxmlformats.org/officeDocument/2006/relationships/slide" Target="slides/slide1.xml"/><Relationship Id="rId145" Type="http://schemas.openxmlformats.org/officeDocument/2006/relationships/slide" Target="slides/slide139.xml"/><Relationship Id="rId266" Type="http://schemas.openxmlformats.org/officeDocument/2006/relationships/slide" Target="slides/slide260.xml"/><Relationship Id="rId8" Type="http://schemas.openxmlformats.org/officeDocument/2006/relationships/slide" Target="slides/slide2.xml"/><Relationship Id="rId144" Type="http://schemas.openxmlformats.org/officeDocument/2006/relationships/slide" Target="slides/slide138.xml"/><Relationship Id="rId265" Type="http://schemas.openxmlformats.org/officeDocument/2006/relationships/slide" Target="slides/slide259.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260" Type="http://schemas.openxmlformats.org/officeDocument/2006/relationships/slide" Target="slides/slide254.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139" Type="http://schemas.openxmlformats.org/officeDocument/2006/relationships/slide" Target="slides/slide133.xml"/><Relationship Id="rId138" Type="http://schemas.openxmlformats.org/officeDocument/2006/relationships/slide" Target="slides/slide132.xml"/><Relationship Id="rId259" Type="http://schemas.openxmlformats.org/officeDocument/2006/relationships/slide" Target="slides/slide253.xml"/><Relationship Id="rId137" Type="http://schemas.openxmlformats.org/officeDocument/2006/relationships/slide" Target="slides/slide131.xml"/><Relationship Id="rId258" Type="http://schemas.openxmlformats.org/officeDocument/2006/relationships/slide" Target="slides/slide252.xml"/><Relationship Id="rId132" Type="http://schemas.openxmlformats.org/officeDocument/2006/relationships/slide" Target="slides/slide126.xml"/><Relationship Id="rId253" Type="http://schemas.openxmlformats.org/officeDocument/2006/relationships/slide" Target="slides/slide247.xml"/><Relationship Id="rId131" Type="http://schemas.openxmlformats.org/officeDocument/2006/relationships/slide" Target="slides/slide125.xml"/><Relationship Id="rId252" Type="http://schemas.openxmlformats.org/officeDocument/2006/relationships/slide" Target="slides/slide246.xml"/><Relationship Id="rId130" Type="http://schemas.openxmlformats.org/officeDocument/2006/relationships/slide" Target="slides/slide124.xml"/><Relationship Id="rId251" Type="http://schemas.openxmlformats.org/officeDocument/2006/relationships/slide" Target="slides/slide245.xml"/><Relationship Id="rId250" Type="http://schemas.openxmlformats.org/officeDocument/2006/relationships/slide" Target="slides/slide244.xml"/><Relationship Id="rId136" Type="http://schemas.openxmlformats.org/officeDocument/2006/relationships/slide" Target="slides/slide130.xml"/><Relationship Id="rId257" Type="http://schemas.openxmlformats.org/officeDocument/2006/relationships/slide" Target="slides/slide251.xml"/><Relationship Id="rId135" Type="http://schemas.openxmlformats.org/officeDocument/2006/relationships/slide" Target="slides/slide129.xml"/><Relationship Id="rId256" Type="http://schemas.openxmlformats.org/officeDocument/2006/relationships/slide" Target="slides/slide250.xml"/><Relationship Id="rId134" Type="http://schemas.openxmlformats.org/officeDocument/2006/relationships/slide" Target="slides/slide128.xml"/><Relationship Id="rId255" Type="http://schemas.openxmlformats.org/officeDocument/2006/relationships/slide" Target="slides/slide249.xml"/><Relationship Id="rId133" Type="http://schemas.openxmlformats.org/officeDocument/2006/relationships/slide" Target="slides/slide127.xml"/><Relationship Id="rId254" Type="http://schemas.openxmlformats.org/officeDocument/2006/relationships/slide" Target="slides/slide248.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172" Type="http://schemas.openxmlformats.org/officeDocument/2006/relationships/slide" Target="slides/slide166.xml"/><Relationship Id="rId293" Type="http://schemas.openxmlformats.org/officeDocument/2006/relationships/font" Target="fonts/Montserrat-bold.fntdata"/><Relationship Id="rId65" Type="http://schemas.openxmlformats.org/officeDocument/2006/relationships/slide" Target="slides/slide59.xml"/><Relationship Id="rId171" Type="http://schemas.openxmlformats.org/officeDocument/2006/relationships/slide" Target="slides/slide165.xml"/><Relationship Id="rId292" Type="http://schemas.openxmlformats.org/officeDocument/2006/relationships/font" Target="fonts/Montserrat-regular.fntdata"/><Relationship Id="rId68" Type="http://schemas.openxmlformats.org/officeDocument/2006/relationships/slide" Target="slides/slide62.xml"/><Relationship Id="rId170" Type="http://schemas.openxmlformats.org/officeDocument/2006/relationships/slide" Target="slides/slide164.xml"/><Relationship Id="rId291" Type="http://schemas.openxmlformats.org/officeDocument/2006/relationships/font" Target="fonts/Inconsolata-bold.fntdata"/><Relationship Id="rId67" Type="http://schemas.openxmlformats.org/officeDocument/2006/relationships/slide" Target="slides/slide61.xml"/><Relationship Id="rId290" Type="http://schemas.openxmlformats.org/officeDocument/2006/relationships/font" Target="fonts/Inconsolata-regular.fntdata"/><Relationship Id="rId60" Type="http://schemas.openxmlformats.org/officeDocument/2006/relationships/slide" Target="slides/slide54.xml"/><Relationship Id="rId165" Type="http://schemas.openxmlformats.org/officeDocument/2006/relationships/slide" Target="slides/slide159.xml"/><Relationship Id="rId286" Type="http://schemas.openxmlformats.org/officeDocument/2006/relationships/font" Target="fonts/Roboto-regular.fntdata"/><Relationship Id="rId69" Type="http://schemas.openxmlformats.org/officeDocument/2006/relationships/slide" Target="slides/slide63.xml"/><Relationship Id="rId164" Type="http://schemas.openxmlformats.org/officeDocument/2006/relationships/slide" Target="slides/slide158.xml"/><Relationship Id="rId285" Type="http://schemas.openxmlformats.org/officeDocument/2006/relationships/slide" Target="slides/slide279.xml"/><Relationship Id="rId163" Type="http://schemas.openxmlformats.org/officeDocument/2006/relationships/slide" Target="slides/slide157.xml"/><Relationship Id="rId284" Type="http://schemas.openxmlformats.org/officeDocument/2006/relationships/slide" Target="slides/slide278.xml"/><Relationship Id="rId162" Type="http://schemas.openxmlformats.org/officeDocument/2006/relationships/slide" Target="slides/slide156.xml"/><Relationship Id="rId283" Type="http://schemas.openxmlformats.org/officeDocument/2006/relationships/slide" Target="slides/slide277.xml"/><Relationship Id="rId169" Type="http://schemas.openxmlformats.org/officeDocument/2006/relationships/slide" Target="slides/slide163.xml"/><Relationship Id="rId168" Type="http://schemas.openxmlformats.org/officeDocument/2006/relationships/slide" Target="slides/slide162.xml"/><Relationship Id="rId289" Type="http://schemas.openxmlformats.org/officeDocument/2006/relationships/font" Target="fonts/Roboto-boldItalic.fntdata"/><Relationship Id="rId167" Type="http://schemas.openxmlformats.org/officeDocument/2006/relationships/slide" Target="slides/slide161.xml"/><Relationship Id="rId288" Type="http://schemas.openxmlformats.org/officeDocument/2006/relationships/font" Target="fonts/Roboto-italic.fntdata"/><Relationship Id="rId166" Type="http://schemas.openxmlformats.org/officeDocument/2006/relationships/slide" Target="slides/slide160.xml"/><Relationship Id="rId287" Type="http://schemas.openxmlformats.org/officeDocument/2006/relationships/font" Target="fonts/Roboto-bold.fntdata"/><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161" Type="http://schemas.openxmlformats.org/officeDocument/2006/relationships/slide" Target="slides/slide155.xml"/><Relationship Id="rId282" Type="http://schemas.openxmlformats.org/officeDocument/2006/relationships/slide" Target="slides/slide276.xml"/><Relationship Id="rId54" Type="http://schemas.openxmlformats.org/officeDocument/2006/relationships/slide" Target="slides/slide48.xml"/><Relationship Id="rId160" Type="http://schemas.openxmlformats.org/officeDocument/2006/relationships/slide" Target="slides/slide154.xml"/><Relationship Id="rId281" Type="http://schemas.openxmlformats.org/officeDocument/2006/relationships/slide" Target="slides/slide275.xml"/><Relationship Id="rId57" Type="http://schemas.openxmlformats.org/officeDocument/2006/relationships/slide" Target="slides/slide51.xml"/><Relationship Id="rId280" Type="http://schemas.openxmlformats.org/officeDocument/2006/relationships/slide" Target="slides/slide274.xml"/><Relationship Id="rId56" Type="http://schemas.openxmlformats.org/officeDocument/2006/relationships/slide" Target="slides/slide50.xml"/><Relationship Id="rId159" Type="http://schemas.openxmlformats.org/officeDocument/2006/relationships/slide" Target="slides/slide153.xml"/><Relationship Id="rId59" Type="http://schemas.openxmlformats.org/officeDocument/2006/relationships/slide" Target="slides/slide53.xml"/><Relationship Id="rId154" Type="http://schemas.openxmlformats.org/officeDocument/2006/relationships/slide" Target="slides/slide148.xml"/><Relationship Id="rId275" Type="http://schemas.openxmlformats.org/officeDocument/2006/relationships/slide" Target="slides/slide269.xml"/><Relationship Id="rId58" Type="http://schemas.openxmlformats.org/officeDocument/2006/relationships/slide" Target="slides/slide52.xml"/><Relationship Id="rId153" Type="http://schemas.openxmlformats.org/officeDocument/2006/relationships/slide" Target="slides/slide147.xml"/><Relationship Id="rId274" Type="http://schemas.openxmlformats.org/officeDocument/2006/relationships/slide" Target="slides/slide268.xml"/><Relationship Id="rId152" Type="http://schemas.openxmlformats.org/officeDocument/2006/relationships/slide" Target="slides/slide146.xml"/><Relationship Id="rId273" Type="http://schemas.openxmlformats.org/officeDocument/2006/relationships/slide" Target="slides/slide267.xml"/><Relationship Id="rId151" Type="http://schemas.openxmlformats.org/officeDocument/2006/relationships/slide" Target="slides/slide145.xml"/><Relationship Id="rId272" Type="http://schemas.openxmlformats.org/officeDocument/2006/relationships/slide" Target="slides/slide266.xml"/><Relationship Id="rId158" Type="http://schemas.openxmlformats.org/officeDocument/2006/relationships/slide" Target="slides/slide152.xml"/><Relationship Id="rId279" Type="http://schemas.openxmlformats.org/officeDocument/2006/relationships/slide" Target="slides/slide273.xml"/><Relationship Id="rId157" Type="http://schemas.openxmlformats.org/officeDocument/2006/relationships/slide" Target="slides/slide151.xml"/><Relationship Id="rId278" Type="http://schemas.openxmlformats.org/officeDocument/2006/relationships/slide" Target="slides/slide272.xml"/><Relationship Id="rId156" Type="http://schemas.openxmlformats.org/officeDocument/2006/relationships/slide" Target="slides/slide150.xml"/><Relationship Id="rId277" Type="http://schemas.openxmlformats.org/officeDocument/2006/relationships/slide" Target="slides/slide271.xml"/><Relationship Id="rId155" Type="http://schemas.openxmlformats.org/officeDocument/2006/relationships/slide" Target="slides/slide149.xml"/><Relationship Id="rId276" Type="http://schemas.openxmlformats.org/officeDocument/2006/relationships/slide" Target="slides/slide270.xml"/><Relationship Id="rId107" Type="http://schemas.openxmlformats.org/officeDocument/2006/relationships/slide" Target="slides/slide101.xml"/><Relationship Id="rId228" Type="http://schemas.openxmlformats.org/officeDocument/2006/relationships/slide" Target="slides/slide222.xml"/><Relationship Id="rId106" Type="http://schemas.openxmlformats.org/officeDocument/2006/relationships/slide" Target="slides/slide100.xml"/><Relationship Id="rId227" Type="http://schemas.openxmlformats.org/officeDocument/2006/relationships/slide" Target="slides/slide221.xml"/><Relationship Id="rId105" Type="http://schemas.openxmlformats.org/officeDocument/2006/relationships/slide" Target="slides/slide99.xml"/><Relationship Id="rId226" Type="http://schemas.openxmlformats.org/officeDocument/2006/relationships/slide" Target="slides/slide220.xml"/><Relationship Id="rId104" Type="http://schemas.openxmlformats.org/officeDocument/2006/relationships/slide" Target="slides/slide98.xml"/><Relationship Id="rId225" Type="http://schemas.openxmlformats.org/officeDocument/2006/relationships/slide" Target="slides/slide219.xml"/><Relationship Id="rId109" Type="http://schemas.openxmlformats.org/officeDocument/2006/relationships/slide" Target="slides/slide103.xml"/><Relationship Id="rId108" Type="http://schemas.openxmlformats.org/officeDocument/2006/relationships/slide" Target="slides/slide102.xml"/><Relationship Id="rId229" Type="http://schemas.openxmlformats.org/officeDocument/2006/relationships/slide" Target="slides/slide223.xml"/><Relationship Id="rId220" Type="http://schemas.openxmlformats.org/officeDocument/2006/relationships/slide" Target="slides/slide214.xml"/><Relationship Id="rId103" Type="http://schemas.openxmlformats.org/officeDocument/2006/relationships/slide" Target="slides/slide97.xml"/><Relationship Id="rId224" Type="http://schemas.openxmlformats.org/officeDocument/2006/relationships/slide" Target="slides/slide218.xml"/><Relationship Id="rId102" Type="http://schemas.openxmlformats.org/officeDocument/2006/relationships/slide" Target="slides/slide96.xml"/><Relationship Id="rId223" Type="http://schemas.openxmlformats.org/officeDocument/2006/relationships/slide" Target="slides/slide217.xml"/><Relationship Id="rId101" Type="http://schemas.openxmlformats.org/officeDocument/2006/relationships/slide" Target="slides/slide95.xml"/><Relationship Id="rId222" Type="http://schemas.openxmlformats.org/officeDocument/2006/relationships/slide" Target="slides/slide216.xml"/><Relationship Id="rId100" Type="http://schemas.openxmlformats.org/officeDocument/2006/relationships/slide" Target="slides/slide94.xml"/><Relationship Id="rId221" Type="http://schemas.openxmlformats.org/officeDocument/2006/relationships/slide" Target="slides/slide215.xml"/><Relationship Id="rId217" Type="http://schemas.openxmlformats.org/officeDocument/2006/relationships/slide" Target="slides/slide211.xml"/><Relationship Id="rId216" Type="http://schemas.openxmlformats.org/officeDocument/2006/relationships/slide" Target="slides/slide210.xml"/><Relationship Id="rId215" Type="http://schemas.openxmlformats.org/officeDocument/2006/relationships/slide" Target="slides/slide209.xml"/><Relationship Id="rId214" Type="http://schemas.openxmlformats.org/officeDocument/2006/relationships/slide" Target="slides/slide208.xml"/><Relationship Id="rId219" Type="http://schemas.openxmlformats.org/officeDocument/2006/relationships/slide" Target="slides/slide213.xml"/><Relationship Id="rId218" Type="http://schemas.openxmlformats.org/officeDocument/2006/relationships/slide" Target="slides/slide212.xml"/><Relationship Id="rId213" Type="http://schemas.openxmlformats.org/officeDocument/2006/relationships/slide" Target="slides/slide207.xml"/><Relationship Id="rId212" Type="http://schemas.openxmlformats.org/officeDocument/2006/relationships/slide" Target="slides/slide206.xml"/><Relationship Id="rId211" Type="http://schemas.openxmlformats.org/officeDocument/2006/relationships/slide" Target="slides/slide205.xml"/><Relationship Id="rId210" Type="http://schemas.openxmlformats.org/officeDocument/2006/relationships/slide" Target="slides/slide204.xml"/><Relationship Id="rId129" Type="http://schemas.openxmlformats.org/officeDocument/2006/relationships/slide" Target="slides/slide123.xml"/><Relationship Id="rId128" Type="http://schemas.openxmlformats.org/officeDocument/2006/relationships/slide" Target="slides/slide122.xml"/><Relationship Id="rId249" Type="http://schemas.openxmlformats.org/officeDocument/2006/relationships/slide" Target="slides/slide243.xml"/><Relationship Id="rId127" Type="http://schemas.openxmlformats.org/officeDocument/2006/relationships/slide" Target="slides/slide121.xml"/><Relationship Id="rId248" Type="http://schemas.openxmlformats.org/officeDocument/2006/relationships/slide" Target="slides/slide242.xml"/><Relationship Id="rId126" Type="http://schemas.openxmlformats.org/officeDocument/2006/relationships/slide" Target="slides/slide120.xml"/><Relationship Id="rId247" Type="http://schemas.openxmlformats.org/officeDocument/2006/relationships/slide" Target="slides/slide241.xml"/><Relationship Id="rId121" Type="http://schemas.openxmlformats.org/officeDocument/2006/relationships/slide" Target="slides/slide115.xml"/><Relationship Id="rId242" Type="http://schemas.openxmlformats.org/officeDocument/2006/relationships/slide" Target="slides/slide236.xml"/><Relationship Id="rId120" Type="http://schemas.openxmlformats.org/officeDocument/2006/relationships/slide" Target="slides/slide114.xml"/><Relationship Id="rId241" Type="http://schemas.openxmlformats.org/officeDocument/2006/relationships/slide" Target="slides/slide235.xml"/><Relationship Id="rId240" Type="http://schemas.openxmlformats.org/officeDocument/2006/relationships/slide" Target="slides/slide234.xml"/><Relationship Id="rId125" Type="http://schemas.openxmlformats.org/officeDocument/2006/relationships/slide" Target="slides/slide119.xml"/><Relationship Id="rId246" Type="http://schemas.openxmlformats.org/officeDocument/2006/relationships/slide" Target="slides/slide240.xml"/><Relationship Id="rId124" Type="http://schemas.openxmlformats.org/officeDocument/2006/relationships/slide" Target="slides/slide118.xml"/><Relationship Id="rId245" Type="http://schemas.openxmlformats.org/officeDocument/2006/relationships/slide" Target="slides/slide239.xml"/><Relationship Id="rId123" Type="http://schemas.openxmlformats.org/officeDocument/2006/relationships/slide" Target="slides/slide117.xml"/><Relationship Id="rId244" Type="http://schemas.openxmlformats.org/officeDocument/2006/relationships/slide" Target="slides/slide238.xml"/><Relationship Id="rId122" Type="http://schemas.openxmlformats.org/officeDocument/2006/relationships/slide" Target="slides/slide116.xml"/><Relationship Id="rId243" Type="http://schemas.openxmlformats.org/officeDocument/2006/relationships/slide" Target="slides/slide237.xml"/><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slide" Target="slides/slide91.xml"/><Relationship Id="rId96" Type="http://schemas.openxmlformats.org/officeDocument/2006/relationships/slide" Target="slides/slide90.xml"/><Relationship Id="rId99" Type="http://schemas.openxmlformats.org/officeDocument/2006/relationships/slide" Target="slides/slide93.xml"/><Relationship Id="rId98" Type="http://schemas.openxmlformats.org/officeDocument/2006/relationships/slide" Target="slides/slide92.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18" Type="http://schemas.openxmlformats.org/officeDocument/2006/relationships/slide" Target="slides/slide112.xml"/><Relationship Id="rId239" Type="http://schemas.openxmlformats.org/officeDocument/2006/relationships/slide" Target="slides/slide233.xml"/><Relationship Id="rId117" Type="http://schemas.openxmlformats.org/officeDocument/2006/relationships/slide" Target="slides/slide111.xml"/><Relationship Id="rId238" Type="http://schemas.openxmlformats.org/officeDocument/2006/relationships/slide" Target="slides/slide232.xml"/><Relationship Id="rId116" Type="http://schemas.openxmlformats.org/officeDocument/2006/relationships/slide" Target="slides/slide110.xml"/><Relationship Id="rId237" Type="http://schemas.openxmlformats.org/officeDocument/2006/relationships/slide" Target="slides/slide231.xml"/><Relationship Id="rId115" Type="http://schemas.openxmlformats.org/officeDocument/2006/relationships/slide" Target="slides/slide109.xml"/><Relationship Id="rId236" Type="http://schemas.openxmlformats.org/officeDocument/2006/relationships/slide" Target="slides/slide230.xml"/><Relationship Id="rId119" Type="http://schemas.openxmlformats.org/officeDocument/2006/relationships/slide" Target="slides/slide113.xml"/><Relationship Id="rId110" Type="http://schemas.openxmlformats.org/officeDocument/2006/relationships/slide" Target="slides/slide104.xml"/><Relationship Id="rId231" Type="http://schemas.openxmlformats.org/officeDocument/2006/relationships/slide" Target="slides/slide225.xml"/><Relationship Id="rId230" Type="http://schemas.openxmlformats.org/officeDocument/2006/relationships/slide" Target="slides/slide224.xml"/><Relationship Id="rId114" Type="http://schemas.openxmlformats.org/officeDocument/2006/relationships/slide" Target="slides/slide108.xml"/><Relationship Id="rId235" Type="http://schemas.openxmlformats.org/officeDocument/2006/relationships/slide" Target="slides/slide229.xml"/><Relationship Id="rId113" Type="http://schemas.openxmlformats.org/officeDocument/2006/relationships/slide" Target="slides/slide107.xml"/><Relationship Id="rId234" Type="http://schemas.openxmlformats.org/officeDocument/2006/relationships/slide" Target="slides/slide228.xml"/><Relationship Id="rId112" Type="http://schemas.openxmlformats.org/officeDocument/2006/relationships/slide" Target="slides/slide106.xml"/><Relationship Id="rId233" Type="http://schemas.openxmlformats.org/officeDocument/2006/relationships/slide" Target="slides/slide227.xml"/><Relationship Id="rId111" Type="http://schemas.openxmlformats.org/officeDocument/2006/relationships/slide" Target="slides/slide105.xml"/><Relationship Id="rId232" Type="http://schemas.openxmlformats.org/officeDocument/2006/relationships/slide" Target="slides/slide226.xml"/><Relationship Id="rId206" Type="http://schemas.openxmlformats.org/officeDocument/2006/relationships/slide" Target="slides/slide200.xml"/><Relationship Id="rId205" Type="http://schemas.openxmlformats.org/officeDocument/2006/relationships/slide" Target="slides/slide199.xml"/><Relationship Id="rId204" Type="http://schemas.openxmlformats.org/officeDocument/2006/relationships/slide" Target="slides/slide198.xml"/><Relationship Id="rId203" Type="http://schemas.openxmlformats.org/officeDocument/2006/relationships/slide" Target="slides/slide197.xml"/><Relationship Id="rId209" Type="http://schemas.openxmlformats.org/officeDocument/2006/relationships/slide" Target="slides/slide203.xml"/><Relationship Id="rId208" Type="http://schemas.openxmlformats.org/officeDocument/2006/relationships/slide" Target="slides/slide202.xml"/><Relationship Id="rId207" Type="http://schemas.openxmlformats.org/officeDocument/2006/relationships/slide" Target="slides/slide201.xml"/><Relationship Id="rId202" Type="http://schemas.openxmlformats.org/officeDocument/2006/relationships/slide" Target="slides/slide196.xml"/><Relationship Id="rId201" Type="http://schemas.openxmlformats.org/officeDocument/2006/relationships/slide" Target="slides/slide195.xml"/><Relationship Id="rId200" Type="http://schemas.openxmlformats.org/officeDocument/2006/relationships/slide" Target="slides/slide19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a0aa915cb2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a0aa915cb2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9" name="Shape 1119"/>
        <p:cNvGrpSpPr/>
        <p:nvPr/>
      </p:nvGrpSpPr>
      <p:grpSpPr>
        <a:xfrm>
          <a:off x="0" y="0"/>
          <a:ext cx="0" cy="0"/>
          <a:chOff x="0" y="0"/>
          <a:chExt cx="0" cy="0"/>
        </a:xfrm>
      </p:grpSpPr>
      <p:sp>
        <p:nvSpPr>
          <p:cNvPr id="1120" name="Google Shape;1120;g9c53ac7671_0_13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1" name="Google Shape;1121;g9c53ac7671_0_13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8" name="Shape 1128"/>
        <p:cNvGrpSpPr/>
        <p:nvPr/>
      </p:nvGrpSpPr>
      <p:grpSpPr>
        <a:xfrm>
          <a:off x="0" y="0"/>
          <a:ext cx="0" cy="0"/>
          <a:chOff x="0" y="0"/>
          <a:chExt cx="0" cy="0"/>
        </a:xfrm>
      </p:grpSpPr>
      <p:sp>
        <p:nvSpPr>
          <p:cNvPr id="1129" name="Google Shape;1129;g9c53ac7671_0_6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0" name="Google Shape;1130;g9c53ac7671_0_6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8" name="Shape 1138"/>
        <p:cNvGrpSpPr/>
        <p:nvPr/>
      </p:nvGrpSpPr>
      <p:grpSpPr>
        <a:xfrm>
          <a:off x="0" y="0"/>
          <a:ext cx="0" cy="0"/>
          <a:chOff x="0" y="0"/>
          <a:chExt cx="0" cy="0"/>
        </a:xfrm>
      </p:grpSpPr>
      <p:sp>
        <p:nvSpPr>
          <p:cNvPr id="1139" name="Google Shape;1139;g9c53ac7671_0_7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0" name="Google Shape;1140;g9c53ac7671_0_7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8" name="Shape 1148"/>
        <p:cNvGrpSpPr/>
        <p:nvPr/>
      </p:nvGrpSpPr>
      <p:grpSpPr>
        <a:xfrm>
          <a:off x="0" y="0"/>
          <a:ext cx="0" cy="0"/>
          <a:chOff x="0" y="0"/>
          <a:chExt cx="0" cy="0"/>
        </a:xfrm>
      </p:grpSpPr>
      <p:sp>
        <p:nvSpPr>
          <p:cNvPr id="1149" name="Google Shape;1149;g9c53ac7671_0_7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0" name="Google Shape;1150;g9c53ac7671_0_7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8" name="Shape 1158"/>
        <p:cNvGrpSpPr/>
        <p:nvPr/>
      </p:nvGrpSpPr>
      <p:grpSpPr>
        <a:xfrm>
          <a:off x="0" y="0"/>
          <a:ext cx="0" cy="0"/>
          <a:chOff x="0" y="0"/>
          <a:chExt cx="0" cy="0"/>
        </a:xfrm>
      </p:grpSpPr>
      <p:sp>
        <p:nvSpPr>
          <p:cNvPr id="1159" name="Google Shape;1159;g9c53ac7671_0_7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0" name="Google Shape;1160;g9c53ac7671_0_7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0" name="Shape 1170"/>
        <p:cNvGrpSpPr/>
        <p:nvPr/>
      </p:nvGrpSpPr>
      <p:grpSpPr>
        <a:xfrm>
          <a:off x="0" y="0"/>
          <a:ext cx="0" cy="0"/>
          <a:chOff x="0" y="0"/>
          <a:chExt cx="0" cy="0"/>
        </a:xfrm>
      </p:grpSpPr>
      <p:sp>
        <p:nvSpPr>
          <p:cNvPr id="1171" name="Google Shape;1171;g9c53ac7671_0_7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2" name="Google Shape;1172;g9c53ac7671_0_7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2" name="Shape 1182"/>
        <p:cNvGrpSpPr/>
        <p:nvPr/>
      </p:nvGrpSpPr>
      <p:grpSpPr>
        <a:xfrm>
          <a:off x="0" y="0"/>
          <a:ext cx="0" cy="0"/>
          <a:chOff x="0" y="0"/>
          <a:chExt cx="0" cy="0"/>
        </a:xfrm>
      </p:grpSpPr>
      <p:sp>
        <p:nvSpPr>
          <p:cNvPr id="1183" name="Google Shape;1183;g9c53ac7671_0_7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4" name="Google Shape;1184;g9c53ac7671_0_7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1" name="Shape 1191"/>
        <p:cNvGrpSpPr/>
        <p:nvPr/>
      </p:nvGrpSpPr>
      <p:grpSpPr>
        <a:xfrm>
          <a:off x="0" y="0"/>
          <a:ext cx="0" cy="0"/>
          <a:chOff x="0" y="0"/>
          <a:chExt cx="0" cy="0"/>
        </a:xfrm>
      </p:grpSpPr>
      <p:sp>
        <p:nvSpPr>
          <p:cNvPr id="1192" name="Google Shape;1192;g9c53ac7671_0_7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3" name="Google Shape;1193;g9c53ac7671_0_7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0" name="Shape 1200"/>
        <p:cNvGrpSpPr/>
        <p:nvPr/>
      </p:nvGrpSpPr>
      <p:grpSpPr>
        <a:xfrm>
          <a:off x="0" y="0"/>
          <a:ext cx="0" cy="0"/>
          <a:chOff x="0" y="0"/>
          <a:chExt cx="0" cy="0"/>
        </a:xfrm>
      </p:grpSpPr>
      <p:sp>
        <p:nvSpPr>
          <p:cNvPr id="1201" name="Google Shape;1201;g9c53ac7671_0_13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2" name="Google Shape;1202;g9c53ac7671_0_13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9" name="Shape 1209"/>
        <p:cNvGrpSpPr/>
        <p:nvPr/>
      </p:nvGrpSpPr>
      <p:grpSpPr>
        <a:xfrm>
          <a:off x="0" y="0"/>
          <a:ext cx="0" cy="0"/>
          <a:chOff x="0" y="0"/>
          <a:chExt cx="0" cy="0"/>
        </a:xfrm>
      </p:grpSpPr>
      <p:sp>
        <p:nvSpPr>
          <p:cNvPr id="1210" name="Google Shape;1210;g9c53ac7671_0_13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1" name="Google Shape;1211;g9c53ac7671_0_13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9c53ac7671_0_7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9c53ac7671_0_7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0" name="Shape 1220"/>
        <p:cNvGrpSpPr/>
        <p:nvPr/>
      </p:nvGrpSpPr>
      <p:grpSpPr>
        <a:xfrm>
          <a:off x="0" y="0"/>
          <a:ext cx="0" cy="0"/>
          <a:chOff x="0" y="0"/>
          <a:chExt cx="0" cy="0"/>
        </a:xfrm>
      </p:grpSpPr>
      <p:sp>
        <p:nvSpPr>
          <p:cNvPr id="1221" name="Google Shape;1221;g9c53ac7671_0_13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2" name="Google Shape;1222;g9c53ac7671_0_13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9" name="Shape 1229"/>
        <p:cNvGrpSpPr/>
        <p:nvPr/>
      </p:nvGrpSpPr>
      <p:grpSpPr>
        <a:xfrm>
          <a:off x="0" y="0"/>
          <a:ext cx="0" cy="0"/>
          <a:chOff x="0" y="0"/>
          <a:chExt cx="0" cy="0"/>
        </a:xfrm>
      </p:grpSpPr>
      <p:sp>
        <p:nvSpPr>
          <p:cNvPr id="1230" name="Google Shape;1230;g9c53ac7671_0_13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1" name="Google Shape;1231;g9c53ac7671_0_13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8" name="Shape 1238"/>
        <p:cNvGrpSpPr/>
        <p:nvPr/>
      </p:nvGrpSpPr>
      <p:grpSpPr>
        <a:xfrm>
          <a:off x="0" y="0"/>
          <a:ext cx="0" cy="0"/>
          <a:chOff x="0" y="0"/>
          <a:chExt cx="0" cy="0"/>
        </a:xfrm>
      </p:grpSpPr>
      <p:sp>
        <p:nvSpPr>
          <p:cNvPr id="1239" name="Google Shape;1239;g9c53ac7671_0_8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0" name="Google Shape;1240;g9c53ac7671_0_8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6" name="Shape 1246"/>
        <p:cNvGrpSpPr/>
        <p:nvPr/>
      </p:nvGrpSpPr>
      <p:grpSpPr>
        <a:xfrm>
          <a:off x="0" y="0"/>
          <a:ext cx="0" cy="0"/>
          <a:chOff x="0" y="0"/>
          <a:chExt cx="0" cy="0"/>
        </a:xfrm>
      </p:grpSpPr>
      <p:sp>
        <p:nvSpPr>
          <p:cNvPr id="1247" name="Google Shape;1247;g9c53ac7671_0_8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8" name="Google Shape;1248;g9c53ac7671_0_8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4" name="Shape 1254"/>
        <p:cNvGrpSpPr/>
        <p:nvPr/>
      </p:nvGrpSpPr>
      <p:grpSpPr>
        <a:xfrm>
          <a:off x="0" y="0"/>
          <a:ext cx="0" cy="0"/>
          <a:chOff x="0" y="0"/>
          <a:chExt cx="0" cy="0"/>
        </a:xfrm>
      </p:grpSpPr>
      <p:sp>
        <p:nvSpPr>
          <p:cNvPr id="1255" name="Google Shape;1255;g9c53ac7671_0_9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6" name="Google Shape;1256;g9c53ac7671_0_9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3" name="Shape 1263"/>
        <p:cNvGrpSpPr/>
        <p:nvPr/>
      </p:nvGrpSpPr>
      <p:grpSpPr>
        <a:xfrm>
          <a:off x="0" y="0"/>
          <a:ext cx="0" cy="0"/>
          <a:chOff x="0" y="0"/>
          <a:chExt cx="0" cy="0"/>
        </a:xfrm>
      </p:grpSpPr>
      <p:sp>
        <p:nvSpPr>
          <p:cNvPr id="1264" name="Google Shape;1264;g9c53ac7671_0_9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5" name="Google Shape;1265;g9c53ac7671_0_9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3" name="Shape 1273"/>
        <p:cNvGrpSpPr/>
        <p:nvPr/>
      </p:nvGrpSpPr>
      <p:grpSpPr>
        <a:xfrm>
          <a:off x="0" y="0"/>
          <a:ext cx="0" cy="0"/>
          <a:chOff x="0" y="0"/>
          <a:chExt cx="0" cy="0"/>
        </a:xfrm>
      </p:grpSpPr>
      <p:sp>
        <p:nvSpPr>
          <p:cNvPr id="1274" name="Google Shape;1274;g9c53ac7671_0_9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5" name="Google Shape;1275;g9c53ac7671_0_9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0" name="Shape 1290"/>
        <p:cNvGrpSpPr/>
        <p:nvPr/>
      </p:nvGrpSpPr>
      <p:grpSpPr>
        <a:xfrm>
          <a:off x="0" y="0"/>
          <a:ext cx="0" cy="0"/>
          <a:chOff x="0" y="0"/>
          <a:chExt cx="0" cy="0"/>
        </a:xfrm>
      </p:grpSpPr>
      <p:sp>
        <p:nvSpPr>
          <p:cNvPr id="1291" name="Google Shape;1291;g9c53ac7671_0_9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2" name="Google Shape;1292;g9c53ac7671_0_9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1" name="Shape 1301"/>
        <p:cNvGrpSpPr/>
        <p:nvPr/>
      </p:nvGrpSpPr>
      <p:grpSpPr>
        <a:xfrm>
          <a:off x="0" y="0"/>
          <a:ext cx="0" cy="0"/>
          <a:chOff x="0" y="0"/>
          <a:chExt cx="0" cy="0"/>
        </a:xfrm>
      </p:grpSpPr>
      <p:sp>
        <p:nvSpPr>
          <p:cNvPr id="1302" name="Google Shape;1302;g9c53ac7671_0_14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3" name="Google Shape;1303;g9c53ac7671_0_14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3" name="Shape 1313"/>
        <p:cNvGrpSpPr/>
        <p:nvPr/>
      </p:nvGrpSpPr>
      <p:grpSpPr>
        <a:xfrm>
          <a:off x="0" y="0"/>
          <a:ext cx="0" cy="0"/>
          <a:chOff x="0" y="0"/>
          <a:chExt cx="0" cy="0"/>
        </a:xfrm>
      </p:grpSpPr>
      <p:sp>
        <p:nvSpPr>
          <p:cNvPr id="1314" name="Google Shape;1314;g9c53ac7671_0_9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5" name="Google Shape;1315;g9c53ac7671_0_9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4e02fd0239716f61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4e02fd0239716f61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6" name="Shape 1326"/>
        <p:cNvGrpSpPr/>
        <p:nvPr/>
      </p:nvGrpSpPr>
      <p:grpSpPr>
        <a:xfrm>
          <a:off x="0" y="0"/>
          <a:ext cx="0" cy="0"/>
          <a:chOff x="0" y="0"/>
          <a:chExt cx="0" cy="0"/>
        </a:xfrm>
      </p:grpSpPr>
      <p:sp>
        <p:nvSpPr>
          <p:cNvPr id="1327" name="Google Shape;1327;g9c53ac7671_0_9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8" name="Google Shape;1328;g9c53ac7671_0_9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8" name="Shape 1338"/>
        <p:cNvGrpSpPr/>
        <p:nvPr/>
      </p:nvGrpSpPr>
      <p:grpSpPr>
        <a:xfrm>
          <a:off x="0" y="0"/>
          <a:ext cx="0" cy="0"/>
          <a:chOff x="0" y="0"/>
          <a:chExt cx="0" cy="0"/>
        </a:xfrm>
      </p:grpSpPr>
      <p:sp>
        <p:nvSpPr>
          <p:cNvPr id="1339" name="Google Shape;1339;g9c53ac7671_0_14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0" name="Google Shape;1340;g9c53ac7671_0_14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1" name="Shape 1351"/>
        <p:cNvGrpSpPr/>
        <p:nvPr/>
      </p:nvGrpSpPr>
      <p:grpSpPr>
        <a:xfrm>
          <a:off x="0" y="0"/>
          <a:ext cx="0" cy="0"/>
          <a:chOff x="0" y="0"/>
          <a:chExt cx="0" cy="0"/>
        </a:xfrm>
      </p:grpSpPr>
      <p:sp>
        <p:nvSpPr>
          <p:cNvPr id="1352" name="Google Shape;1352;g9c53ac7671_0_10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3" name="Google Shape;1353;g9c53ac7671_0_10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6" name="Shape 1366"/>
        <p:cNvGrpSpPr/>
        <p:nvPr/>
      </p:nvGrpSpPr>
      <p:grpSpPr>
        <a:xfrm>
          <a:off x="0" y="0"/>
          <a:ext cx="0" cy="0"/>
          <a:chOff x="0" y="0"/>
          <a:chExt cx="0" cy="0"/>
        </a:xfrm>
      </p:grpSpPr>
      <p:sp>
        <p:nvSpPr>
          <p:cNvPr id="1367" name="Google Shape;1367;g9c53ac7671_0_14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8" name="Google Shape;1368;g9c53ac7671_0_14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2" name="Shape 1392"/>
        <p:cNvGrpSpPr/>
        <p:nvPr/>
      </p:nvGrpSpPr>
      <p:grpSpPr>
        <a:xfrm>
          <a:off x="0" y="0"/>
          <a:ext cx="0" cy="0"/>
          <a:chOff x="0" y="0"/>
          <a:chExt cx="0" cy="0"/>
        </a:xfrm>
      </p:grpSpPr>
      <p:sp>
        <p:nvSpPr>
          <p:cNvPr id="1393" name="Google Shape;1393;g9c53ac7671_0_15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4" name="Google Shape;1394;g9c53ac7671_0_15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0" name="Shape 1400"/>
        <p:cNvGrpSpPr/>
        <p:nvPr/>
      </p:nvGrpSpPr>
      <p:grpSpPr>
        <a:xfrm>
          <a:off x="0" y="0"/>
          <a:ext cx="0" cy="0"/>
          <a:chOff x="0" y="0"/>
          <a:chExt cx="0" cy="0"/>
        </a:xfrm>
      </p:grpSpPr>
      <p:sp>
        <p:nvSpPr>
          <p:cNvPr id="1401" name="Google Shape;1401;g9c53ac7671_0_12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2" name="Google Shape;1402;g9c53ac7671_0_12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9" name="Shape 1409"/>
        <p:cNvGrpSpPr/>
        <p:nvPr/>
      </p:nvGrpSpPr>
      <p:grpSpPr>
        <a:xfrm>
          <a:off x="0" y="0"/>
          <a:ext cx="0" cy="0"/>
          <a:chOff x="0" y="0"/>
          <a:chExt cx="0" cy="0"/>
        </a:xfrm>
      </p:grpSpPr>
      <p:sp>
        <p:nvSpPr>
          <p:cNvPr id="1410" name="Google Shape;1410;g9c53ac7671_0_10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1" name="Google Shape;1411;g9c53ac7671_0_10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9" name="Shape 1419"/>
        <p:cNvGrpSpPr/>
        <p:nvPr/>
      </p:nvGrpSpPr>
      <p:grpSpPr>
        <a:xfrm>
          <a:off x="0" y="0"/>
          <a:ext cx="0" cy="0"/>
          <a:chOff x="0" y="0"/>
          <a:chExt cx="0" cy="0"/>
        </a:xfrm>
      </p:grpSpPr>
      <p:sp>
        <p:nvSpPr>
          <p:cNvPr id="1420" name="Google Shape;1420;g9c53ac7671_0_10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1" name="Google Shape;1421;g9c53ac7671_0_10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0" name="Shape 1430"/>
        <p:cNvGrpSpPr/>
        <p:nvPr/>
      </p:nvGrpSpPr>
      <p:grpSpPr>
        <a:xfrm>
          <a:off x="0" y="0"/>
          <a:ext cx="0" cy="0"/>
          <a:chOff x="0" y="0"/>
          <a:chExt cx="0" cy="0"/>
        </a:xfrm>
      </p:grpSpPr>
      <p:sp>
        <p:nvSpPr>
          <p:cNvPr id="1431" name="Google Shape;1431;g9c53ac7671_0_10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2" name="Google Shape;1432;g9c53ac7671_0_10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2" name="Shape 1442"/>
        <p:cNvGrpSpPr/>
        <p:nvPr/>
      </p:nvGrpSpPr>
      <p:grpSpPr>
        <a:xfrm>
          <a:off x="0" y="0"/>
          <a:ext cx="0" cy="0"/>
          <a:chOff x="0" y="0"/>
          <a:chExt cx="0" cy="0"/>
        </a:xfrm>
      </p:grpSpPr>
      <p:sp>
        <p:nvSpPr>
          <p:cNvPr id="1443" name="Google Shape;1443;g9c53ac7671_0_1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4" name="Google Shape;1444;g9c53ac7671_0_1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4e02fd0239716f61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4e02fd0239716f61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4" name="Shape 1454"/>
        <p:cNvGrpSpPr/>
        <p:nvPr/>
      </p:nvGrpSpPr>
      <p:grpSpPr>
        <a:xfrm>
          <a:off x="0" y="0"/>
          <a:ext cx="0" cy="0"/>
          <a:chOff x="0" y="0"/>
          <a:chExt cx="0" cy="0"/>
        </a:xfrm>
      </p:grpSpPr>
      <p:sp>
        <p:nvSpPr>
          <p:cNvPr id="1455" name="Google Shape;1455;g9c53ac7671_0_1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6" name="Google Shape;1456;g9c53ac7671_0_1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7" name="Shape 1467"/>
        <p:cNvGrpSpPr/>
        <p:nvPr/>
      </p:nvGrpSpPr>
      <p:grpSpPr>
        <a:xfrm>
          <a:off x="0" y="0"/>
          <a:ext cx="0" cy="0"/>
          <a:chOff x="0" y="0"/>
          <a:chExt cx="0" cy="0"/>
        </a:xfrm>
      </p:grpSpPr>
      <p:sp>
        <p:nvSpPr>
          <p:cNvPr id="1468" name="Google Shape;1468;g9c53ac7671_0_1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9" name="Google Shape;1469;g9c53ac7671_0_1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1" name="Shape 1481"/>
        <p:cNvGrpSpPr/>
        <p:nvPr/>
      </p:nvGrpSpPr>
      <p:grpSpPr>
        <a:xfrm>
          <a:off x="0" y="0"/>
          <a:ext cx="0" cy="0"/>
          <a:chOff x="0" y="0"/>
          <a:chExt cx="0" cy="0"/>
        </a:xfrm>
      </p:grpSpPr>
      <p:sp>
        <p:nvSpPr>
          <p:cNvPr id="1482" name="Google Shape;1482;g9c53ac7671_0_1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3" name="Google Shape;1483;g9c53ac7671_0_1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8" name="Shape 1498"/>
        <p:cNvGrpSpPr/>
        <p:nvPr/>
      </p:nvGrpSpPr>
      <p:grpSpPr>
        <a:xfrm>
          <a:off x="0" y="0"/>
          <a:ext cx="0" cy="0"/>
          <a:chOff x="0" y="0"/>
          <a:chExt cx="0" cy="0"/>
        </a:xfrm>
      </p:grpSpPr>
      <p:sp>
        <p:nvSpPr>
          <p:cNvPr id="1499" name="Google Shape;1499;g9c53ac7671_0_13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0" name="Google Shape;1500;g9c53ac7671_0_13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5" name="Shape 1515"/>
        <p:cNvGrpSpPr/>
        <p:nvPr/>
      </p:nvGrpSpPr>
      <p:grpSpPr>
        <a:xfrm>
          <a:off x="0" y="0"/>
          <a:ext cx="0" cy="0"/>
          <a:chOff x="0" y="0"/>
          <a:chExt cx="0" cy="0"/>
        </a:xfrm>
      </p:grpSpPr>
      <p:sp>
        <p:nvSpPr>
          <p:cNvPr id="1516" name="Google Shape;1516;g9c53ac7671_0_13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7" name="Google Shape;1517;g9c53ac7671_0_13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2" name="Shape 1532"/>
        <p:cNvGrpSpPr/>
        <p:nvPr/>
      </p:nvGrpSpPr>
      <p:grpSpPr>
        <a:xfrm>
          <a:off x="0" y="0"/>
          <a:ext cx="0" cy="0"/>
          <a:chOff x="0" y="0"/>
          <a:chExt cx="0" cy="0"/>
        </a:xfrm>
      </p:grpSpPr>
      <p:sp>
        <p:nvSpPr>
          <p:cNvPr id="1533" name="Google Shape;1533;g9c53ac7671_0_13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4" name="Google Shape;1534;g9c53ac7671_0_13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9" name="Shape 1549"/>
        <p:cNvGrpSpPr/>
        <p:nvPr/>
      </p:nvGrpSpPr>
      <p:grpSpPr>
        <a:xfrm>
          <a:off x="0" y="0"/>
          <a:ext cx="0" cy="0"/>
          <a:chOff x="0" y="0"/>
          <a:chExt cx="0" cy="0"/>
        </a:xfrm>
      </p:grpSpPr>
      <p:sp>
        <p:nvSpPr>
          <p:cNvPr id="1550" name="Google Shape;1550;g9c53ac7671_0_14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1" name="Google Shape;1551;g9c53ac7671_0_14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7" name="Shape 1557"/>
        <p:cNvGrpSpPr/>
        <p:nvPr/>
      </p:nvGrpSpPr>
      <p:grpSpPr>
        <a:xfrm>
          <a:off x="0" y="0"/>
          <a:ext cx="0" cy="0"/>
          <a:chOff x="0" y="0"/>
          <a:chExt cx="0" cy="0"/>
        </a:xfrm>
      </p:grpSpPr>
      <p:sp>
        <p:nvSpPr>
          <p:cNvPr id="1558" name="Google Shape;1558;g9c53ac7671_0_1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9" name="Google Shape;1559;g9c53ac7671_0_1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5" name="Shape 1565"/>
        <p:cNvGrpSpPr/>
        <p:nvPr/>
      </p:nvGrpSpPr>
      <p:grpSpPr>
        <a:xfrm>
          <a:off x="0" y="0"/>
          <a:ext cx="0" cy="0"/>
          <a:chOff x="0" y="0"/>
          <a:chExt cx="0" cy="0"/>
        </a:xfrm>
      </p:grpSpPr>
      <p:sp>
        <p:nvSpPr>
          <p:cNvPr id="1566" name="Google Shape;1566;g9c53ac7671_0_14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7" name="Google Shape;1567;g9c53ac7671_0_14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4" name="Shape 1574"/>
        <p:cNvGrpSpPr/>
        <p:nvPr/>
      </p:nvGrpSpPr>
      <p:grpSpPr>
        <a:xfrm>
          <a:off x="0" y="0"/>
          <a:ext cx="0" cy="0"/>
          <a:chOff x="0" y="0"/>
          <a:chExt cx="0" cy="0"/>
        </a:xfrm>
      </p:grpSpPr>
      <p:sp>
        <p:nvSpPr>
          <p:cNvPr id="1575" name="Google Shape;1575;g9c53ac7671_0_12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6" name="Google Shape;1576;g9c53ac7671_0_12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4e02fd0239716f61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4e02fd0239716f61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5" name="Shape 1585"/>
        <p:cNvGrpSpPr/>
        <p:nvPr/>
      </p:nvGrpSpPr>
      <p:grpSpPr>
        <a:xfrm>
          <a:off x="0" y="0"/>
          <a:ext cx="0" cy="0"/>
          <a:chOff x="0" y="0"/>
          <a:chExt cx="0" cy="0"/>
        </a:xfrm>
      </p:grpSpPr>
      <p:sp>
        <p:nvSpPr>
          <p:cNvPr id="1586" name="Google Shape;1586;g9c53ac7671_0_12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7" name="Google Shape;1587;g9c53ac7671_0_12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8" name="Shape 1598"/>
        <p:cNvGrpSpPr/>
        <p:nvPr/>
      </p:nvGrpSpPr>
      <p:grpSpPr>
        <a:xfrm>
          <a:off x="0" y="0"/>
          <a:ext cx="0" cy="0"/>
          <a:chOff x="0" y="0"/>
          <a:chExt cx="0" cy="0"/>
        </a:xfrm>
      </p:grpSpPr>
      <p:sp>
        <p:nvSpPr>
          <p:cNvPr id="1599" name="Google Shape;1599;g9c53ac7671_0_12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0" name="Google Shape;1600;g9c53ac7671_0_12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3" name="Shape 1613"/>
        <p:cNvGrpSpPr/>
        <p:nvPr/>
      </p:nvGrpSpPr>
      <p:grpSpPr>
        <a:xfrm>
          <a:off x="0" y="0"/>
          <a:ext cx="0" cy="0"/>
          <a:chOff x="0" y="0"/>
          <a:chExt cx="0" cy="0"/>
        </a:xfrm>
      </p:grpSpPr>
      <p:sp>
        <p:nvSpPr>
          <p:cNvPr id="1614" name="Google Shape;1614;g9c53ac7671_0_12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5" name="Google Shape;1615;g9c53ac7671_0_12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9" name="Shape 1629"/>
        <p:cNvGrpSpPr/>
        <p:nvPr/>
      </p:nvGrpSpPr>
      <p:grpSpPr>
        <a:xfrm>
          <a:off x="0" y="0"/>
          <a:ext cx="0" cy="0"/>
          <a:chOff x="0" y="0"/>
          <a:chExt cx="0" cy="0"/>
        </a:xfrm>
      </p:grpSpPr>
      <p:sp>
        <p:nvSpPr>
          <p:cNvPr id="1630" name="Google Shape;1630;g9c53ac7671_0_1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1" name="Google Shape;1631;g9c53ac7671_0_1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5" name="Shape 1645"/>
        <p:cNvGrpSpPr/>
        <p:nvPr/>
      </p:nvGrpSpPr>
      <p:grpSpPr>
        <a:xfrm>
          <a:off x="0" y="0"/>
          <a:ext cx="0" cy="0"/>
          <a:chOff x="0" y="0"/>
          <a:chExt cx="0" cy="0"/>
        </a:xfrm>
      </p:grpSpPr>
      <p:sp>
        <p:nvSpPr>
          <p:cNvPr id="1646" name="Google Shape;1646;g9c53ac7671_0_1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7" name="Google Shape;1647;g9c53ac7671_0_1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4" name="Shape 1664"/>
        <p:cNvGrpSpPr/>
        <p:nvPr/>
      </p:nvGrpSpPr>
      <p:grpSpPr>
        <a:xfrm>
          <a:off x="0" y="0"/>
          <a:ext cx="0" cy="0"/>
          <a:chOff x="0" y="0"/>
          <a:chExt cx="0" cy="0"/>
        </a:xfrm>
      </p:grpSpPr>
      <p:sp>
        <p:nvSpPr>
          <p:cNvPr id="1665" name="Google Shape;1665;g9c53ac7671_0_14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6" name="Google Shape;1666;g9c53ac7671_0_14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2" name="Shape 1672"/>
        <p:cNvGrpSpPr/>
        <p:nvPr/>
      </p:nvGrpSpPr>
      <p:grpSpPr>
        <a:xfrm>
          <a:off x="0" y="0"/>
          <a:ext cx="0" cy="0"/>
          <a:chOff x="0" y="0"/>
          <a:chExt cx="0" cy="0"/>
        </a:xfrm>
      </p:grpSpPr>
      <p:sp>
        <p:nvSpPr>
          <p:cNvPr id="1673" name="Google Shape;1673;ga0aa915cb2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4" name="Google Shape;1674;ga0aa915cb2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9" name="Shape 1679"/>
        <p:cNvGrpSpPr/>
        <p:nvPr/>
      </p:nvGrpSpPr>
      <p:grpSpPr>
        <a:xfrm>
          <a:off x="0" y="0"/>
          <a:ext cx="0" cy="0"/>
          <a:chOff x="0" y="0"/>
          <a:chExt cx="0" cy="0"/>
        </a:xfrm>
      </p:grpSpPr>
      <p:sp>
        <p:nvSpPr>
          <p:cNvPr id="1680" name="Google Shape;1680;ga0aa915cb2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1" name="Google Shape;1681;ga0aa915cb2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7" name="Shape 1687"/>
        <p:cNvGrpSpPr/>
        <p:nvPr/>
      </p:nvGrpSpPr>
      <p:grpSpPr>
        <a:xfrm>
          <a:off x="0" y="0"/>
          <a:ext cx="0" cy="0"/>
          <a:chOff x="0" y="0"/>
          <a:chExt cx="0" cy="0"/>
        </a:xfrm>
      </p:grpSpPr>
      <p:sp>
        <p:nvSpPr>
          <p:cNvPr id="1688" name="Google Shape;1688;g9d561125a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9" name="Google Shape;1689;g9d561125a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5" name="Shape 1695"/>
        <p:cNvGrpSpPr/>
        <p:nvPr/>
      </p:nvGrpSpPr>
      <p:grpSpPr>
        <a:xfrm>
          <a:off x="0" y="0"/>
          <a:ext cx="0" cy="0"/>
          <a:chOff x="0" y="0"/>
          <a:chExt cx="0" cy="0"/>
        </a:xfrm>
      </p:grpSpPr>
      <p:sp>
        <p:nvSpPr>
          <p:cNvPr id="1696" name="Google Shape;1696;g9d561125a5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7" name="Google Shape;1697;g9d561125a5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4e02fd0239716f61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4e02fd0239716f61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3" name="Shape 1703"/>
        <p:cNvGrpSpPr/>
        <p:nvPr/>
      </p:nvGrpSpPr>
      <p:grpSpPr>
        <a:xfrm>
          <a:off x="0" y="0"/>
          <a:ext cx="0" cy="0"/>
          <a:chOff x="0" y="0"/>
          <a:chExt cx="0" cy="0"/>
        </a:xfrm>
      </p:grpSpPr>
      <p:sp>
        <p:nvSpPr>
          <p:cNvPr id="1704" name="Google Shape;1704;ga0aa915cb2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5" name="Google Shape;1705;ga0aa915cb2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0" name="Shape 1710"/>
        <p:cNvGrpSpPr/>
        <p:nvPr/>
      </p:nvGrpSpPr>
      <p:grpSpPr>
        <a:xfrm>
          <a:off x="0" y="0"/>
          <a:ext cx="0" cy="0"/>
          <a:chOff x="0" y="0"/>
          <a:chExt cx="0" cy="0"/>
        </a:xfrm>
      </p:grpSpPr>
      <p:sp>
        <p:nvSpPr>
          <p:cNvPr id="1711" name="Google Shape;1711;g4e02fd0239716f61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2" name="Google Shape;1712;g4e02fd0239716f61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8" name="Shape 1718"/>
        <p:cNvGrpSpPr/>
        <p:nvPr/>
      </p:nvGrpSpPr>
      <p:grpSpPr>
        <a:xfrm>
          <a:off x="0" y="0"/>
          <a:ext cx="0" cy="0"/>
          <a:chOff x="0" y="0"/>
          <a:chExt cx="0" cy="0"/>
        </a:xfrm>
      </p:grpSpPr>
      <p:sp>
        <p:nvSpPr>
          <p:cNvPr id="1719" name="Google Shape;1719;g9d561125a5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0" name="Google Shape;1720;g9d561125a5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6" name="Shape 1726"/>
        <p:cNvGrpSpPr/>
        <p:nvPr/>
      </p:nvGrpSpPr>
      <p:grpSpPr>
        <a:xfrm>
          <a:off x="0" y="0"/>
          <a:ext cx="0" cy="0"/>
          <a:chOff x="0" y="0"/>
          <a:chExt cx="0" cy="0"/>
        </a:xfrm>
      </p:grpSpPr>
      <p:sp>
        <p:nvSpPr>
          <p:cNvPr id="1727" name="Google Shape;1727;g9d561125a5_0_2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8" name="Google Shape;1728;g9d561125a5_0_2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4" name="Shape 1734"/>
        <p:cNvGrpSpPr/>
        <p:nvPr/>
      </p:nvGrpSpPr>
      <p:grpSpPr>
        <a:xfrm>
          <a:off x="0" y="0"/>
          <a:ext cx="0" cy="0"/>
          <a:chOff x="0" y="0"/>
          <a:chExt cx="0" cy="0"/>
        </a:xfrm>
      </p:grpSpPr>
      <p:sp>
        <p:nvSpPr>
          <p:cNvPr id="1735" name="Google Shape;1735;g9d561125a5_0_2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6" name="Google Shape;1736;g9d561125a5_0_2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2" name="Shape 1742"/>
        <p:cNvGrpSpPr/>
        <p:nvPr/>
      </p:nvGrpSpPr>
      <p:grpSpPr>
        <a:xfrm>
          <a:off x="0" y="0"/>
          <a:ext cx="0" cy="0"/>
          <a:chOff x="0" y="0"/>
          <a:chExt cx="0" cy="0"/>
        </a:xfrm>
      </p:grpSpPr>
      <p:sp>
        <p:nvSpPr>
          <p:cNvPr id="1743" name="Google Shape;1743;g9d561125a5_0_3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4" name="Google Shape;1744;g9d561125a5_0_3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0" name="Shape 1750"/>
        <p:cNvGrpSpPr/>
        <p:nvPr/>
      </p:nvGrpSpPr>
      <p:grpSpPr>
        <a:xfrm>
          <a:off x="0" y="0"/>
          <a:ext cx="0" cy="0"/>
          <a:chOff x="0" y="0"/>
          <a:chExt cx="0" cy="0"/>
        </a:xfrm>
      </p:grpSpPr>
      <p:sp>
        <p:nvSpPr>
          <p:cNvPr id="1751" name="Google Shape;1751;g9d561125a5_0_3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2" name="Google Shape;1752;g9d561125a5_0_3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8" name="Shape 1758"/>
        <p:cNvGrpSpPr/>
        <p:nvPr/>
      </p:nvGrpSpPr>
      <p:grpSpPr>
        <a:xfrm>
          <a:off x="0" y="0"/>
          <a:ext cx="0" cy="0"/>
          <a:chOff x="0" y="0"/>
          <a:chExt cx="0" cy="0"/>
        </a:xfrm>
      </p:grpSpPr>
      <p:sp>
        <p:nvSpPr>
          <p:cNvPr id="1759" name="Google Shape;1759;g9d561125a5_0_2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0" name="Google Shape;1760;g9d561125a5_0_2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6" name="Shape 1766"/>
        <p:cNvGrpSpPr/>
        <p:nvPr/>
      </p:nvGrpSpPr>
      <p:grpSpPr>
        <a:xfrm>
          <a:off x="0" y="0"/>
          <a:ext cx="0" cy="0"/>
          <a:chOff x="0" y="0"/>
          <a:chExt cx="0" cy="0"/>
        </a:xfrm>
      </p:grpSpPr>
      <p:sp>
        <p:nvSpPr>
          <p:cNvPr id="1767" name="Google Shape;1767;g9d561125a5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8" name="Google Shape;1768;g9d561125a5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0" name="Shape 1780"/>
        <p:cNvGrpSpPr/>
        <p:nvPr/>
      </p:nvGrpSpPr>
      <p:grpSpPr>
        <a:xfrm>
          <a:off x="0" y="0"/>
          <a:ext cx="0" cy="0"/>
          <a:chOff x="0" y="0"/>
          <a:chExt cx="0" cy="0"/>
        </a:xfrm>
      </p:grpSpPr>
      <p:sp>
        <p:nvSpPr>
          <p:cNvPr id="1781" name="Google Shape;1781;g9d561125a5_0_2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2" name="Google Shape;1782;g9d561125a5_0_2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4e02fd0239716f61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4e02fd0239716f61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7" name="Shape 1797"/>
        <p:cNvGrpSpPr/>
        <p:nvPr/>
      </p:nvGrpSpPr>
      <p:grpSpPr>
        <a:xfrm>
          <a:off x="0" y="0"/>
          <a:ext cx="0" cy="0"/>
          <a:chOff x="0" y="0"/>
          <a:chExt cx="0" cy="0"/>
        </a:xfrm>
      </p:grpSpPr>
      <p:sp>
        <p:nvSpPr>
          <p:cNvPr id="1798" name="Google Shape;1798;g9d561125a5_0_2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9" name="Google Shape;1799;g9d561125a5_0_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1" name="Shape 1811"/>
        <p:cNvGrpSpPr/>
        <p:nvPr/>
      </p:nvGrpSpPr>
      <p:grpSpPr>
        <a:xfrm>
          <a:off x="0" y="0"/>
          <a:ext cx="0" cy="0"/>
          <a:chOff x="0" y="0"/>
          <a:chExt cx="0" cy="0"/>
        </a:xfrm>
      </p:grpSpPr>
      <p:sp>
        <p:nvSpPr>
          <p:cNvPr id="1812" name="Google Shape;1812;g9d561125a5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3" name="Google Shape;1813;g9d561125a5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9" name="Shape 1819"/>
        <p:cNvGrpSpPr/>
        <p:nvPr/>
      </p:nvGrpSpPr>
      <p:grpSpPr>
        <a:xfrm>
          <a:off x="0" y="0"/>
          <a:ext cx="0" cy="0"/>
          <a:chOff x="0" y="0"/>
          <a:chExt cx="0" cy="0"/>
        </a:xfrm>
      </p:grpSpPr>
      <p:sp>
        <p:nvSpPr>
          <p:cNvPr id="1820" name="Google Shape;1820;g9d561125a5_0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1" name="Google Shape;1821;g9d561125a5_0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2" name="Shape 1832"/>
        <p:cNvGrpSpPr/>
        <p:nvPr/>
      </p:nvGrpSpPr>
      <p:grpSpPr>
        <a:xfrm>
          <a:off x="0" y="0"/>
          <a:ext cx="0" cy="0"/>
          <a:chOff x="0" y="0"/>
          <a:chExt cx="0" cy="0"/>
        </a:xfrm>
      </p:grpSpPr>
      <p:sp>
        <p:nvSpPr>
          <p:cNvPr id="1833" name="Google Shape;1833;g9d561125a5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4" name="Google Shape;1834;g9d561125a5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0" name="Shape 1840"/>
        <p:cNvGrpSpPr/>
        <p:nvPr/>
      </p:nvGrpSpPr>
      <p:grpSpPr>
        <a:xfrm>
          <a:off x="0" y="0"/>
          <a:ext cx="0" cy="0"/>
          <a:chOff x="0" y="0"/>
          <a:chExt cx="0" cy="0"/>
        </a:xfrm>
      </p:grpSpPr>
      <p:sp>
        <p:nvSpPr>
          <p:cNvPr id="1841" name="Google Shape;1841;g9d561125a5_0_3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2" name="Google Shape;1842;g9d561125a5_0_3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8" name="Shape 1848"/>
        <p:cNvGrpSpPr/>
        <p:nvPr/>
      </p:nvGrpSpPr>
      <p:grpSpPr>
        <a:xfrm>
          <a:off x="0" y="0"/>
          <a:ext cx="0" cy="0"/>
          <a:chOff x="0" y="0"/>
          <a:chExt cx="0" cy="0"/>
        </a:xfrm>
      </p:grpSpPr>
      <p:sp>
        <p:nvSpPr>
          <p:cNvPr id="1849" name="Google Shape;1849;g9d561125a5_0_3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0" name="Google Shape;1850;g9d561125a5_0_3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6" name="Shape 1856"/>
        <p:cNvGrpSpPr/>
        <p:nvPr/>
      </p:nvGrpSpPr>
      <p:grpSpPr>
        <a:xfrm>
          <a:off x="0" y="0"/>
          <a:ext cx="0" cy="0"/>
          <a:chOff x="0" y="0"/>
          <a:chExt cx="0" cy="0"/>
        </a:xfrm>
      </p:grpSpPr>
      <p:sp>
        <p:nvSpPr>
          <p:cNvPr id="1857" name="Google Shape;1857;g9d561125a5_0_3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8" name="Google Shape;1858;g9d561125a5_0_3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4" name="Shape 1864"/>
        <p:cNvGrpSpPr/>
        <p:nvPr/>
      </p:nvGrpSpPr>
      <p:grpSpPr>
        <a:xfrm>
          <a:off x="0" y="0"/>
          <a:ext cx="0" cy="0"/>
          <a:chOff x="0" y="0"/>
          <a:chExt cx="0" cy="0"/>
        </a:xfrm>
      </p:grpSpPr>
      <p:sp>
        <p:nvSpPr>
          <p:cNvPr id="1865" name="Google Shape;1865;g9d561125a5_0_3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6" name="Google Shape;1866;g9d561125a5_0_3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2" name="Shape 1872"/>
        <p:cNvGrpSpPr/>
        <p:nvPr/>
      </p:nvGrpSpPr>
      <p:grpSpPr>
        <a:xfrm>
          <a:off x="0" y="0"/>
          <a:ext cx="0" cy="0"/>
          <a:chOff x="0" y="0"/>
          <a:chExt cx="0" cy="0"/>
        </a:xfrm>
      </p:grpSpPr>
      <p:sp>
        <p:nvSpPr>
          <p:cNvPr id="1873" name="Google Shape;1873;g9d561125a5_0_3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4" name="Google Shape;1874;g9d561125a5_0_3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0" name="Shape 1880"/>
        <p:cNvGrpSpPr/>
        <p:nvPr/>
      </p:nvGrpSpPr>
      <p:grpSpPr>
        <a:xfrm>
          <a:off x="0" y="0"/>
          <a:ext cx="0" cy="0"/>
          <a:chOff x="0" y="0"/>
          <a:chExt cx="0" cy="0"/>
        </a:xfrm>
      </p:grpSpPr>
      <p:sp>
        <p:nvSpPr>
          <p:cNvPr id="1881" name="Google Shape;1881;g9d561125a5_0_3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2" name="Google Shape;1882;g9d561125a5_0_3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4e02fd0239716f61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4e02fd0239716f61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8" name="Shape 1888"/>
        <p:cNvGrpSpPr/>
        <p:nvPr/>
      </p:nvGrpSpPr>
      <p:grpSpPr>
        <a:xfrm>
          <a:off x="0" y="0"/>
          <a:ext cx="0" cy="0"/>
          <a:chOff x="0" y="0"/>
          <a:chExt cx="0" cy="0"/>
        </a:xfrm>
      </p:grpSpPr>
      <p:sp>
        <p:nvSpPr>
          <p:cNvPr id="1889" name="Google Shape;1889;g4e02fd0239716f61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0" name="Google Shape;1890;g4e02fd0239716f61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6" name="Shape 1896"/>
        <p:cNvGrpSpPr/>
        <p:nvPr/>
      </p:nvGrpSpPr>
      <p:grpSpPr>
        <a:xfrm>
          <a:off x="0" y="0"/>
          <a:ext cx="0" cy="0"/>
          <a:chOff x="0" y="0"/>
          <a:chExt cx="0" cy="0"/>
        </a:xfrm>
      </p:grpSpPr>
      <p:sp>
        <p:nvSpPr>
          <p:cNvPr id="1897" name="Google Shape;1897;ga0ec1a7c6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8" name="Google Shape;1898;ga0ec1a7c6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4" name="Shape 1904"/>
        <p:cNvGrpSpPr/>
        <p:nvPr/>
      </p:nvGrpSpPr>
      <p:grpSpPr>
        <a:xfrm>
          <a:off x="0" y="0"/>
          <a:ext cx="0" cy="0"/>
          <a:chOff x="0" y="0"/>
          <a:chExt cx="0" cy="0"/>
        </a:xfrm>
      </p:grpSpPr>
      <p:sp>
        <p:nvSpPr>
          <p:cNvPr id="1905" name="Google Shape;1905;ga0aa915cb2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6" name="Google Shape;1906;ga0aa915cb2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2" name="Shape 1912"/>
        <p:cNvGrpSpPr/>
        <p:nvPr/>
      </p:nvGrpSpPr>
      <p:grpSpPr>
        <a:xfrm>
          <a:off x="0" y="0"/>
          <a:ext cx="0" cy="0"/>
          <a:chOff x="0" y="0"/>
          <a:chExt cx="0" cy="0"/>
        </a:xfrm>
      </p:grpSpPr>
      <p:sp>
        <p:nvSpPr>
          <p:cNvPr id="1913" name="Google Shape;1913;g9d561125a5_0_8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4" name="Google Shape;1914;g9d561125a5_0_8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0" name="Shape 1920"/>
        <p:cNvGrpSpPr/>
        <p:nvPr/>
      </p:nvGrpSpPr>
      <p:grpSpPr>
        <a:xfrm>
          <a:off x="0" y="0"/>
          <a:ext cx="0" cy="0"/>
          <a:chOff x="0" y="0"/>
          <a:chExt cx="0" cy="0"/>
        </a:xfrm>
      </p:grpSpPr>
      <p:sp>
        <p:nvSpPr>
          <p:cNvPr id="1921" name="Google Shape;1921;g9d561125a5_0_10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2" name="Google Shape;1922;g9d561125a5_0_10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8" name="Shape 1928"/>
        <p:cNvGrpSpPr/>
        <p:nvPr/>
      </p:nvGrpSpPr>
      <p:grpSpPr>
        <a:xfrm>
          <a:off x="0" y="0"/>
          <a:ext cx="0" cy="0"/>
          <a:chOff x="0" y="0"/>
          <a:chExt cx="0" cy="0"/>
        </a:xfrm>
      </p:grpSpPr>
      <p:sp>
        <p:nvSpPr>
          <p:cNvPr id="1929" name="Google Shape;1929;g9d561125a5_0_8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0" name="Google Shape;1930;g9d561125a5_0_8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6" name="Shape 1936"/>
        <p:cNvGrpSpPr/>
        <p:nvPr/>
      </p:nvGrpSpPr>
      <p:grpSpPr>
        <a:xfrm>
          <a:off x="0" y="0"/>
          <a:ext cx="0" cy="0"/>
          <a:chOff x="0" y="0"/>
          <a:chExt cx="0" cy="0"/>
        </a:xfrm>
      </p:grpSpPr>
      <p:sp>
        <p:nvSpPr>
          <p:cNvPr id="1937" name="Google Shape;1937;g9d561125a5_0_8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8" name="Google Shape;1938;g9d561125a5_0_8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4" name="Shape 1944"/>
        <p:cNvGrpSpPr/>
        <p:nvPr/>
      </p:nvGrpSpPr>
      <p:grpSpPr>
        <a:xfrm>
          <a:off x="0" y="0"/>
          <a:ext cx="0" cy="0"/>
          <a:chOff x="0" y="0"/>
          <a:chExt cx="0" cy="0"/>
        </a:xfrm>
      </p:grpSpPr>
      <p:sp>
        <p:nvSpPr>
          <p:cNvPr id="1945" name="Google Shape;1945;g9d561125a5_0_8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6" name="Google Shape;1946;g9d561125a5_0_8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2" name="Shape 1952"/>
        <p:cNvGrpSpPr/>
        <p:nvPr/>
      </p:nvGrpSpPr>
      <p:grpSpPr>
        <a:xfrm>
          <a:off x="0" y="0"/>
          <a:ext cx="0" cy="0"/>
          <a:chOff x="0" y="0"/>
          <a:chExt cx="0" cy="0"/>
        </a:xfrm>
      </p:grpSpPr>
      <p:sp>
        <p:nvSpPr>
          <p:cNvPr id="1953" name="Google Shape;1953;g9d561125a5_0_10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4" name="Google Shape;1954;g9d561125a5_0_10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0" name="Shape 1960"/>
        <p:cNvGrpSpPr/>
        <p:nvPr/>
      </p:nvGrpSpPr>
      <p:grpSpPr>
        <a:xfrm>
          <a:off x="0" y="0"/>
          <a:ext cx="0" cy="0"/>
          <a:chOff x="0" y="0"/>
          <a:chExt cx="0" cy="0"/>
        </a:xfrm>
      </p:grpSpPr>
      <p:sp>
        <p:nvSpPr>
          <p:cNvPr id="1961" name="Google Shape;1961;g9d561125a5_0_8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2" name="Google Shape;1962;g9d561125a5_0_8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4e02fd0239716f61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4e02fd0239716f61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9" name="Shape 1969"/>
        <p:cNvGrpSpPr/>
        <p:nvPr/>
      </p:nvGrpSpPr>
      <p:grpSpPr>
        <a:xfrm>
          <a:off x="0" y="0"/>
          <a:ext cx="0" cy="0"/>
          <a:chOff x="0" y="0"/>
          <a:chExt cx="0" cy="0"/>
        </a:xfrm>
      </p:grpSpPr>
      <p:sp>
        <p:nvSpPr>
          <p:cNvPr id="1970" name="Google Shape;1970;g9d561125a5_0_8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1" name="Google Shape;1971;g9d561125a5_0_8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8" name="Shape 1978"/>
        <p:cNvGrpSpPr/>
        <p:nvPr/>
      </p:nvGrpSpPr>
      <p:grpSpPr>
        <a:xfrm>
          <a:off x="0" y="0"/>
          <a:ext cx="0" cy="0"/>
          <a:chOff x="0" y="0"/>
          <a:chExt cx="0" cy="0"/>
        </a:xfrm>
      </p:grpSpPr>
      <p:sp>
        <p:nvSpPr>
          <p:cNvPr id="1979" name="Google Shape;1979;g9d561125a5_0_9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0" name="Google Shape;1980;g9d561125a5_0_9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7" name="Shape 1987"/>
        <p:cNvGrpSpPr/>
        <p:nvPr/>
      </p:nvGrpSpPr>
      <p:grpSpPr>
        <a:xfrm>
          <a:off x="0" y="0"/>
          <a:ext cx="0" cy="0"/>
          <a:chOff x="0" y="0"/>
          <a:chExt cx="0" cy="0"/>
        </a:xfrm>
      </p:grpSpPr>
      <p:sp>
        <p:nvSpPr>
          <p:cNvPr id="1988" name="Google Shape;1988;g9d561125a5_0_9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9" name="Google Shape;1989;g9d561125a5_0_9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8" name="Shape 1998"/>
        <p:cNvGrpSpPr/>
        <p:nvPr/>
      </p:nvGrpSpPr>
      <p:grpSpPr>
        <a:xfrm>
          <a:off x="0" y="0"/>
          <a:ext cx="0" cy="0"/>
          <a:chOff x="0" y="0"/>
          <a:chExt cx="0" cy="0"/>
        </a:xfrm>
      </p:grpSpPr>
      <p:sp>
        <p:nvSpPr>
          <p:cNvPr id="1999" name="Google Shape;1999;g9d561125a5_0_9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0" name="Google Shape;2000;g9d561125a5_0_9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7" name="Shape 2007"/>
        <p:cNvGrpSpPr/>
        <p:nvPr/>
      </p:nvGrpSpPr>
      <p:grpSpPr>
        <a:xfrm>
          <a:off x="0" y="0"/>
          <a:ext cx="0" cy="0"/>
          <a:chOff x="0" y="0"/>
          <a:chExt cx="0" cy="0"/>
        </a:xfrm>
      </p:grpSpPr>
      <p:sp>
        <p:nvSpPr>
          <p:cNvPr id="2008" name="Google Shape;2008;g9d561125a5_0_9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9" name="Google Shape;2009;g9d561125a5_0_9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6" name="Shape 2016"/>
        <p:cNvGrpSpPr/>
        <p:nvPr/>
      </p:nvGrpSpPr>
      <p:grpSpPr>
        <a:xfrm>
          <a:off x="0" y="0"/>
          <a:ext cx="0" cy="0"/>
          <a:chOff x="0" y="0"/>
          <a:chExt cx="0" cy="0"/>
        </a:xfrm>
      </p:grpSpPr>
      <p:sp>
        <p:nvSpPr>
          <p:cNvPr id="2017" name="Google Shape;2017;g9d561125a5_0_9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8" name="Google Shape;2018;g9d561125a5_0_9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4" name="Shape 2024"/>
        <p:cNvGrpSpPr/>
        <p:nvPr/>
      </p:nvGrpSpPr>
      <p:grpSpPr>
        <a:xfrm>
          <a:off x="0" y="0"/>
          <a:ext cx="0" cy="0"/>
          <a:chOff x="0" y="0"/>
          <a:chExt cx="0" cy="0"/>
        </a:xfrm>
      </p:grpSpPr>
      <p:sp>
        <p:nvSpPr>
          <p:cNvPr id="2025" name="Google Shape;2025;g9d561125a5_0_9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6" name="Google Shape;2026;g9d561125a5_0_9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2" name="Shape 2032"/>
        <p:cNvGrpSpPr/>
        <p:nvPr/>
      </p:nvGrpSpPr>
      <p:grpSpPr>
        <a:xfrm>
          <a:off x="0" y="0"/>
          <a:ext cx="0" cy="0"/>
          <a:chOff x="0" y="0"/>
          <a:chExt cx="0" cy="0"/>
        </a:xfrm>
      </p:grpSpPr>
      <p:sp>
        <p:nvSpPr>
          <p:cNvPr id="2033" name="Google Shape;2033;g9d561125a5_0_9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4" name="Google Shape;2034;g9d561125a5_0_9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0" name="Shape 2040"/>
        <p:cNvGrpSpPr/>
        <p:nvPr/>
      </p:nvGrpSpPr>
      <p:grpSpPr>
        <a:xfrm>
          <a:off x="0" y="0"/>
          <a:ext cx="0" cy="0"/>
          <a:chOff x="0" y="0"/>
          <a:chExt cx="0" cy="0"/>
        </a:xfrm>
      </p:grpSpPr>
      <p:sp>
        <p:nvSpPr>
          <p:cNvPr id="2041" name="Google Shape;2041;g9d561125a5_0_10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2" name="Google Shape;2042;g9d561125a5_0_10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8" name="Shape 2048"/>
        <p:cNvGrpSpPr/>
        <p:nvPr/>
      </p:nvGrpSpPr>
      <p:grpSpPr>
        <a:xfrm>
          <a:off x="0" y="0"/>
          <a:ext cx="0" cy="0"/>
          <a:chOff x="0" y="0"/>
          <a:chExt cx="0" cy="0"/>
        </a:xfrm>
      </p:grpSpPr>
      <p:sp>
        <p:nvSpPr>
          <p:cNvPr id="2049" name="Google Shape;2049;g9d561125a5_0_9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0" name="Google Shape;2050;g9d561125a5_0_9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4e02fd0239716f61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4e02fd0239716f61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6" name="Shape 2056"/>
        <p:cNvGrpSpPr/>
        <p:nvPr/>
      </p:nvGrpSpPr>
      <p:grpSpPr>
        <a:xfrm>
          <a:off x="0" y="0"/>
          <a:ext cx="0" cy="0"/>
          <a:chOff x="0" y="0"/>
          <a:chExt cx="0" cy="0"/>
        </a:xfrm>
      </p:grpSpPr>
      <p:sp>
        <p:nvSpPr>
          <p:cNvPr id="2057" name="Google Shape;2057;g9d561125a5_0_10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8" name="Google Shape;2058;g9d561125a5_0_10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3" name="Shape 2063"/>
        <p:cNvGrpSpPr/>
        <p:nvPr/>
      </p:nvGrpSpPr>
      <p:grpSpPr>
        <a:xfrm>
          <a:off x="0" y="0"/>
          <a:ext cx="0" cy="0"/>
          <a:chOff x="0" y="0"/>
          <a:chExt cx="0" cy="0"/>
        </a:xfrm>
      </p:grpSpPr>
      <p:sp>
        <p:nvSpPr>
          <p:cNvPr id="2064" name="Google Shape;2064;g9d561125a5_0_10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5" name="Google Shape;2065;g9d561125a5_0_10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1" name="Shape 2071"/>
        <p:cNvGrpSpPr/>
        <p:nvPr/>
      </p:nvGrpSpPr>
      <p:grpSpPr>
        <a:xfrm>
          <a:off x="0" y="0"/>
          <a:ext cx="0" cy="0"/>
          <a:chOff x="0" y="0"/>
          <a:chExt cx="0" cy="0"/>
        </a:xfrm>
      </p:grpSpPr>
      <p:sp>
        <p:nvSpPr>
          <p:cNvPr id="2072" name="Google Shape;2072;g9d561125a5_0_10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3" name="Google Shape;2073;g9d561125a5_0_10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0" name="Shape 2080"/>
        <p:cNvGrpSpPr/>
        <p:nvPr/>
      </p:nvGrpSpPr>
      <p:grpSpPr>
        <a:xfrm>
          <a:off x="0" y="0"/>
          <a:ext cx="0" cy="0"/>
          <a:chOff x="0" y="0"/>
          <a:chExt cx="0" cy="0"/>
        </a:xfrm>
      </p:grpSpPr>
      <p:sp>
        <p:nvSpPr>
          <p:cNvPr id="2081" name="Google Shape;2081;g9d561125a5_0_10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2" name="Google Shape;2082;g9d561125a5_0_10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9" name="Shape 2089"/>
        <p:cNvGrpSpPr/>
        <p:nvPr/>
      </p:nvGrpSpPr>
      <p:grpSpPr>
        <a:xfrm>
          <a:off x="0" y="0"/>
          <a:ext cx="0" cy="0"/>
          <a:chOff x="0" y="0"/>
          <a:chExt cx="0" cy="0"/>
        </a:xfrm>
      </p:grpSpPr>
      <p:sp>
        <p:nvSpPr>
          <p:cNvPr id="2090" name="Google Shape;2090;g9d561125a5_0_10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1" name="Google Shape;2091;g9d561125a5_0_10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7" name="Shape 2097"/>
        <p:cNvGrpSpPr/>
        <p:nvPr/>
      </p:nvGrpSpPr>
      <p:grpSpPr>
        <a:xfrm>
          <a:off x="0" y="0"/>
          <a:ext cx="0" cy="0"/>
          <a:chOff x="0" y="0"/>
          <a:chExt cx="0" cy="0"/>
        </a:xfrm>
      </p:grpSpPr>
      <p:sp>
        <p:nvSpPr>
          <p:cNvPr id="2098" name="Google Shape;2098;g9d561125a5_0_10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9" name="Google Shape;2099;g9d561125a5_0_10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6" name="Shape 2106"/>
        <p:cNvGrpSpPr/>
        <p:nvPr/>
      </p:nvGrpSpPr>
      <p:grpSpPr>
        <a:xfrm>
          <a:off x="0" y="0"/>
          <a:ext cx="0" cy="0"/>
          <a:chOff x="0" y="0"/>
          <a:chExt cx="0" cy="0"/>
        </a:xfrm>
      </p:grpSpPr>
      <p:sp>
        <p:nvSpPr>
          <p:cNvPr id="2107" name="Google Shape;2107;g9d561125a5_0_10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8" name="Google Shape;2108;g9d561125a5_0_10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5" name="Shape 2115"/>
        <p:cNvGrpSpPr/>
        <p:nvPr/>
      </p:nvGrpSpPr>
      <p:grpSpPr>
        <a:xfrm>
          <a:off x="0" y="0"/>
          <a:ext cx="0" cy="0"/>
          <a:chOff x="0" y="0"/>
          <a:chExt cx="0" cy="0"/>
        </a:xfrm>
      </p:grpSpPr>
      <p:sp>
        <p:nvSpPr>
          <p:cNvPr id="2116" name="Google Shape;2116;g9d561125a5_0_1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7" name="Google Shape;2117;g9d561125a5_0_1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4" name="Shape 2124"/>
        <p:cNvGrpSpPr/>
        <p:nvPr/>
      </p:nvGrpSpPr>
      <p:grpSpPr>
        <a:xfrm>
          <a:off x="0" y="0"/>
          <a:ext cx="0" cy="0"/>
          <a:chOff x="0" y="0"/>
          <a:chExt cx="0" cy="0"/>
        </a:xfrm>
      </p:grpSpPr>
      <p:sp>
        <p:nvSpPr>
          <p:cNvPr id="2125" name="Google Shape;2125;g9d561125a5_0_1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6" name="Google Shape;2126;g9d561125a5_0_1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3" name="Shape 2133"/>
        <p:cNvGrpSpPr/>
        <p:nvPr/>
      </p:nvGrpSpPr>
      <p:grpSpPr>
        <a:xfrm>
          <a:off x="0" y="0"/>
          <a:ext cx="0" cy="0"/>
          <a:chOff x="0" y="0"/>
          <a:chExt cx="0" cy="0"/>
        </a:xfrm>
      </p:grpSpPr>
      <p:sp>
        <p:nvSpPr>
          <p:cNvPr id="2134" name="Google Shape;2134;g9d561125a5_0_1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5" name="Google Shape;2135;g9d561125a5_0_1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404b920135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404b920135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4e02fd0239716f61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4e02fd0239716f61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2" name="Shape 2142"/>
        <p:cNvGrpSpPr/>
        <p:nvPr/>
      </p:nvGrpSpPr>
      <p:grpSpPr>
        <a:xfrm>
          <a:off x="0" y="0"/>
          <a:ext cx="0" cy="0"/>
          <a:chOff x="0" y="0"/>
          <a:chExt cx="0" cy="0"/>
        </a:xfrm>
      </p:grpSpPr>
      <p:sp>
        <p:nvSpPr>
          <p:cNvPr id="2143" name="Google Shape;2143;g9d561125a5_0_1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4" name="Google Shape;2144;g9d561125a5_0_1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1" name="Shape 2151"/>
        <p:cNvGrpSpPr/>
        <p:nvPr/>
      </p:nvGrpSpPr>
      <p:grpSpPr>
        <a:xfrm>
          <a:off x="0" y="0"/>
          <a:ext cx="0" cy="0"/>
          <a:chOff x="0" y="0"/>
          <a:chExt cx="0" cy="0"/>
        </a:xfrm>
      </p:grpSpPr>
      <p:sp>
        <p:nvSpPr>
          <p:cNvPr id="2152" name="Google Shape;2152;g9d561125a5_0_1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3" name="Google Shape;2153;g9d561125a5_0_1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0" name="Shape 2160"/>
        <p:cNvGrpSpPr/>
        <p:nvPr/>
      </p:nvGrpSpPr>
      <p:grpSpPr>
        <a:xfrm>
          <a:off x="0" y="0"/>
          <a:ext cx="0" cy="0"/>
          <a:chOff x="0" y="0"/>
          <a:chExt cx="0" cy="0"/>
        </a:xfrm>
      </p:grpSpPr>
      <p:sp>
        <p:nvSpPr>
          <p:cNvPr id="2161" name="Google Shape;2161;g9d561125a5_0_10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2" name="Google Shape;2162;g9d561125a5_0_10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1" name="Shape 2171"/>
        <p:cNvGrpSpPr/>
        <p:nvPr/>
      </p:nvGrpSpPr>
      <p:grpSpPr>
        <a:xfrm>
          <a:off x="0" y="0"/>
          <a:ext cx="0" cy="0"/>
          <a:chOff x="0" y="0"/>
          <a:chExt cx="0" cy="0"/>
        </a:xfrm>
      </p:grpSpPr>
      <p:sp>
        <p:nvSpPr>
          <p:cNvPr id="2172" name="Google Shape;2172;g9d561125a5_0_1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3" name="Google Shape;2173;g9d561125a5_0_1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0" name="Shape 2180"/>
        <p:cNvGrpSpPr/>
        <p:nvPr/>
      </p:nvGrpSpPr>
      <p:grpSpPr>
        <a:xfrm>
          <a:off x="0" y="0"/>
          <a:ext cx="0" cy="0"/>
          <a:chOff x="0" y="0"/>
          <a:chExt cx="0" cy="0"/>
        </a:xfrm>
      </p:grpSpPr>
      <p:sp>
        <p:nvSpPr>
          <p:cNvPr id="2181" name="Google Shape;2181;g9d561125a5_0_1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2" name="Google Shape;2182;g9d561125a5_0_1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9" name="Shape 2189"/>
        <p:cNvGrpSpPr/>
        <p:nvPr/>
      </p:nvGrpSpPr>
      <p:grpSpPr>
        <a:xfrm>
          <a:off x="0" y="0"/>
          <a:ext cx="0" cy="0"/>
          <a:chOff x="0" y="0"/>
          <a:chExt cx="0" cy="0"/>
        </a:xfrm>
      </p:grpSpPr>
      <p:sp>
        <p:nvSpPr>
          <p:cNvPr id="2190" name="Google Shape;2190;g9d561125a5_0_1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1" name="Google Shape;2191;g9d561125a5_0_1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0" name="Shape 2200"/>
        <p:cNvGrpSpPr/>
        <p:nvPr/>
      </p:nvGrpSpPr>
      <p:grpSpPr>
        <a:xfrm>
          <a:off x="0" y="0"/>
          <a:ext cx="0" cy="0"/>
          <a:chOff x="0" y="0"/>
          <a:chExt cx="0" cy="0"/>
        </a:xfrm>
      </p:grpSpPr>
      <p:sp>
        <p:nvSpPr>
          <p:cNvPr id="2201" name="Google Shape;2201;g9d561125a5_0_1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2" name="Google Shape;2202;g9d561125a5_0_1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9" name="Shape 2209"/>
        <p:cNvGrpSpPr/>
        <p:nvPr/>
      </p:nvGrpSpPr>
      <p:grpSpPr>
        <a:xfrm>
          <a:off x="0" y="0"/>
          <a:ext cx="0" cy="0"/>
          <a:chOff x="0" y="0"/>
          <a:chExt cx="0" cy="0"/>
        </a:xfrm>
      </p:grpSpPr>
      <p:sp>
        <p:nvSpPr>
          <p:cNvPr id="2210" name="Google Shape;2210;g9d561125a5_0_1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1" name="Google Shape;2211;g9d561125a5_0_1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7" name="Shape 2217"/>
        <p:cNvGrpSpPr/>
        <p:nvPr/>
      </p:nvGrpSpPr>
      <p:grpSpPr>
        <a:xfrm>
          <a:off x="0" y="0"/>
          <a:ext cx="0" cy="0"/>
          <a:chOff x="0" y="0"/>
          <a:chExt cx="0" cy="0"/>
        </a:xfrm>
      </p:grpSpPr>
      <p:sp>
        <p:nvSpPr>
          <p:cNvPr id="2218" name="Google Shape;2218;g9d561125a5_0_3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9" name="Google Shape;2219;g9d561125a5_0_3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4" name="Shape 2224"/>
        <p:cNvGrpSpPr/>
        <p:nvPr/>
      </p:nvGrpSpPr>
      <p:grpSpPr>
        <a:xfrm>
          <a:off x="0" y="0"/>
          <a:ext cx="0" cy="0"/>
          <a:chOff x="0" y="0"/>
          <a:chExt cx="0" cy="0"/>
        </a:xfrm>
      </p:grpSpPr>
      <p:sp>
        <p:nvSpPr>
          <p:cNvPr id="2225" name="Google Shape;2225;g9d561125a5_0_13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6" name="Google Shape;2226;g9d561125a5_0_13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4e02fd0239716f61_2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4e02fd0239716f61_2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2" name="Shape 2232"/>
        <p:cNvGrpSpPr/>
        <p:nvPr/>
      </p:nvGrpSpPr>
      <p:grpSpPr>
        <a:xfrm>
          <a:off x="0" y="0"/>
          <a:ext cx="0" cy="0"/>
          <a:chOff x="0" y="0"/>
          <a:chExt cx="0" cy="0"/>
        </a:xfrm>
      </p:grpSpPr>
      <p:sp>
        <p:nvSpPr>
          <p:cNvPr id="2233" name="Google Shape;2233;g9d561125a5_0_1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4" name="Google Shape;2234;g9d561125a5_0_1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5" name="Shape 2255"/>
        <p:cNvGrpSpPr/>
        <p:nvPr/>
      </p:nvGrpSpPr>
      <p:grpSpPr>
        <a:xfrm>
          <a:off x="0" y="0"/>
          <a:ext cx="0" cy="0"/>
          <a:chOff x="0" y="0"/>
          <a:chExt cx="0" cy="0"/>
        </a:xfrm>
      </p:grpSpPr>
      <p:sp>
        <p:nvSpPr>
          <p:cNvPr id="2256" name="Google Shape;2256;g9d561125a5_0_12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7" name="Google Shape;2257;g9d561125a5_0_12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4" name="Shape 2284"/>
        <p:cNvGrpSpPr/>
        <p:nvPr/>
      </p:nvGrpSpPr>
      <p:grpSpPr>
        <a:xfrm>
          <a:off x="0" y="0"/>
          <a:ext cx="0" cy="0"/>
          <a:chOff x="0" y="0"/>
          <a:chExt cx="0" cy="0"/>
        </a:xfrm>
      </p:grpSpPr>
      <p:sp>
        <p:nvSpPr>
          <p:cNvPr id="2285" name="Google Shape;2285;g9d561125a5_0_13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6" name="Google Shape;2286;g9d561125a5_0_13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2" name="Shape 2292"/>
        <p:cNvGrpSpPr/>
        <p:nvPr/>
      </p:nvGrpSpPr>
      <p:grpSpPr>
        <a:xfrm>
          <a:off x="0" y="0"/>
          <a:ext cx="0" cy="0"/>
          <a:chOff x="0" y="0"/>
          <a:chExt cx="0" cy="0"/>
        </a:xfrm>
      </p:grpSpPr>
      <p:sp>
        <p:nvSpPr>
          <p:cNvPr id="2293" name="Google Shape;2293;g9d561125a5_0_13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4" name="Google Shape;2294;g9d561125a5_0_13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0" name="Shape 2300"/>
        <p:cNvGrpSpPr/>
        <p:nvPr/>
      </p:nvGrpSpPr>
      <p:grpSpPr>
        <a:xfrm>
          <a:off x="0" y="0"/>
          <a:ext cx="0" cy="0"/>
          <a:chOff x="0" y="0"/>
          <a:chExt cx="0" cy="0"/>
        </a:xfrm>
      </p:grpSpPr>
      <p:sp>
        <p:nvSpPr>
          <p:cNvPr id="2301" name="Google Shape;2301;g9d561125a5_0_14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2" name="Google Shape;2302;g9d561125a5_0_14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8" name="Shape 2308"/>
        <p:cNvGrpSpPr/>
        <p:nvPr/>
      </p:nvGrpSpPr>
      <p:grpSpPr>
        <a:xfrm>
          <a:off x="0" y="0"/>
          <a:ext cx="0" cy="0"/>
          <a:chOff x="0" y="0"/>
          <a:chExt cx="0" cy="0"/>
        </a:xfrm>
      </p:grpSpPr>
      <p:sp>
        <p:nvSpPr>
          <p:cNvPr id="2309" name="Google Shape;2309;g9d561125a5_0_14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0" name="Google Shape;2310;g9d561125a5_0_14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6" name="Shape 2316"/>
        <p:cNvGrpSpPr/>
        <p:nvPr/>
      </p:nvGrpSpPr>
      <p:grpSpPr>
        <a:xfrm>
          <a:off x="0" y="0"/>
          <a:ext cx="0" cy="0"/>
          <a:chOff x="0" y="0"/>
          <a:chExt cx="0" cy="0"/>
        </a:xfrm>
      </p:grpSpPr>
      <p:sp>
        <p:nvSpPr>
          <p:cNvPr id="2317" name="Google Shape;2317;g9d561125a5_0_13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8" name="Google Shape;2318;g9d561125a5_0_13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5" name="Shape 2325"/>
        <p:cNvGrpSpPr/>
        <p:nvPr/>
      </p:nvGrpSpPr>
      <p:grpSpPr>
        <a:xfrm>
          <a:off x="0" y="0"/>
          <a:ext cx="0" cy="0"/>
          <a:chOff x="0" y="0"/>
          <a:chExt cx="0" cy="0"/>
        </a:xfrm>
      </p:grpSpPr>
      <p:sp>
        <p:nvSpPr>
          <p:cNvPr id="2326" name="Google Shape;2326;g9d561125a5_0_14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7" name="Google Shape;2327;g9d561125a5_0_14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4" name="Shape 2334"/>
        <p:cNvGrpSpPr/>
        <p:nvPr/>
      </p:nvGrpSpPr>
      <p:grpSpPr>
        <a:xfrm>
          <a:off x="0" y="0"/>
          <a:ext cx="0" cy="0"/>
          <a:chOff x="0" y="0"/>
          <a:chExt cx="0" cy="0"/>
        </a:xfrm>
      </p:grpSpPr>
      <p:sp>
        <p:nvSpPr>
          <p:cNvPr id="2335" name="Google Shape;2335;g9d561125a5_0_14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6" name="Google Shape;2336;g9d561125a5_0_14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3" name="Shape 2343"/>
        <p:cNvGrpSpPr/>
        <p:nvPr/>
      </p:nvGrpSpPr>
      <p:grpSpPr>
        <a:xfrm>
          <a:off x="0" y="0"/>
          <a:ext cx="0" cy="0"/>
          <a:chOff x="0" y="0"/>
          <a:chExt cx="0" cy="0"/>
        </a:xfrm>
      </p:grpSpPr>
      <p:sp>
        <p:nvSpPr>
          <p:cNvPr id="2344" name="Google Shape;2344;g9d561125a5_0_13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5" name="Google Shape;2345;g9d561125a5_0_13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4e02fd0239716f61_2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4e02fd0239716f61_2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3" name="Shape 2353"/>
        <p:cNvGrpSpPr/>
        <p:nvPr/>
      </p:nvGrpSpPr>
      <p:grpSpPr>
        <a:xfrm>
          <a:off x="0" y="0"/>
          <a:ext cx="0" cy="0"/>
          <a:chOff x="0" y="0"/>
          <a:chExt cx="0" cy="0"/>
        </a:xfrm>
      </p:grpSpPr>
      <p:sp>
        <p:nvSpPr>
          <p:cNvPr id="2354" name="Google Shape;2354;g9d561125a5_0_13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5" name="Google Shape;2355;g9d561125a5_0_13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2" name="Shape 2362"/>
        <p:cNvGrpSpPr/>
        <p:nvPr/>
      </p:nvGrpSpPr>
      <p:grpSpPr>
        <a:xfrm>
          <a:off x="0" y="0"/>
          <a:ext cx="0" cy="0"/>
          <a:chOff x="0" y="0"/>
          <a:chExt cx="0" cy="0"/>
        </a:xfrm>
      </p:grpSpPr>
      <p:sp>
        <p:nvSpPr>
          <p:cNvPr id="2363" name="Google Shape;2363;g9d561125a5_0_13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4" name="Google Shape;2364;g9d561125a5_0_13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2" name="Shape 2372"/>
        <p:cNvGrpSpPr/>
        <p:nvPr/>
      </p:nvGrpSpPr>
      <p:grpSpPr>
        <a:xfrm>
          <a:off x="0" y="0"/>
          <a:ext cx="0" cy="0"/>
          <a:chOff x="0" y="0"/>
          <a:chExt cx="0" cy="0"/>
        </a:xfrm>
      </p:grpSpPr>
      <p:sp>
        <p:nvSpPr>
          <p:cNvPr id="2373" name="Google Shape;2373;g9d561125a5_0_13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4" name="Google Shape;2374;g9d561125a5_0_13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2" name="Shape 2382"/>
        <p:cNvGrpSpPr/>
        <p:nvPr/>
      </p:nvGrpSpPr>
      <p:grpSpPr>
        <a:xfrm>
          <a:off x="0" y="0"/>
          <a:ext cx="0" cy="0"/>
          <a:chOff x="0" y="0"/>
          <a:chExt cx="0" cy="0"/>
        </a:xfrm>
      </p:grpSpPr>
      <p:sp>
        <p:nvSpPr>
          <p:cNvPr id="2383" name="Google Shape;2383;g9d561125a5_0_14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4" name="Google Shape;2384;g9d561125a5_0_14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0" name="Shape 2390"/>
        <p:cNvGrpSpPr/>
        <p:nvPr/>
      </p:nvGrpSpPr>
      <p:grpSpPr>
        <a:xfrm>
          <a:off x="0" y="0"/>
          <a:ext cx="0" cy="0"/>
          <a:chOff x="0" y="0"/>
          <a:chExt cx="0" cy="0"/>
        </a:xfrm>
      </p:grpSpPr>
      <p:sp>
        <p:nvSpPr>
          <p:cNvPr id="2391" name="Google Shape;2391;g9d561125a5_0_14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2" name="Google Shape;2392;g9d561125a5_0_14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8" name="Shape 2398"/>
        <p:cNvGrpSpPr/>
        <p:nvPr/>
      </p:nvGrpSpPr>
      <p:grpSpPr>
        <a:xfrm>
          <a:off x="0" y="0"/>
          <a:ext cx="0" cy="0"/>
          <a:chOff x="0" y="0"/>
          <a:chExt cx="0" cy="0"/>
        </a:xfrm>
      </p:grpSpPr>
      <p:sp>
        <p:nvSpPr>
          <p:cNvPr id="2399" name="Google Shape;2399;g9d561125a5_0_15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0" name="Google Shape;2400;g9d561125a5_0_15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6" name="Shape 2406"/>
        <p:cNvGrpSpPr/>
        <p:nvPr/>
      </p:nvGrpSpPr>
      <p:grpSpPr>
        <a:xfrm>
          <a:off x="0" y="0"/>
          <a:ext cx="0" cy="0"/>
          <a:chOff x="0" y="0"/>
          <a:chExt cx="0" cy="0"/>
        </a:xfrm>
      </p:grpSpPr>
      <p:sp>
        <p:nvSpPr>
          <p:cNvPr id="2407" name="Google Shape;2407;g9d561125a5_0_15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8" name="Google Shape;2408;g9d561125a5_0_15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4" name="Shape 2414"/>
        <p:cNvGrpSpPr/>
        <p:nvPr/>
      </p:nvGrpSpPr>
      <p:grpSpPr>
        <a:xfrm>
          <a:off x="0" y="0"/>
          <a:ext cx="0" cy="0"/>
          <a:chOff x="0" y="0"/>
          <a:chExt cx="0" cy="0"/>
        </a:xfrm>
      </p:grpSpPr>
      <p:sp>
        <p:nvSpPr>
          <p:cNvPr id="2415" name="Google Shape;2415;g9d561125a5_0_15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6" name="Google Shape;2416;g9d561125a5_0_15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2" name="Shape 2422"/>
        <p:cNvGrpSpPr/>
        <p:nvPr/>
      </p:nvGrpSpPr>
      <p:grpSpPr>
        <a:xfrm>
          <a:off x="0" y="0"/>
          <a:ext cx="0" cy="0"/>
          <a:chOff x="0" y="0"/>
          <a:chExt cx="0" cy="0"/>
        </a:xfrm>
      </p:grpSpPr>
      <p:sp>
        <p:nvSpPr>
          <p:cNvPr id="2423" name="Google Shape;2423;g9d561125a5_0_13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4" name="Google Shape;2424;g9d561125a5_0_13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0" name="Shape 2430"/>
        <p:cNvGrpSpPr/>
        <p:nvPr/>
      </p:nvGrpSpPr>
      <p:grpSpPr>
        <a:xfrm>
          <a:off x="0" y="0"/>
          <a:ext cx="0" cy="0"/>
          <a:chOff x="0" y="0"/>
          <a:chExt cx="0" cy="0"/>
        </a:xfrm>
      </p:grpSpPr>
      <p:sp>
        <p:nvSpPr>
          <p:cNvPr id="2431" name="Google Shape;2431;g9d561125a5_0_13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2" name="Google Shape;2432;g9d561125a5_0_13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4e02fd0239716f61_2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4e02fd0239716f61_2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8" name="Shape 2438"/>
        <p:cNvGrpSpPr/>
        <p:nvPr/>
      </p:nvGrpSpPr>
      <p:grpSpPr>
        <a:xfrm>
          <a:off x="0" y="0"/>
          <a:ext cx="0" cy="0"/>
          <a:chOff x="0" y="0"/>
          <a:chExt cx="0" cy="0"/>
        </a:xfrm>
      </p:grpSpPr>
      <p:sp>
        <p:nvSpPr>
          <p:cNvPr id="2439" name="Google Shape;2439;g9d561125a5_0_15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0" name="Google Shape;2440;g9d561125a5_0_15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6" name="Shape 2446"/>
        <p:cNvGrpSpPr/>
        <p:nvPr/>
      </p:nvGrpSpPr>
      <p:grpSpPr>
        <a:xfrm>
          <a:off x="0" y="0"/>
          <a:ext cx="0" cy="0"/>
          <a:chOff x="0" y="0"/>
          <a:chExt cx="0" cy="0"/>
        </a:xfrm>
      </p:grpSpPr>
      <p:sp>
        <p:nvSpPr>
          <p:cNvPr id="2447" name="Google Shape;2447;g9d561125a5_0_15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8" name="Google Shape;2448;g9d561125a5_0_15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4" name="Shape 2454"/>
        <p:cNvGrpSpPr/>
        <p:nvPr/>
      </p:nvGrpSpPr>
      <p:grpSpPr>
        <a:xfrm>
          <a:off x="0" y="0"/>
          <a:ext cx="0" cy="0"/>
          <a:chOff x="0" y="0"/>
          <a:chExt cx="0" cy="0"/>
        </a:xfrm>
      </p:grpSpPr>
      <p:sp>
        <p:nvSpPr>
          <p:cNvPr id="2455" name="Google Shape;2455;g9d561125a5_0_15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6" name="Google Shape;2456;g9d561125a5_0_15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2" name="Shape 2462"/>
        <p:cNvGrpSpPr/>
        <p:nvPr/>
      </p:nvGrpSpPr>
      <p:grpSpPr>
        <a:xfrm>
          <a:off x="0" y="0"/>
          <a:ext cx="0" cy="0"/>
          <a:chOff x="0" y="0"/>
          <a:chExt cx="0" cy="0"/>
        </a:xfrm>
      </p:grpSpPr>
      <p:sp>
        <p:nvSpPr>
          <p:cNvPr id="2463" name="Google Shape;2463;g9d561125a5_0_14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4" name="Google Shape;2464;g9d561125a5_0_14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0" name="Shape 2470"/>
        <p:cNvGrpSpPr/>
        <p:nvPr/>
      </p:nvGrpSpPr>
      <p:grpSpPr>
        <a:xfrm>
          <a:off x="0" y="0"/>
          <a:ext cx="0" cy="0"/>
          <a:chOff x="0" y="0"/>
          <a:chExt cx="0" cy="0"/>
        </a:xfrm>
      </p:grpSpPr>
      <p:sp>
        <p:nvSpPr>
          <p:cNvPr id="2471" name="Google Shape;2471;g9d561125a5_0_14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2" name="Google Shape;2472;g9d561125a5_0_14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8" name="Shape 2478"/>
        <p:cNvGrpSpPr/>
        <p:nvPr/>
      </p:nvGrpSpPr>
      <p:grpSpPr>
        <a:xfrm>
          <a:off x="0" y="0"/>
          <a:ext cx="0" cy="0"/>
          <a:chOff x="0" y="0"/>
          <a:chExt cx="0" cy="0"/>
        </a:xfrm>
      </p:grpSpPr>
      <p:sp>
        <p:nvSpPr>
          <p:cNvPr id="2479" name="Google Shape;2479;g9d561125a5_0_1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0" name="Google Shape;2480;g9d561125a5_0_12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6" name="Shape 2486"/>
        <p:cNvGrpSpPr/>
        <p:nvPr/>
      </p:nvGrpSpPr>
      <p:grpSpPr>
        <a:xfrm>
          <a:off x="0" y="0"/>
          <a:ext cx="0" cy="0"/>
          <a:chOff x="0" y="0"/>
          <a:chExt cx="0" cy="0"/>
        </a:xfrm>
      </p:grpSpPr>
      <p:sp>
        <p:nvSpPr>
          <p:cNvPr id="2487" name="Google Shape;2487;g9d561125a5_0_3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8" name="Google Shape;2488;g9d561125a5_0_3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5" name="Shape 2495"/>
        <p:cNvGrpSpPr/>
        <p:nvPr/>
      </p:nvGrpSpPr>
      <p:grpSpPr>
        <a:xfrm>
          <a:off x="0" y="0"/>
          <a:ext cx="0" cy="0"/>
          <a:chOff x="0" y="0"/>
          <a:chExt cx="0" cy="0"/>
        </a:xfrm>
      </p:grpSpPr>
      <p:sp>
        <p:nvSpPr>
          <p:cNvPr id="2496" name="Google Shape;2496;ga4760d24d6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7" name="Google Shape;2497;ga4760d24d6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4" name="Shape 2504"/>
        <p:cNvGrpSpPr/>
        <p:nvPr/>
      </p:nvGrpSpPr>
      <p:grpSpPr>
        <a:xfrm>
          <a:off x="0" y="0"/>
          <a:ext cx="0" cy="0"/>
          <a:chOff x="0" y="0"/>
          <a:chExt cx="0" cy="0"/>
        </a:xfrm>
      </p:grpSpPr>
      <p:sp>
        <p:nvSpPr>
          <p:cNvPr id="2505" name="Google Shape;2505;ga4760d24d6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6" name="Google Shape;2506;ga4760d24d6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3" name="Shape 2513"/>
        <p:cNvGrpSpPr/>
        <p:nvPr/>
      </p:nvGrpSpPr>
      <p:grpSpPr>
        <a:xfrm>
          <a:off x="0" y="0"/>
          <a:ext cx="0" cy="0"/>
          <a:chOff x="0" y="0"/>
          <a:chExt cx="0" cy="0"/>
        </a:xfrm>
      </p:grpSpPr>
      <p:sp>
        <p:nvSpPr>
          <p:cNvPr id="2514" name="Google Shape;2514;g9d561125a5_0_3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5" name="Google Shape;2515;g9d561125a5_0_3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4e02fd0239716f61_2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4e02fd0239716f61_2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2" name="Shape 2522"/>
        <p:cNvGrpSpPr/>
        <p:nvPr/>
      </p:nvGrpSpPr>
      <p:grpSpPr>
        <a:xfrm>
          <a:off x="0" y="0"/>
          <a:ext cx="0" cy="0"/>
          <a:chOff x="0" y="0"/>
          <a:chExt cx="0" cy="0"/>
        </a:xfrm>
      </p:grpSpPr>
      <p:sp>
        <p:nvSpPr>
          <p:cNvPr id="2523" name="Google Shape;2523;g9d561125a5_0_3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4" name="Google Shape;2524;g9d561125a5_0_3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7" name="Shape 2547"/>
        <p:cNvGrpSpPr/>
        <p:nvPr/>
      </p:nvGrpSpPr>
      <p:grpSpPr>
        <a:xfrm>
          <a:off x="0" y="0"/>
          <a:ext cx="0" cy="0"/>
          <a:chOff x="0" y="0"/>
          <a:chExt cx="0" cy="0"/>
        </a:xfrm>
      </p:grpSpPr>
      <p:sp>
        <p:nvSpPr>
          <p:cNvPr id="2548" name="Google Shape;2548;g9d561125a5_0_4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9" name="Google Shape;2549;g9d561125a5_0_4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3" name="Shape 2573"/>
        <p:cNvGrpSpPr/>
        <p:nvPr/>
      </p:nvGrpSpPr>
      <p:grpSpPr>
        <a:xfrm>
          <a:off x="0" y="0"/>
          <a:ext cx="0" cy="0"/>
          <a:chOff x="0" y="0"/>
          <a:chExt cx="0" cy="0"/>
        </a:xfrm>
      </p:grpSpPr>
      <p:sp>
        <p:nvSpPr>
          <p:cNvPr id="2574" name="Google Shape;2574;ga4760d24d6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5" name="Google Shape;2575;ga4760d24d6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0" name="Shape 2600"/>
        <p:cNvGrpSpPr/>
        <p:nvPr/>
      </p:nvGrpSpPr>
      <p:grpSpPr>
        <a:xfrm>
          <a:off x="0" y="0"/>
          <a:ext cx="0" cy="0"/>
          <a:chOff x="0" y="0"/>
          <a:chExt cx="0" cy="0"/>
        </a:xfrm>
      </p:grpSpPr>
      <p:sp>
        <p:nvSpPr>
          <p:cNvPr id="2601" name="Google Shape;2601;g9d561125a5_0_4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2" name="Google Shape;2602;g9d561125a5_0_4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5" name="Shape 2625"/>
        <p:cNvGrpSpPr/>
        <p:nvPr/>
      </p:nvGrpSpPr>
      <p:grpSpPr>
        <a:xfrm>
          <a:off x="0" y="0"/>
          <a:ext cx="0" cy="0"/>
          <a:chOff x="0" y="0"/>
          <a:chExt cx="0" cy="0"/>
        </a:xfrm>
      </p:grpSpPr>
      <p:sp>
        <p:nvSpPr>
          <p:cNvPr id="2626" name="Google Shape;2626;g9d561125a5_0_4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7" name="Google Shape;2627;g9d561125a5_0_4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1" name="Shape 2651"/>
        <p:cNvGrpSpPr/>
        <p:nvPr/>
      </p:nvGrpSpPr>
      <p:grpSpPr>
        <a:xfrm>
          <a:off x="0" y="0"/>
          <a:ext cx="0" cy="0"/>
          <a:chOff x="0" y="0"/>
          <a:chExt cx="0" cy="0"/>
        </a:xfrm>
      </p:grpSpPr>
      <p:sp>
        <p:nvSpPr>
          <p:cNvPr id="2652" name="Google Shape;2652;ga4760d24d6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3" name="Google Shape;2653;ga4760d24d6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7" name="Shape 2677"/>
        <p:cNvGrpSpPr/>
        <p:nvPr/>
      </p:nvGrpSpPr>
      <p:grpSpPr>
        <a:xfrm>
          <a:off x="0" y="0"/>
          <a:ext cx="0" cy="0"/>
          <a:chOff x="0" y="0"/>
          <a:chExt cx="0" cy="0"/>
        </a:xfrm>
      </p:grpSpPr>
      <p:sp>
        <p:nvSpPr>
          <p:cNvPr id="2678" name="Google Shape;2678;ga4760d24d6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9" name="Google Shape;2679;ga4760d24d6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3" name="Shape 2703"/>
        <p:cNvGrpSpPr/>
        <p:nvPr/>
      </p:nvGrpSpPr>
      <p:grpSpPr>
        <a:xfrm>
          <a:off x="0" y="0"/>
          <a:ext cx="0" cy="0"/>
          <a:chOff x="0" y="0"/>
          <a:chExt cx="0" cy="0"/>
        </a:xfrm>
      </p:grpSpPr>
      <p:sp>
        <p:nvSpPr>
          <p:cNvPr id="2704" name="Google Shape;2704;g9d561125a5_0_4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5" name="Google Shape;2705;g9d561125a5_0_4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0" name="Shape 2730"/>
        <p:cNvGrpSpPr/>
        <p:nvPr/>
      </p:nvGrpSpPr>
      <p:grpSpPr>
        <a:xfrm>
          <a:off x="0" y="0"/>
          <a:ext cx="0" cy="0"/>
          <a:chOff x="0" y="0"/>
          <a:chExt cx="0" cy="0"/>
        </a:xfrm>
      </p:grpSpPr>
      <p:sp>
        <p:nvSpPr>
          <p:cNvPr id="2731" name="Google Shape;2731;g9d561125a5_0_5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2" name="Google Shape;2732;g9d561125a5_0_5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8" name="Shape 2758"/>
        <p:cNvGrpSpPr/>
        <p:nvPr/>
      </p:nvGrpSpPr>
      <p:grpSpPr>
        <a:xfrm>
          <a:off x="0" y="0"/>
          <a:ext cx="0" cy="0"/>
          <a:chOff x="0" y="0"/>
          <a:chExt cx="0" cy="0"/>
        </a:xfrm>
      </p:grpSpPr>
      <p:sp>
        <p:nvSpPr>
          <p:cNvPr id="2759" name="Google Shape;2759;g9d561125a5_0_5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0" name="Google Shape;2760;g9d561125a5_0_5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4e02fd0239716f61_2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4e02fd0239716f61_2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7" name="Shape 2767"/>
        <p:cNvGrpSpPr/>
        <p:nvPr/>
      </p:nvGrpSpPr>
      <p:grpSpPr>
        <a:xfrm>
          <a:off x="0" y="0"/>
          <a:ext cx="0" cy="0"/>
          <a:chOff x="0" y="0"/>
          <a:chExt cx="0" cy="0"/>
        </a:xfrm>
      </p:grpSpPr>
      <p:sp>
        <p:nvSpPr>
          <p:cNvPr id="2768" name="Google Shape;2768;ga4760d24d6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9" name="Google Shape;2769;ga4760d24d6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6" name="Shape 2776"/>
        <p:cNvGrpSpPr/>
        <p:nvPr/>
      </p:nvGrpSpPr>
      <p:grpSpPr>
        <a:xfrm>
          <a:off x="0" y="0"/>
          <a:ext cx="0" cy="0"/>
          <a:chOff x="0" y="0"/>
          <a:chExt cx="0" cy="0"/>
        </a:xfrm>
      </p:grpSpPr>
      <p:sp>
        <p:nvSpPr>
          <p:cNvPr id="2777" name="Google Shape;2777;g9d561125a5_0_5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8" name="Google Shape;2778;g9d561125a5_0_5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1" name="Shape 2801"/>
        <p:cNvGrpSpPr/>
        <p:nvPr/>
      </p:nvGrpSpPr>
      <p:grpSpPr>
        <a:xfrm>
          <a:off x="0" y="0"/>
          <a:ext cx="0" cy="0"/>
          <a:chOff x="0" y="0"/>
          <a:chExt cx="0" cy="0"/>
        </a:xfrm>
      </p:grpSpPr>
      <p:sp>
        <p:nvSpPr>
          <p:cNvPr id="2802" name="Google Shape;2802;g9d561125a5_0_5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3" name="Google Shape;2803;g9d561125a5_0_5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8" name="Shape 2828"/>
        <p:cNvGrpSpPr/>
        <p:nvPr/>
      </p:nvGrpSpPr>
      <p:grpSpPr>
        <a:xfrm>
          <a:off x="0" y="0"/>
          <a:ext cx="0" cy="0"/>
          <a:chOff x="0" y="0"/>
          <a:chExt cx="0" cy="0"/>
        </a:xfrm>
      </p:grpSpPr>
      <p:sp>
        <p:nvSpPr>
          <p:cNvPr id="2829" name="Google Shape;2829;ga4760d24d6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0" name="Google Shape;2830;ga4760d24d6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6" name="Shape 2856"/>
        <p:cNvGrpSpPr/>
        <p:nvPr/>
      </p:nvGrpSpPr>
      <p:grpSpPr>
        <a:xfrm>
          <a:off x="0" y="0"/>
          <a:ext cx="0" cy="0"/>
          <a:chOff x="0" y="0"/>
          <a:chExt cx="0" cy="0"/>
        </a:xfrm>
      </p:grpSpPr>
      <p:sp>
        <p:nvSpPr>
          <p:cNvPr id="2857" name="Google Shape;2857;ga4760d24d6_0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8" name="Google Shape;2858;ga4760d24d6_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5" name="Shape 2865"/>
        <p:cNvGrpSpPr/>
        <p:nvPr/>
      </p:nvGrpSpPr>
      <p:grpSpPr>
        <a:xfrm>
          <a:off x="0" y="0"/>
          <a:ext cx="0" cy="0"/>
          <a:chOff x="0" y="0"/>
          <a:chExt cx="0" cy="0"/>
        </a:xfrm>
      </p:grpSpPr>
      <p:sp>
        <p:nvSpPr>
          <p:cNvPr id="2866" name="Google Shape;2866;ga4760d24d6_0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7" name="Google Shape;2867;ga4760d24d6_0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4" name="Shape 2874"/>
        <p:cNvGrpSpPr/>
        <p:nvPr/>
      </p:nvGrpSpPr>
      <p:grpSpPr>
        <a:xfrm>
          <a:off x="0" y="0"/>
          <a:ext cx="0" cy="0"/>
          <a:chOff x="0" y="0"/>
          <a:chExt cx="0" cy="0"/>
        </a:xfrm>
      </p:grpSpPr>
      <p:sp>
        <p:nvSpPr>
          <p:cNvPr id="2875" name="Google Shape;2875;g9d561125a5_0_5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6" name="Google Shape;2876;g9d561125a5_0_5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3" name="Shape 2883"/>
        <p:cNvGrpSpPr/>
        <p:nvPr/>
      </p:nvGrpSpPr>
      <p:grpSpPr>
        <a:xfrm>
          <a:off x="0" y="0"/>
          <a:ext cx="0" cy="0"/>
          <a:chOff x="0" y="0"/>
          <a:chExt cx="0" cy="0"/>
        </a:xfrm>
      </p:grpSpPr>
      <p:sp>
        <p:nvSpPr>
          <p:cNvPr id="2884" name="Google Shape;2884;g9d561125a5_0_6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5" name="Google Shape;2885;g9d561125a5_0_6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7" name="Shape 2897"/>
        <p:cNvGrpSpPr/>
        <p:nvPr/>
      </p:nvGrpSpPr>
      <p:grpSpPr>
        <a:xfrm>
          <a:off x="0" y="0"/>
          <a:ext cx="0" cy="0"/>
          <a:chOff x="0" y="0"/>
          <a:chExt cx="0" cy="0"/>
        </a:xfrm>
      </p:grpSpPr>
      <p:sp>
        <p:nvSpPr>
          <p:cNvPr id="2898" name="Google Shape;2898;g9d561125a5_0_6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9" name="Google Shape;2899;g9d561125a5_0_6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1" name="Shape 2911"/>
        <p:cNvGrpSpPr/>
        <p:nvPr/>
      </p:nvGrpSpPr>
      <p:grpSpPr>
        <a:xfrm>
          <a:off x="0" y="0"/>
          <a:ext cx="0" cy="0"/>
          <a:chOff x="0" y="0"/>
          <a:chExt cx="0" cy="0"/>
        </a:xfrm>
      </p:grpSpPr>
      <p:sp>
        <p:nvSpPr>
          <p:cNvPr id="2912" name="Google Shape;2912;g9d561125a5_0_6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3" name="Google Shape;2913;g9d561125a5_0_6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4e02fd0239716f61_3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4e02fd0239716f61_3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5" name="Shape 2925"/>
        <p:cNvGrpSpPr/>
        <p:nvPr/>
      </p:nvGrpSpPr>
      <p:grpSpPr>
        <a:xfrm>
          <a:off x="0" y="0"/>
          <a:ext cx="0" cy="0"/>
          <a:chOff x="0" y="0"/>
          <a:chExt cx="0" cy="0"/>
        </a:xfrm>
      </p:grpSpPr>
      <p:sp>
        <p:nvSpPr>
          <p:cNvPr id="2926" name="Google Shape;2926;g9d561125a5_0_6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7" name="Google Shape;2927;g9d561125a5_0_6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4" name="Shape 2934"/>
        <p:cNvGrpSpPr/>
        <p:nvPr/>
      </p:nvGrpSpPr>
      <p:grpSpPr>
        <a:xfrm>
          <a:off x="0" y="0"/>
          <a:ext cx="0" cy="0"/>
          <a:chOff x="0" y="0"/>
          <a:chExt cx="0" cy="0"/>
        </a:xfrm>
      </p:grpSpPr>
      <p:sp>
        <p:nvSpPr>
          <p:cNvPr id="2935" name="Google Shape;2935;g9d561125a5_0_6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6" name="Google Shape;2936;g9d561125a5_0_6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3" name="Shape 2943"/>
        <p:cNvGrpSpPr/>
        <p:nvPr/>
      </p:nvGrpSpPr>
      <p:grpSpPr>
        <a:xfrm>
          <a:off x="0" y="0"/>
          <a:ext cx="0" cy="0"/>
          <a:chOff x="0" y="0"/>
          <a:chExt cx="0" cy="0"/>
        </a:xfrm>
      </p:grpSpPr>
      <p:sp>
        <p:nvSpPr>
          <p:cNvPr id="2944" name="Google Shape;2944;g9d561125a5_0_6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5" name="Google Shape;2945;g9d561125a5_0_6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7" name="Shape 2957"/>
        <p:cNvGrpSpPr/>
        <p:nvPr/>
      </p:nvGrpSpPr>
      <p:grpSpPr>
        <a:xfrm>
          <a:off x="0" y="0"/>
          <a:ext cx="0" cy="0"/>
          <a:chOff x="0" y="0"/>
          <a:chExt cx="0" cy="0"/>
        </a:xfrm>
      </p:grpSpPr>
      <p:sp>
        <p:nvSpPr>
          <p:cNvPr id="2958" name="Google Shape;2958;g9d561125a5_0_6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9" name="Google Shape;2959;g9d561125a5_0_6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3" name="Shape 2973"/>
        <p:cNvGrpSpPr/>
        <p:nvPr/>
      </p:nvGrpSpPr>
      <p:grpSpPr>
        <a:xfrm>
          <a:off x="0" y="0"/>
          <a:ext cx="0" cy="0"/>
          <a:chOff x="0" y="0"/>
          <a:chExt cx="0" cy="0"/>
        </a:xfrm>
      </p:grpSpPr>
      <p:sp>
        <p:nvSpPr>
          <p:cNvPr id="2974" name="Google Shape;2974;g9d561125a5_0_6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5" name="Google Shape;2975;g9d561125a5_0_6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9" name="Shape 2989"/>
        <p:cNvGrpSpPr/>
        <p:nvPr/>
      </p:nvGrpSpPr>
      <p:grpSpPr>
        <a:xfrm>
          <a:off x="0" y="0"/>
          <a:ext cx="0" cy="0"/>
          <a:chOff x="0" y="0"/>
          <a:chExt cx="0" cy="0"/>
        </a:xfrm>
      </p:grpSpPr>
      <p:sp>
        <p:nvSpPr>
          <p:cNvPr id="2990" name="Google Shape;2990;g9d561125a5_0_7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1" name="Google Shape;2991;g9d561125a5_0_7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3" name="Shape 3003"/>
        <p:cNvGrpSpPr/>
        <p:nvPr/>
      </p:nvGrpSpPr>
      <p:grpSpPr>
        <a:xfrm>
          <a:off x="0" y="0"/>
          <a:ext cx="0" cy="0"/>
          <a:chOff x="0" y="0"/>
          <a:chExt cx="0" cy="0"/>
        </a:xfrm>
      </p:grpSpPr>
      <p:sp>
        <p:nvSpPr>
          <p:cNvPr id="3004" name="Google Shape;3004;g9d561125a5_0_7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5" name="Google Shape;3005;g9d561125a5_0_7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9" name="Shape 3019"/>
        <p:cNvGrpSpPr/>
        <p:nvPr/>
      </p:nvGrpSpPr>
      <p:grpSpPr>
        <a:xfrm>
          <a:off x="0" y="0"/>
          <a:ext cx="0" cy="0"/>
          <a:chOff x="0" y="0"/>
          <a:chExt cx="0" cy="0"/>
        </a:xfrm>
      </p:grpSpPr>
      <p:sp>
        <p:nvSpPr>
          <p:cNvPr id="3020" name="Google Shape;3020;g9d561125a5_0_7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1" name="Google Shape;3021;g9d561125a5_0_7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6" name="Shape 3036"/>
        <p:cNvGrpSpPr/>
        <p:nvPr/>
      </p:nvGrpSpPr>
      <p:grpSpPr>
        <a:xfrm>
          <a:off x="0" y="0"/>
          <a:ext cx="0" cy="0"/>
          <a:chOff x="0" y="0"/>
          <a:chExt cx="0" cy="0"/>
        </a:xfrm>
      </p:grpSpPr>
      <p:sp>
        <p:nvSpPr>
          <p:cNvPr id="3037" name="Google Shape;3037;g9d561125a5_0_14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8" name="Google Shape;3038;g9d561125a5_0_14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3" name="Shape 3053"/>
        <p:cNvGrpSpPr/>
        <p:nvPr/>
      </p:nvGrpSpPr>
      <p:grpSpPr>
        <a:xfrm>
          <a:off x="0" y="0"/>
          <a:ext cx="0" cy="0"/>
          <a:chOff x="0" y="0"/>
          <a:chExt cx="0" cy="0"/>
        </a:xfrm>
      </p:grpSpPr>
      <p:sp>
        <p:nvSpPr>
          <p:cNvPr id="3054" name="Google Shape;3054;g9d561125a5_0_7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5" name="Google Shape;3055;g9d561125a5_0_7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4e02fd0239716f61_3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4e02fd0239716f61_3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2" name="Shape 3062"/>
        <p:cNvGrpSpPr/>
        <p:nvPr/>
      </p:nvGrpSpPr>
      <p:grpSpPr>
        <a:xfrm>
          <a:off x="0" y="0"/>
          <a:ext cx="0" cy="0"/>
          <a:chOff x="0" y="0"/>
          <a:chExt cx="0" cy="0"/>
        </a:xfrm>
      </p:grpSpPr>
      <p:sp>
        <p:nvSpPr>
          <p:cNvPr id="3063" name="Google Shape;3063;ga4760d24d6_0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4" name="Google Shape;3064;ga4760d24d6_0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1" name="Shape 3071"/>
        <p:cNvGrpSpPr/>
        <p:nvPr/>
      </p:nvGrpSpPr>
      <p:grpSpPr>
        <a:xfrm>
          <a:off x="0" y="0"/>
          <a:ext cx="0" cy="0"/>
          <a:chOff x="0" y="0"/>
          <a:chExt cx="0" cy="0"/>
        </a:xfrm>
      </p:grpSpPr>
      <p:sp>
        <p:nvSpPr>
          <p:cNvPr id="3072" name="Google Shape;3072;ga4760d24d6_0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3" name="Google Shape;3073;ga4760d24d6_0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0" name="Shape 3080"/>
        <p:cNvGrpSpPr/>
        <p:nvPr/>
      </p:nvGrpSpPr>
      <p:grpSpPr>
        <a:xfrm>
          <a:off x="0" y="0"/>
          <a:ext cx="0" cy="0"/>
          <a:chOff x="0" y="0"/>
          <a:chExt cx="0" cy="0"/>
        </a:xfrm>
      </p:grpSpPr>
      <p:sp>
        <p:nvSpPr>
          <p:cNvPr id="3081" name="Google Shape;3081;ga4760d24d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2" name="Google Shape;3082;ga4760d24d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8" name="Shape 3088"/>
        <p:cNvGrpSpPr/>
        <p:nvPr/>
      </p:nvGrpSpPr>
      <p:grpSpPr>
        <a:xfrm>
          <a:off x="0" y="0"/>
          <a:ext cx="0" cy="0"/>
          <a:chOff x="0" y="0"/>
          <a:chExt cx="0" cy="0"/>
        </a:xfrm>
      </p:grpSpPr>
      <p:sp>
        <p:nvSpPr>
          <p:cNvPr id="3089" name="Google Shape;3089;ga4760d24d6_0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0" name="Google Shape;3090;ga4760d24d6_0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6" name="Shape 3096"/>
        <p:cNvGrpSpPr/>
        <p:nvPr/>
      </p:nvGrpSpPr>
      <p:grpSpPr>
        <a:xfrm>
          <a:off x="0" y="0"/>
          <a:ext cx="0" cy="0"/>
          <a:chOff x="0" y="0"/>
          <a:chExt cx="0" cy="0"/>
        </a:xfrm>
      </p:grpSpPr>
      <p:sp>
        <p:nvSpPr>
          <p:cNvPr id="3097" name="Google Shape;3097;g9f82c54f6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8" name="Google Shape;3098;g9f82c54f6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4" name="Shape 3104"/>
        <p:cNvGrpSpPr/>
        <p:nvPr/>
      </p:nvGrpSpPr>
      <p:grpSpPr>
        <a:xfrm>
          <a:off x="0" y="0"/>
          <a:ext cx="0" cy="0"/>
          <a:chOff x="0" y="0"/>
          <a:chExt cx="0" cy="0"/>
        </a:xfrm>
      </p:grpSpPr>
      <p:sp>
        <p:nvSpPr>
          <p:cNvPr id="3105" name="Google Shape;3105;ga0aa915cb2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6" name="Google Shape;3106;ga0aa915cb2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2" name="Shape 3112"/>
        <p:cNvGrpSpPr/>
        <p:nvPr/>
      </p:nvGrpSpPr>
      <p:grpSpPr>
        <a:xfrm>
          <a:off x="0" y="0"/>
          <a:ext cx="0" cy="0"/>
          <a:chOff x="0" y="0"/>
          <a:chExt cx="0" cy="0"/>
        </a:xfrm>
      </p:grpSpPr>
      <p:sp>
        <p:nvSpPr>
          <p:cNvPr id="3113" name="Google Shape;3113;ga0ec1a7c67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4" name="Google Shape;3114;ga0ec1a7c67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0" name="Shape 3120"/>
        <p:cNvGrpSpPr/>
        <p:nvPr/>
      </p:nvGrpSpPr>
      <p:grpSpPr>
        <a:xfrm>
          <a:off x="0" y="0"/>
          <a:ext cx="0" cy="0"/>
          <a:chOff x="0" y="0"/>
          <a:chExt cx="0" cy="0"/>
        </a:xfrm>
      </p:grpSpPr>
      <p:sp>
        <p:nvSpPr>
          <p:cNvPr id="3121" name="Google Shape;3121;ga0aa915cb2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2" name="Google Shape;3122;ga0aa915cb2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8" name="Shape 3128"/>
        <p:cNvGrpSpPr/>
        <p:nvPr/>
      </p:nvGrpSpPr>
      <p:grpSpPr>
        <a:xfrm>
          <a:off x="0" y="0"/>
          <a:ext cx="0" cy="0"/>
          <a:chOff x="0" y="0"/>
          <a:chExt cx="0" cy="0"/>
        </a:xfrm>
      </p:grpSpPr>
      <p:sp>
        <p:nvSpPr>
          <p:cNvPr id="3129" name="Google Shape;3129;ga0ec1a7c67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0" name="Google Shape;3130;ga0ec1a7c67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6" name="Shape 3136"/>
        <p:cNvGrpSpPr/>
        <p:nvPr/>
      </p:nvGrpSpPr>
      <p:grpSpPr>
        <a:xfrm>
          <a:off x="0" y="0"/>
          <a:ext cx="0" cy="0"/>
          <a:chOff x="0" y="0"/>
          <a:chExt cx="0" cy="0"/>
        </a:xfrm>
      </p:grpSpPr>
      <p:sp>
        <p:nvSpPr>
          <p:cNvPr id="3137" name="Google Shape;3137;ga0aa915cb2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8" name="Google Shape;3138;ga0aa915cb2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4e02fd0239716f61_3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4e02fd0239716f61_3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4e02fd0239716f61_3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4e02fd0239716f61_3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4e02fd0239716f6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4e02fd0239716f6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4e02fd0239716f61_3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4e02fd0239716f61_3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4e02fd0239716f61_3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4e02fd0239716f61_3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4e02fd0239716f61_3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5" name="Google Shape;385;g4e02fd0239716f61_3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4e02fd0239716f61_3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2" name="Google Shape;402;g4e02fd0239716f61_3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g4e02fd0239716f61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9" name="Google Shape;419;g4e02fd0239716f61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g9c53ac7671_0_2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7" name="Google Shape;427;g9c53ac7671_0_2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g9c53ac7671_0_2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4" name="Google Shape;444;g9c53ac7671_0_2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g9c53ac7671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5" name="Google Shape;465;g9c53ac7671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g9c53ac7671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3" name="Google Shape;473;g9c53ac7671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g9c53ac7671_0_8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1" name="Google Shape;481;g9c53ac7671_0_8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4e02fd0239716f6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4e02fd0239716f6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g9c53ac7671_0_8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9" name="Google Shape;489;g9c53ac7671_0_8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g9c53ac7671_0_8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7" name="Google Shape;497;g9c53ac7671_0_8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 name="Shape 503"/>
        <p:cNvGrpSpPr/>
        <p:nvPr/>
      </p:nvGrpSpPr>
      <p:grpSpPr>
        <a:xfrm>
          <a:off x="0" y="0"/>
          <a:ext cx="0" cy="0"/>
          <a:chOff x="0" y="0"/>
          <a:chExt cx="0" cy="0"/>
        </a:xfrm>
      </p:grpSpPr>
      <p:sp>
        <p:nvSpPr>
          <p:cNvPr id="504" name="Google Shape;504;g4e02fd0239716f61_4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5" name="Google Shape;505;g4e02fd0239716f61_4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g4e02fd0239716f61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4" name="Google Shape;514;g4e02fd0239716f61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g4e02fd0239716f61_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5" name="Google Shape;525;g4e02fd0239716f61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 name="Shape 534"/>
        <p:cNvGrpSpPr/>
        <p:nvPr/>
      </p:nvGrpSpPr>
      <p:grpSpPr>
        <a:xfrm>
          <a:off x="0" y="0"/>
          <a:ext cx="0" cy="0"/>
          <a:chOff x="0" y="0"/>
          <a:chExt cx="0" cy="0"/>
        </a:xfrm>
      </p:grpSpPr>
      <p:sp>
        <p:nvSpPr>
          <p:cNvPr id="535" name="Google Shape;535;g4e02fd0239716f61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6" name="Google Shape;536;g4e02fd0239716f61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 name="Shape 545"/>
        <p:cNvGrpSpPr/>
        <p:nvPr/>
      </p:nvGrpSpPr>
      <p:grpSpPr>
        <a:xfrm>
          <a:off x="0" y="0"/>
          <a:ext cx="0" cy="0"/>
          <a:chOff x="0" y="0"/>
          <a:chExt cx="0" cy="0"/>
        </a:xfrm>
      </p:grpSpPr>
      <p:sp>
        <p:nvSpPr>
          <p:cNvPr id="546" name="Google Shape;546;g4e02fd0239716f61_1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7" name="Google Shape;547;g4e02fd0239716f61_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6" name="Shape 556"/>
        <p:cNvGrpSpPr/>
        <p:nvPr/>
      </p:nvGrpSpPr>
      <p:grpSpPr>
        <a:xfrm>
          <a:off x="0" y="0"/>
          <a:ext cx="0" cy="0"/>
          <a:chOff x="0" y="0"/>
          <a:chExt cx="0" cy="0"/>
        </a:xfrm>
      </p:grpSpPr>
      <p:sp>
        <p:nvSpPr>
          <p:cNvPr id="557" name="Google Shape;557;g4e02fd0239716f61_1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8" name="Google Shape;558;g4e02fd0239716f61_1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7" name="Shape 567"/>
        <p:cNvGrpSpPr/>
        <p:nvPr/>
      </p:nvGrpSpPr>
      <p:grpSpPr>
        <a:xfrm>
          <a:off x="0" y="0"/>
          <a:ext cx="0" cy="0"/>
          <a:chOff x="0" y="0"/>
          <a:chExt cx="0" cy="0"/>
        </a:xfrm>
      </p:grpSpPr>
      <p:sp>
        <p:nvSpPr>
          <p:cNvPr id="568" name="Google Shape;568;g4e02fd0239716f61_2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9" name="Google Shape;569;g4e02fd0239716f61_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8" name="Shape 578"/>
        <p:cNvGrpSpPr/>
        <p:nvPr/>
      </p:nvGrpSpPr>
      <p:grpSpPr>
        <a:xfrm>
          <a:off x="0" y="0"/>
          <a:ext cx="0" cy="0"/>
          <a:chOff x="0" y="0"/>
          <a:chExt cx="0" cy="0"/>
        </a:xfrm>
      </p:grpSpPr>
      <p:sp>
        <p:nvSpPr>
          <p:cNvPr id="579" name="Google Shape;579;g4e02fd0239716f61_2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0" name="Google Shape;580;g4e02fd0239716f61_2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a0aa915cb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a0aa915cb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9" name="Shape 589"/>
        <p:cNvGrpSpPr/>
        <p:nvPr/>
      </p:nvGrpSpPr>
      <p:grpSpPr>
        <a:xfrm>
          <a:off x="0" y="0"/>
          <a:ext cx="0" cy="0"/>
          <a:chOff x="0" y="0"/>
          <a:chExt cx="0" cy="0"/>
        </a:xfrm>
      </p:grpSpPr>
      <p:sp>
        <p:nvSpPr>
          <p:cNvPr id="590" name="Google Shape;590;g4e02fd0239716f61_2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1" name="Google Shape;591;g4e02fd0239716f61_2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1" name="Shape 601"/>
        <p:cNvGrpSpPr/>
        <p:nvPr/>
      </p:nvGrpSpPr>
      <p:grpSpPr>
        <a:xfrm>
          <a:off x="0" y="0"/>
          <a:ext cx="0" cy="0"/>
          <a:chOff x="0" y="0"/>
          <a:chExt cx="0" cy="0"/>
        </a:xfrm>
      </p:grpSpPr>
      <p:sp>
        <p:nvSpPr>
          <p:cNvPr id="602" name="Google Shape;602;g9c53ac7671_0_8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3" name="Google Shape;603;g9c53ac7671_0_8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3" name="Shape 613"/>
        <p:cNvGrpSpPr/>
        <p:nvPr/>
      </p:nvGrpSpPr>
      <p:grpSpPr>
        <a:xfrm>
          <a:off x="0" y="0"/>
          <a:ext cx="0" cy="0"/>
          <a:chOff x="0" y="0"/>
          <a:chExt cx="0" cy="0"/>
        </a:xfrm>
      </p:grpSpPr>
      <p:sp>
        <p:nvSpPr>
          <p:cNvPr id="614" name="Google Shape;614;g9c53ac7671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5" name="Google Shape;615;g9c53ac7671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5" name="Shape 625"/>
        <p:cNvGrpSpPr/>
        <p:nvPr/>
      </p:nvGrpSpPr>
      <p:grpSpPr>
        <a:xfrm>
          <a:off x="0" y="0"/>
          <a:ext cx="0" cy="0"/>
          <a:chOff x="0" y="0"/>
          <a:chExt cx="0" cy="0"/>
        </a:xfrm>
      </p:grpSpPr>
      <p:sp>
        <p:nvSpPr>
          <p:cNvPr id="626" name="Google Shape;626;g4e02fd0239716f61_4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7" name="Google Shape;627;g4e02fd0239716f61_4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8" name="Shape 638"/>
        <p:cNvGrpSpPr/>
        <p:nvPr/>
      </p:nvGrpSpPr>
      <p:grpSpPr>
        <a:xfrm>
          <a:off x="0" y="0"/>
          <a:ext cx="0" cy="0"/>
          <a:chOff x="0" y="0"/>
          <a:chExt cx="0" cy="0"/>
        </a:xfrm>
      </p:grpSpPr>
      <p:sp>
        <p:nvSpPr>
          <p:cNvPr id="639" name="Google Shape;639;g4e02fd0239716f61_2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0" name="Google Shape;640;g4e02fd0239716f61_2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7" name="Shape 647"/>
        <p:cNvGrpSpPr/>
        <p:nvPr/>
      </p:nvGrpSpPr>
      <p:grpSpPr>
        <a:xfrm>
          <a:off x="0" y="0"/>
          <a:ext cx="0" cy="0"/>
          <a:chOff x="0" y="0"/>
          <a:chExt cx="0" cy="0"/>
        </a:xfrm>
      </p:grpSpPr>
      <p:sp>
        <p:nvSpPr>
          <p:cNvPr id="648" name="Google Shape;648;g9c53ac7671_0_4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9" name="Google Shape;649;g9c53ac7671_0_4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2" name="Shape 662"/>
        <p:cNvGrpSpPr/>
        <p:nvPr/>
      </p:nvGrpSpPr>
      <p:grpSpPr>
        <a:xfrm>
          <a:off x="0" y="0"/>
          <a:ext cx="0" cy="0"/>
          <a:chOff x="0" y="0"/>
          <a:chExt cx="0" cy="0"/>
        </a:xfrm>
      </p:grpSpPr>
      <p:sp>
        <p:nvSpPr>
          <p:cNvPr id="663" name="Google Shape;663;g9c53ac7671_0_4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4" name="Google Shape;664;g9c53ac7671_0_4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9" name="Shape 679"/>
        <p:cNvGrpSpPr/>
        <p:nvPr/>
      </p:nvGrpSpPr>
      <p:grpSpPr>
        <a:xfrm>
          <a:off x="0" y="0"/>
          <a:ext cx="0" cy="0"/>
          <a:chOff x="0" y="0"/>
          <a:chExt cx="0" cy="0"/>
        </a:xfrm>
      </p:grpSpPr>
      <p:sp>
        <p:nvSpPr>
          <p:cNvPr id="680" name="Google Shape;680;g9c53ac7671_0_5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1" name="Google Shape;681;g9c53ac7671_0_5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9" name="Shape 699"/>
        <p:cNvGrpSpPr/>
        <p:nvPr/>
      </p:nvGrpSpPr>
      <p:grpSpPr>
        <a:xfrm>
          <a:off x="0" y="0"/>
          <a:ext cx="0" cy="0"/>
          <a:chOff x="0" y="0"/>
          <a:chExt cx="0" cy="0"/>
        </a:xfrm>
      </p:grpSpPr>
      <p:sp>
        <p:nvSpPr>
          <p:cNvPr id="700" name="Google Shape;700;g9c53ac7671_0_5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1" name="Google Shape;701;g9c53ac7671_0_5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8" name="Shape 718"/>
        <p:cNvGrpSpPr/>
        <p:nvPr/>
      </p:nvGrpSpPr>
      <p:grpSpPr>
        <a:xfrm>
          <a:off x="0" y="0"/>
          <a:ext cx="0" cy="0"/>
          <a:chOff x="0" y="0"/>
          <a:chExt cx="0" cy="0"/>
        </a:xfrm>
      </p:grpSpPr>
      <p:sp>
        <p:nvSpPr>
          <p:cNvPr id="719" name="Google Shape;719;g9c53ac7671_0_5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0" name="Google Shape;720;g9c53ac7671_0_5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4e02fd0239716f61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4e02fd0239716f61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6" name="Shape 736"/>
        <p:cNvGrpSpPr/>
        <p:nvPr/>
      </p:nvGrpSpPr>
      <p:grpSpPr>
        <a:xfrm>
          <a:off x="0" y="0"/>
          <a:ext cx="0" cy="0"/>
          <a:chOff x="0" y="0"/>
          <a:chExt cx="0" cy="0"/>
        </a:xfrm>
      </p:grpSpPr>
      <p:sp>
        <p:nvSpPr>
          <p:cNvPr id="737" name="Google Shape;737;g9c53ac7671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8" name="Google Shape;738;g9c53ac7671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4" name="Shape 744"/>
        <p:cNvGrpSpPr/>
        <p:nvPr/>
      </p:nvGrpSpPr>
      <p:grpSpPr>
        <a:xfrm>
          <a:off x="0" y="0"/>
          <a:ext cx="0" cy="0"/>
          <a:chOff x="0" y="0"/>
          <a:chExt cx="0" cy="0"/>
        </a:xfrm>
      </p:grpSpPr>
      <p:sp>
        <p:nvSpPr>
          <p:cNvPr id="745" name="Google Shape;745;g9c53ac7671_0_8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6" name="Google Shape;746;g9c53ac7671_0_8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2" name="Shape 752"/>
        <p:cNvGrpSpPr/>
        <p:nvPr/>
      </p:nvGrpSpPr>
      <p:grpSpPr>
        <a:xfrm>
          <a:off x="0" y="0"/>
          <a:ext cx="0" cy="0"/>
          <a:chOff x="0" y="0"/>
          <a:chExt cx="0" cy="0"/>
        </a:xfrm>
      </p:grpSpPr>
      <p:sp>
        <p:nvSpPr>
          <p:cNvPr id="753" name="Google Shape;753;g9c53ac7671_0_8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4" name="Google Shape;754;g9c53ac7671_0_8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1" name="Shape 761"/>
        <p:cNvGrpSpPr/>
        <p:nvPr/>
      </p:nvGrpSpPr>
      <p:grpSpPr>
        <a:xfrm>
          <a:off x="0" y="0"/>
          <a:ext cx="0" cy="0"/>
          <a:chOff x="0" y="0"/>
          <a:chExt cx="0" cy="0"/>
        </a:xfrm>
      </p:grpSpPr>
      <p:sp>
        <p:nvSpPr>
          <p:cNvPr id="762" name="Google Shape;762;g9c53ac7671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3" name="Google Shape;763;g9c53ac7671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0" name="Shape 770"/>
        <p:cNvGrpSpPr/>
        <p:nvPr/>
      </p:nvGrpSpPr>
      <p:grpSpPr>
        <a:xfrm>
          <a:off x="0" y="0"/>
          <a:ext cx="0" cy="0"/>
          <a:chOff x="0" y="0"/>
          <a:chExt cx="0" cy="0"/>
        </a:xfrm>
      </p:grpSpPr>
      <p:sp>
        <p:nvSpPr>
          <p:cNvPr id="771" name="Google Shape;771;g4e02fd0239716f61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2" name="Google Shape;772;g4e02fd0239716f61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8" name="Shape 778"/>
        <p:cNvGrpSpPr/>
        <p:nvPr/>
      </p:nvGrpSpPr>
      <p:grpSpPr>
        <a:xfrm>
          <a:off x="0" y="0"/>
          <a:ext cx="0" cy="0"/>
          <a:chOff x="0" y="0"/>
          <a:chExt cx="0" cy="0"/>
        </a:xfrm>
      </p:grpSpPr>
      <p:sp>
        <p:nvSpPr>
          <p:cNvPr id="779" name="Google Shape;779;g9c53ac7671_0_8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0" name="Google Shape;780;g9c53ac7671_0_8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6" name="Shape 786"/>
        <p:cNvGrpSpPr/>
        <p:nvPr/>
      </p:nvGrpSpPr>
      <p:grpSpPr>
        <a:xfrm>
          <a:off x="0" y="0"/>
          <a:ext cx="0" cy="0"/>
          <a:chOff x="0" y="0"/>
          <a:chExt cx="0" cy="0"/>
        </a:xfrm>
      </p:grpSpPr>
      <p:sp>
        <p:nvSpPr>
          <p:cNvPr id="787" name="Google Shape;787;g9c53ac7671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8" name="Google Shape;788;g9c53ac7671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5" name="Shape 795"/>
        <p:cNvGrpSpPr/>
        <p:nvPr/>
      </p:nvGrpSpPr>
      <p:grpSpPr>
        <a:xfrm>
          <a:off x="0" y="0"/>
          <a:ext cx="0" cy="0"/>
          <a:chOff x="0" y="0"/>
          <a:chExt cx="0" cy="0"/>
        </a:xfrm>
      </p:grpSpPr>
      <p:sp>
        <p:nvSpPr>
          <p:cNvPr id="796" name="Google Shape;796;g9c53ac7671_0_4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7" name="Google Shape;797;g9c53ac7671_0_4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4" name="Shape 804"/>
        <p:cNvGrpSpPr/>
        <p:nvPr/>
      </p:nvGrpSpPr>
      <p:grpSpPr>
        <a:xfrm>
          <a:off x="0" y="0"/>
          <a:ext cx="0" cy="0"/>
          <a:chOff x="0" y="0"/>
          <a:chExt cx="0" cy="0"/>
        </a:xfrm>
      </p:grpSpPr>
      <p:sp>
        <p:nvSpPr>
          <p:cNvPr id="805" name="Google Shape;805;g9c53ac7671_0_4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6" name="Google Shape;806;g9c53ac7671_0_4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3" name="Shape 813"/>
        <p:cNvGrpSpPr/>
        <p:nvPr/>
      </p:nvGrpSpPr>
      <p:grpSpPr>
        <a:xfrm>
          <a:off x="0" y="0"/>
          <a:ext cx="0" cy="0"/>
          <a:chOff x="0" y="0"/>
          <a:chExt cx="0" cy="0"/>
        </a:xfrm>
      </p:grpSpPr>
      <p:sp>
        <p:nvSpPr>
          <p:cNvPr id="814" name="Google Shape;814;g9c53ac7671_0_4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5" name="Google Shape;815;g9c53ac7671_0_4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9c53ac7671_0_7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9c53ac7671_0_7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2" name="Shape 822"/>
        <p:cNvGrpSpPr/>
        <p:nvPr/>
      </p:nvGrpSpPr>
      <p:grpSpPr>
        <a:xfrm>
          <a:off x="0" y="0"/>
          <a:ext cx="0" cy="0"/>
          <a:chOff x="0" y="0"/>
          <a:chExt cx="0" cy="0"/>
        </a:xfrm>
      </p:grpSpPr>
      <p:sp>
        <p:nvSpPr>
          <p:cNvPr id="823" name="Google Shape;823;g9c53ac7671_0_5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4" name="Google Shape;824;g9c53ac7671_0_5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1" name="Shape 831"/>
        <p:cNvGrpSpPr/>
        <p:nvPr/>
      </p:nvGrpSpPr>
      <p:grpSpPr>
        <a:xfrm>
          <a:off x="0" y="0"/>
          <a:ext cx="0" cy="0"/>
          <a:chOff x="0" y="0"/>
          <a:chExt cx="0" cy="0"/>
        </a:xfrm>
      </p:grpSpPr>
      <p:sp>
        <p:nvSpPr>
          <p:cNvPr id="832" name="Google Shape;832;g9c53ac7671_0_5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3" name="Google Shape;833;g9c53ac7671_0_5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0" name="Shape 840"/>
        <p:cNvGrpSpPr/>
        <p:nvPr/>
      </p:nvGrpSpPr>
      <p:grpSpPr>
        <a:xfrm>
          <a:off x="0" y="0"/>
          <a:ext cx="0" cy="0"/>
          <a:chOff x="0" y="0"/>
          <a:chExt cx="0" cy="0"/>
        </a:xfrm>
      </p:grpSpPr>
      <p:sp>
        <p:nvSpPr>
          <p:cNvPr id="841" name="Google Shape;841;g9c53ac7671_0_5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2" name="Google Shape;842;g9c53ac7671_0_5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0" name="Shape 850"/>
        <p:cNvGrpSpPr/>
        <p:nvPr/>
      </p:nvGrpSpPr>
      <p:grpSpPr>
        <a:xfrm>
          <a:off x="0" y="0"/>
          <a:ext cx="0" cy="0"/>
          <a:chOff x="0" y="0"/>
          <a:chExt cx="0" cy="0"/>
        </a:xfrm>
      </p:grpSpPr>
      <p:sp>
        <p:nvSpPr>
          <p:cNvPr id="851" name="Google Shape;851;g9c53ac7671_0_6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2" name="Google Shape;852;g9c53ac7671_0_6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0" name="Shape 860"/>
        <p:cNvGrpSpPr/>
        <p:nvPr/>
      </p:nvGrpSpPr>
      <p:grpSpPr>
        <a:xfrm>
          <a:off x="0" y="0"/>
          <a:ext cx="0" cy="0"/>
          <a:chOff x="0" y="0"/>
          <a:chExt cx="0" cy="0"/>
        </a:xfrm>
      </p:grpSpPr>
      <p:sp>
        <p:nvSpPr>
          <p:cNvPr id="861" name="Google Shape;861;g9c53ac7671_0_2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2" name="Google Shape;862;g9c53ac7671_0_2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0" name="Shape 870"/>
        <p:cNvGrpSpPr/>
        <p:nvPr/>
      </p:nvGrpSpPr>
      <p:grpSpPr>
        <a:xfrm>
          <a:off x="0" y="0"/>
          <a:ext cx="0" cy="0"/>
          <a:chOff x="0" y="0"/>
          <a:chExt cx="0" cy="0"/>
        </a:xfrm>
      </p:grpSpPr>
      <p:sp>
        <p:nvSpPr>
          <p:cNvPr id="871" name="Google Shape;871;g9c53ac7671_0_3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2" name="Google Shape;872;g9c53ac7671_0_3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0" name="Shape 880"/>
        <p:cNvGrpSpPr/>
        <p:nvPr/>
      </p:nvGrpSpPr>
      <p:grpSpPr>
        <a:xfrm>
          <a:off x="0" y="0"/>
          <a:ext cx="0" cy="0"/>
          <a:chOff x="0" y="0"/>
          <a:chExt cx="0" cy="0"/>
        </a:xfrm>
      </p:grpSpPr>
      <p:sp>
        <p:nvSpPr>
          <p:cNvPr id="881" name="Google Shape;881;g9c53ac7671_0_3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2" name="Google Shape;882;g9c53ac7671_0_3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0" name="Shape 890"/>
        <p:cNvGrpSpPr/>
        <p:nvPr/>
      </p:nvGrpSpPr>
      <p:grpSpPr>
        <a:xfrm>
          <a:off x="0" y="0"/>
          <a:ext cx="0" cy="0"/>
          <a:chOff x="0" y="0"/>
          <a:chExt cx="0" cy="0"/>
        </a:xfrm>
      </p:grpSpPr>
      <p:sp>
        <p:nvSpPr>
          <p:cNvPr id="891" name="Google Shape;891;g9c53ac7671_0_3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2" name="Google Shape;892;g9c53ac7671_0_3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0" name="Shape 900"/>
        <p:cNvGrpSpPr/>
        <p:nvPr/>
      </p:nvGrpSpPr>
      <p:grpSpPr>
        <a:xfrm>
          <a:off x="0" y="0"/>
          <a:ext cx="0" cy="0"/>
          <a:chOff x="0" y="0"/>
          <a:chExt cx="0" cy="0"/>
        </a:xfrm>
      </p:grpSpPr>
      <p:sp>
        <p:nvSpPr>
          <p:cNvPr id="901" name="Google Shape;901;g9c53ac7671_0_3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2" name="Google Shape;902;g9c53ac7671_0_3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0" name="Shape 910"/>
        <p:cNvGrpSpPr/>
        <p:nvPr/>
      </p:nvGrpSpPr>
      <p:grpSpPr>
        <a:xfrm>
          <a:off x="0" y="0"/>
          <a:ext cx="0" cy="0"/>
          <a:chOff x="0" y="0"/>
          <a:chExt cx="0" cy="0"/>
        </a:xfrm>
      </p:grpSpPr>
      <p:sp>
        <p:nvSpPr>
          <p:cNvPr id="911" name="Google Shape;911;g9c53ac7671_0_3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2" name="Google Shape;912;g9c53ac7671_0_3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9c53ac7671_0_7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9c53ac7671_0_7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1" name="Shape 921"/>
        <p:cNvGrpSpPr/>
        <p:nvPr/>
      </p:nvGrpSpPr>
      <p:grpSpPr>
        <a:xfrm>
          <a:off x="0" y="0"/>
          <a:ext cx="0" cy="0"/>
          <a:chOff x="0" y="0"/>
          <a:chExt cx="0" cy="0"/>
        </a:xfrm>
      </p:grpSpPr>
      <p:sp>
        <p:nvSpPr>
          <p:cNvPr id="922" name="Google Shape;922;g9c53ac7671_0_3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3" name="Google Shape;923;g9c53ac7671_0_3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2" name="Shape 932"/>
        <p:cNvGrpSpPr/>
        <p:nvPr/>
      </p:nvGrpSpPr>
      <p:grpSpPr>
        <a:xfrm>
          <a:off x="0" y="0"/>
          <a:ext cx="0" cy="0"/>
          <a:chOff x="0" y="0"/>
          <a:chExt cx="0" cy="0"/>
        </a:xfrm>
      </p:grpSpPr>
      <p:sp>
        <p:nvSpPr>
          <p:cNvPr id="933" name="Google Shape;933;g9c53ac7671_0_3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4" name="Google Shape;934;g9c53ac7671_0_3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4" name="Shape 944"/>
        <p:cNvGrpSpPr/>
        <p:nvPr/>
      </p:nvGrpSpPr>
      <p:grpSpPr>
        <a:xfrm>
          <a:off x="0" y="0"/>
          <a:ext cx="0" cy="0"/>
          <a:chOff x="0" y="0"/>
          <a:chExt cx="0" cy="0"/>
        </a:xfrm>
      </p:grpSpPr>
      <p:sp>
        <p:nvSpPr>
          <p:cNvPr id="945" name="Google Shape;945;g9c53ac7671_0_3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6" name="Google Shape;946;g9c53ac7671_0_3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5" name="Shape 955"/>
        <p:cNvGrpSpPr/>
        <p:nvPr/>
      </p:nvGrpSpPr>
      <p:grpSpPr>
        <a:xfrm>
          <a:off x="0" y="0"/>
          <a:ext cx="0" cy="0"/>
          <a:chOff x="0" y="0"/>
          <a:chExt cx="0" cy="0"/>
        </a:xfrm>
      </p:grpSpPr>
      <p:sp>
        <p:nvSpPr>
          <p:cNvPr id="956" name="Google Shape;956;g9c53ac7671_0_3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7" name="Google Shape;957;g9c53ac7671_0_3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6" name="Shape 966"/>
        <p:cNvGrpSpPr/>
        <p:nvPr/>
      </p:nvGrpSpPr>
      <p:grpSpPr>
        <a:xfrm>
          <a:off x="0" y="0"/>
          <a:ext cx="0" cy="0"/>
          <a:chOff x="0" y="0"/>
          <a:chExt cx="0" cy="0"/>
        </a:xfrm>
      </p:grpSpPr>
      <p:sp>
        <p:nvSpPr>
          <p:cNvPr id="967" name="Google Shape;967;g9c53ac7671_0_4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8" name="Google Shape;968;g9c53ac7671_0_4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7" name="Shape 977"/>
        <p:cNvGrpSpPr/>
        <p:nvPr/>
      </p:nvGrpSpPr>
      <p:grpSpPr>
        <a:xfrm>
          <a:off x="0" y="0"/>
          <a:ext cx="0" cy="0"/>
          <a:chOff x="0" y="0"/>
          <a:chExt cx="0" cy="0"/>
        </a:xfrm>
      </p:grpSpPr>
      <p:sp>
        <p:nvSpPr>
          <p:cNvPr id="978" name="Google Shape;978;g9c53ac7671_0_4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9" name="Google Shape;979;g9c53ac7671_0_4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9" name="Shape 989"/>
        <p:cNvGrpSpPr/>
        <p:nvPr/>
      </p:nvGrpSpPr>
      <p:grpSpPr>
        <a:xfrm>
          <a:off x="0" y="0"/>
          <a:ext cx="0" cy="0"/>
          <a:chOff x="0" y="0"/>
          <a:chExt cx="0" cy="0"/>
        </a:xfrm>
      </p:grpSpPr>
      <p:sp>
        <p:nvSpPr>
          <p:cNvPr id="990" name="Google Shape;990;g9c53ac7671_0_4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1" name="Google Shape;991;g9c53ac7671_0_4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0" name="Shape 1000"/>
        <p:cNvGrpSpPr/>
        <p:nvPr/>
      </p:nvGrpSpPr>
      <p:grpSpPr>
        <a:xfrm>
          <a:off x="0" y="0"/>
          <a:ext cx="0" cy="0"/>
          <a:chOff x="0" y="0"/>
          <a:chExt cx="0" cy="0"/>
        </a:xfrm>
      </p:grpSpPr>
      <p:sp>
        <p:nvSpPr>
          <p:cNvPr id="1001" name="Google Shape;1001;g9c53ac7671_0_2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2" name="Google Shape;1002;g9c53ac7671_0_2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9" name="Shape 1009"/>
        <p:cNvGrpSpPr/>
        <p:nvPr/>
      </p:nvGrpSpPr>
      <p:grpSpPr>
        <a:xfrm>
          <a:off x="0" y="0"/>
          <a:ext cx="0" cy="0"/>
          <a:chOff x="0" y="0"/>
          <a:chExt cx="0" cy="0"/>
        </a:xfrm>
      </p:grpSpPr>
      <p:sp>
        <p:nvSpPr>
          <p:cNvPr id="1010" name="Google Shape;1010;g9c53ac7671_0_6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1" name="Google Shape;1011;g9c53ac7671_0_6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8" name="Shape 1018"/>
        <p:cNvGrpSpPr/>
        <p:nvPr/>
      </p:nvGrpSpPr>
      <p:grpSpPr>
        <a:xfrm>
          <a:off x="0" y="0"/>
          <a:ext cx="0" cy="0"/>
          <a:chOff x="0" y="0"/>
          <a:chExt cx="0" cy="0"/>
        </a:xfrm>
      </p:grpSpPr>
      <p:sp>
        <p:nvSpPr>
          <p:cNvPr id="1019" name="Google Shape;1019;g9c53ac7671_0_6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0" name="Google Shape;1020;g9c53ac7671_0_6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9c53ac7671_0_7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9c53ac7671_0_7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9" name="Shape 1029"/>
        <p:cNvGrpSpPr/>
        <p:nvPr/>
      </p:nvGrpSpPr>
      <p:grpSpPr>
        <a:xfrm>
          <a:off x="0" y="0"/>
          <a:ext cx="0" cy="0"/>
          <a:chOff x="0" y="0"/>
          <a:chExt cx="0" cy="0"/>
        </a:xfrm>
      </p:grpSpPr>
      <p:sp>
        <p:nvSpPr>
          <p:cNvPr id="1030" name="Google Shape;1030;g9c53ac7671_0_6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1" name="Google Shape;1031;g9c53ac7671_0_6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0" name="Shape 1040"/>
        <p:cNvGrpSpPr/>
        <p:nvPr/>
      </p:nvGrpSpPr>
      <p:grpSpPr>
        <a:xfrm>
          <a:off x="0" y="0"/>
          <a:ext cx="0" cy="0"/>
          <a:chOff x="0" y="0"/>
          <a:chExt cx="0" cy="0"/>
        </a:xfrm>
      </p:grpSpPr>
      <p:sp>
        <p:nvSpPr>
          <p:cNvPr id="1041" name="Google Shape;1041;g9c53ac7671_0_6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2" name="Google Shape;1042;g9c53ac7671_0_6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8" name="Shape 1048"/>
        <p:cNvGrpSpPr/>
        <p:nvPr/>
      </p:nvGrpSpPr>
      <p:grpSpPr>
        <a:xfrm>
          <a:off x="0" y="0"/>
          <a:ext cx="0" cy="0"/>
          <a:chOff x="0" y="0"/>
          <a:chExt cx="0" cy="0"/>
        </a:xfrm>
      </p:grpSpPr>
      <p:sp>
        <p:nvSpPr>
          <p:cNvPr id="1049" name="Google Shape;1049;g9c53ac7671_0_4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0" name="Google Shape;1050;g9c53ac7671_0_4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6" name="Shape 1056"/>
        <p:cNvGrpSpPr/>
        <p:nvPr/>
      </p:nvGrpSpPr>
      <p:grpSpPr>
        <a:xfrm>
          <a:off x="0" y="0"/>
          <a:ext cx="0" cy="0"/>
          <a:chOff x="0" y="0"/>
          <a:chExt cx="0" cy="0"/>
        </a:xfrm>
      </p:grpSpPr>
      <p:sp>
        <p:nvSpPr>
          <p:cNvPr id="1057" name="Google Shape;1057;g9c53ac7671_0_8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8" name="Google Shape;1058;g9c53ac7671_0_8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4" name="Shape 1064"/>
        <p:cNvGrpSpPr/>
        <p:nvPr/>
      </p:nvGrpSpPr>
      <p:grpSpPr>
        <a:xfrm>
          <a:off x="0" y="0"/>
          <a:ext cx="0" cy="0"/>
          <a:chOff x="0" y="0"/>
          <a:chExt cx="0" cy="0"/>
        </a:xfrm>
      </p:grpSpPr>
      <p:sp>
        <p:nvSpPr>
          <p:cNvPr id="1065" name="Google Shape;1065;g9c53ac7671_0_8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6" name="Google Shape;1066;g9c53ac7671_0_8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2" name="Shape 1072"/>
        <p:cNvGrpSpPr/>
        <p:nvPr/>
      </p:nvGrpSpPr>
      <p:grpSpPr>
        <a:xfrm>
          <a:off x="0" y="0"/>
          <a:ext cx="0" cy="0"/>
          <a:chOff x="0" y="0"/>
          <a:chExt cx="0" cy="0"/>
        </a:xfrm>
      </p:grpSpPr>
      <p:sp>
        <p:nvSpPr>
          <p:cNvPr id="1073" name="Google Shape;1073;g9c53ac7671_0_8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4" name="Google Shape;1074;g9c53ac7671_0_8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0" name="Shape 1080"/>
        <p:cNvGrpSpPr/>
        <p:nvPr/>
      </p:nvGrpSpPr>
      <p:grpSpPr>
        <a:xfrm>
          <a:off x="0" y="0"/>
          <a:ext cx="0" cy="0"/>
          <a:chOff x="0" y="0"/>
          <a:chExt cx="0" cy="0"/>
        </a:xfrm>
      </p:grpSpPr>
      <p:sp>
        <p:nvSpPr>
          <p:cNvPr id="1081" name="Google Shape;1081;g9c53ac7671_0_6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2" name="Google Shape;1082;g9c53ac7671_0_6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0" name="Shape 1090"/>
        <p:cNvGrpSpPr/>
        <p:nvPr/>
      </p:nvGrpSpPr>
      <p:grpSpPr>
        <a:xfrm>
          <a:off x="0" y="0"/>
          <a:ext cx="0" cy="0"/>
          <a:chOff x="0" y="0"/>
          <a:chExt cx="0" cy="0"/>
        </a:xfrm>
      </p:grpSpPr>
      <p:sp>
        <p:nvSpPr>
          <p:cNvPr id="1091" name="Google Shape;1091;g9c53ac7671_0_6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2" name="Google Shape;1092;g9c53ac7671_0_6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0" name="Shape 1100"/>
        <p:cNvGrpSpPr/>
        <p:nvPr/>
      </p:nvGrpSpPr>
      <p:grpSpPr>
        <a:xfrm>
          <a:off x="0" y="0"/>
          <a:ext cx="0" cy="0"/>
          <a:chOff x="0" y="0"/>
          <a:chExt cx="0" cy="0"/>
        </a:xfrm>
      </p:grpSpPr>
      <p:sp>
        <p:nvSpPr>
          <p:cNvPr id="1101" name="Google Shape;1101;g9c53ac7671_0_6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2" name="Google Shape;1102;g9c53ac7671_0_6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0" name="Shape 1110"/>
        <p:cNvGrpSpPr/>
        <p:nvPr/>
      </p:nvGrpSpPr>
      <p:grpSpPr>
        <a:xfrm>
          <a:off x="0" y="0"/>
          <a:ext cx="0" cy="0"/>
          <a:chOff x="0" y="0"/>
          <a:chExt cx="0" cy="0"/>
        </a:xfrm>
      </p:grpSpPr>
      <p:sp>
        <p:nvSpPr>
          <p:cNvPr id="1111" name="Google Shape;1111;g9c53ac7671_0_6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2" name="Google Shape;1112;g9c53ac7671_0_6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4" name="Shape 54"/>
        <p:cNvGrpSpPr/>
        <p:nvPr/>
      </p:nvGrpSpPr>
      <p:grpSpPr>
        <a:xfrm>
          <a:off x="0" y="0"/>
          <a:ext cx="0" cy="0"/>
          <a:chOff x="0" y="0"/>
          <a:chExt cx="0" cy="0"/>
        </a:xfrm>
      </p:grpSpPr>
      <p:sp>
        <p:nvSpPr>
          <p:cNvPr id="55" name="Google Shape;55;p14"/>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56" name="Google Shape;56;p14"/>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57" name="Google Shape;57;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8" name="Shape 58"/>
        <p:cNvGrpSpPr/>
        <p:nvPr/>
      </p:nvGrpSpPr>
      <p:grpSpPr>
        <a:xfrm>
          <a:off x="0" y="0"/>
          <a:ext cx="0" cy="0"/>
          <a:chOff x="0" y="0"/>
          <a:chExt cx="0" cy="0"/>
        </a:xfrm>
      </p:grpSpPr>
      <p:sp>
        <p:nvSpPr>
          <p:cNvPr id="59" name="Google Shape;59;p15"/>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60" name="Google Shape;60;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1" name="Shape 61"/>
        <p:cNvGrpSpPr/>
        <p:nvPr/>
      </p:nvGrpSpPr>
      <p:grpSpPr>
        <a:xfrm>
          <a:off x="0" y="0"/>
          <a:ext cx="0" cy="0"/>
          <a:chOff x="0" y="0"/>
          <a:chExt cx="0" cy="0"/>
        </a:xfrm>
      </p:grpSpPr>
      <p:sp>
        <p:nvSpPr>
          <p:cNvPr id="62" name="Google Shape;62;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3" name="Google Shape;63;p1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64" name="Google Shape;64;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5" name="Shape 65"/>
        <p:cNvGrpSpPr/>
        <p:nvPr/>
      </p:nvGrpSpPr>
      <p:grpSpPr>
        <a:xfrm>
          <a:off x="0" y="0"/>
          <a:ext cx="0" cy="0"/>
          <a:chOff x="0" y="0"/>
          <a:chExt cx="0" cy="0"/>
        </a:xfrm>
      </p:grpSpPr>
      <p:sp>
        <p:nvSpPr>
          <p:cNvPr id="66" name="Google Shape;66;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7" name="Google Shape;67;p17"/>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68" name="Google Shape;68;p17"/>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69" name="Google Shape;69;p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 name="Shape 70"/>
        <p:cNvGrpSpPr/>
        <p:nvPr/>
      </p:nvGrpSpPr>
      <p:grpSpPr>
        <a:xfrm>
          <a:off x="0" y="0"/>
          <a:ext cx="0" cy="0"/>
          <a:chOff x="0" y="0"/>
          <a:chExt cx="0" cy="0"/>
        </a:xfrm>
      </p:grpSpPr>
      <p:sp>
        <p:nvSpPr>
          <p:cNvPr id="71" name="Google Shape;71;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2" name="Google Shape;72;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3" name="Shape 73"/>
        <p:cNvGrpSpPr/>
        <p:nvPr/>
      </p:nvGrpSpPr>
      <p:grpSpPr>
        <a:xfrm>
          <a:off x="0" y="0"/>
          <a:ext cx="0" cy="0"/>
          <a:chOff x="0" y="0"/>
          <a:chExt cx="0" cy="0"/>
        </a:xfrm>
      </p:grpSpPr>
      <p:sp>
        <p:nvSpPr>
          <p:cNvPr id="74" name="Google Shape;74;p19"/>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75" name="Google Shape;75;p19"/>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6" name="Google Shape;76;p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77" name="Shape 77"/>
        <p:cNvGrpSpPr/>
        <p:nvPr/>
      </p:nvGrpSpPr>
      <p:grpSpPr>
        <a:xfrm>
          <a:off x="0" y="0"/>
          <a:ext cx="0" cy="0"/>
          <a:chOff x="0" y="0"/>
          <a:chExt cx="0" cy="0"/>
        </a:xfrm>
      </p:grpSpPr>
      <p:sp>
        <p:nvSpPr>
          <p:cNvPr id="78" name="Google Shape;78;p20"/>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79" name="Google Shape;79;p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0" name="Shape 80"/>
        <p:cNvGrpSpPr/>
        <p:nvPr/>
      </p:nvGrpSpPr>
      <p:grpSpPr>
        <a:xfrm>
          <a:off x="0" y="0"/>
          <a:ext cx="0" cy="0"/>
          <a:chOff x="0" y="0"/>
          <a:chExt cx="0" cy="0"/>
        </a:xfrm>
      </p:grpSpPr>
      <p:sp>
        <p:nvSpPr>
          <p:cNvPr id="81" name="Google Shape;81;p21"/>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21"/>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83" name="Google Shape;83;p21"/>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84" name="Google Shape;84;p21"/>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85" name="Google Shape;85;p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6" name="Shape 86"/>
        <p:cNvGrpSpPr/>
        <p:nvPr/>
      </p:nvGrpSpPr>
      <p:grpSpPr>
        <a:xfrm>
          <a:off x="0" y="0"/>
          <a:ext cx="0" cy="0"/>
          <a:chOff x="0" y="0"/>
          <a:chExt cx="0" cy="0"/>
        </a:xfrm>
      </p:grpSpPr>
      <p:sp>
        <p:nvSpPr>
          <p:cNvPr id="87" name="Google Shape;87;p22"/>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88" name="Google Shape;88;p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89" name="Shape 89"/>
        <p:cNvGrpSpPr/>
        <p:nvPr/>
      </p:nvGrpSpPr>
      <p:grpSpPr>
        <a:xfrm>
          <a:off x="0" y="0"/>
          <a:ext cx="0" cy="0"/>
          <a:chOff x="0" y="0"/>
          <a:chExt cx="0" cy="0"/>
        </a:xfrm>
      </p:grpSpPr>
      <p:sp>
        <p:nvSpPr>
          <p:cNvPr id="90" name="Google Shape;90;p23"/>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91" name="Google Shape;91;p23"/>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92" name="Google Shape;92;p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3" name="Shape 93"/>
        <p:cNvGrpSpPr/>
        <p:nvPr/>
      </p:nvGrpSpPr>
      <p:grpSpPr>
        <a:xfrm>
          <a:off x="0" y="0"/>
          <a:ext cx="0" cy="0"/>
          <a:chOff x="0" y="0"/>
          <a:chExt cx="0" cy="0"/>
        </a:xfrm>
      </p:grpSpPr>
      <p:sp>
        <p:nvSpPr>
          <p:cNvPr id="94" name="Google Shape;94;p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3.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mc:Choice Requires="p14">
      <p:transition spd="med" p14:dur="600">
        <p:fade/>
      </p:transition>
    </mc:Choice>
    <mc:Fallback>
      <p:transition spd="med">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1600"/>
              </a:spcBef>
              <a:spcAft>
                <a:spcPts val="0"/>
              </a:spcAft>
              <a:buClr>
                <a:schemeClr val="dk2"/>
              </a:buClr>
              <a:buSzPts val="1400"/>
              <a:buChar char="○"/>
              <a:defRPr>
                <a:solidFill>
                  <a:schemeClr val="dk2"/>
                </a:solidFill>
              </a:defRPr>
            </a:lvl2pPr>
            <a:lvl3pPr indent="-317500" lvl="2" marL="1371600" rtl="0">
              <a:lnSpc>
                <a:spcPct val="115000"/>
              </a:lnSpc>
              <a:spcBef>
                <a:spcPts val="1600"/>
              </a:spcBef>
              <a:spcAft>
                <a:spcPts val="0"/>
              </a:spcAft>
              <a:buClr>
                <a:schemeClr val="dk2"/>
              </a:buClr>
              <a:buSzPts val="1400"/>
              <a:buChar char="■"/>
              <a:defRPr>
                <a:solidFill>
                  <a:schemeClr val="dk2"/>
                </a:solidFill>
              </a:defRPr>
            </a:lvl3pPr>
            <a:lvl4pPr indent="-317500" lvl="3" marL="1828800" rtl="0">
              <a:lnSpc>
                <a:spcPct val="115000"/>
              </a:lnSpc>
              <a:spcBef>
                <a:spcPts val="1600"/>
              </a:spcBef>
              <a:spcAft>
                <a:spcPts val="0"/>
              </a:spcAft>
              <a:buClr>
                <a:schemeClr val="dk2"/>
              </a:buClr>
              <a:buSzPts val="1400"/>
              <a:buChar char="●"/>
              <a:defRPr>
                <a:solidFill>
                  <a:schemeClr val="dk2"/>
                </a:solidFill>
              </a:defRPr>
            </a:lvl4pPr>
            <a:lvl5pPr indent="-317500" lvl="4" marL="2286000" rtl="0">
              <a:lnSpc>
                <a:spcPct val="115000"/>
              </a:lnSpc>
              <a:spcBef>
                <a:spcPts val="1600"/>
              </a:spcBef>
              <a:spcAft>
                <a:spcPts val="0"/>
              </a:spcAft>
              <a:buClr>
                <a:schemeClr val="dk2"/>
              </a:buClr>
              <a:buSzPts val="1400"/>
              <a:buChar char="○"/>
              <a:defRPr>
                <a:solidFill>
                  <a:schemeClr val="dk2"/>
                </a:solidFill>
              </a:defRPr>
            </a:lvl5pPr>
            <a:lvl6pPr indent="-317500" lvl="5" marL="2743200" rtl="0">
              <a:lnSpc>
                <a:spcPct val="115000"/>
              </a:lnSpc>
              <a:spcBef>
                <a:spcPts val="1600"/>
              </a:spcBef>
              <a:spcAft>
                <a:spcPts val="0"/>
              </a:spcAft>
              <a:buClr>
                <a:schemeClr val="dk2"/>
              </a:buClr>
              <a:buSzPts val="1400"/>
              <a:buChar char="■"/>
              <a:defRPr>
                <a:solidFill>
                  <a:schemeClr val="dk2"/>
                </a:solidFill>
              </a:defRPr>
            </a:lvl6pPr>
            <a:lvl7pPr indent="-317500" lvl="6" marL="3200400" rtl="0">
              <a:lnSpc>
                <a:spcPct val="115000"/>
              </a:lnSpc>
              <a:spcBef>
                <a:spcPts val="1600"/>
              </a:spcBef>
              <a:spcAft>
                <a:spcPts val="0"/>
              </a:spcAft>
              <a:buClr>
                <a:schemeClr val="dk2"/>
              </a:buClr>
              <a:buSzPts val="1400"/>
              <a:buChar char="●"/>
              <a:defRPr>
                <a:solidFill>
                  <a:schemeClr val="dk2"/>
                </a:solidFill>
              </a:defRPr>
            </a:lvl7pPr>
            <a:lvl8pPr indent="-317500" lvl="7" marL="3657600" rtl="0">
              <a:lnSpc>
                <a:spcPct val="115000"/>
              </a:lnSpc>
              <a:spcBef>
                <a:spcPts val="1600"/>
              </a:spcBef>
              <a:spcAft>
                <a:spcPts val="0"/>
              </a:spcAft>
              <a:buClr>
                <a:schemeClr val="dk2"/>
              </a:buClr>
              <a:buSzPts val="1400"/>
              <a:buChar char="○"/>
              <a:defRPr>
                <a:solidFill>
                  <a:schemeClr val="dk2"/>
                </a:solidFill>
              </a:defRPr>
            </a:lvl8pPr>
            <a:lvl9pPr indent="-317500" lvl="8" marL="4114800" rtl="0">
              <a:lnSpc>
                <a:spcPct val="115000"/>
              </a:lnSpc>
              <a:spcBef>
                <a:spcPts val="1600"/>
              </a:spcBef>
              <a:spcAft>
                <a:spcPts val="1600"/>
              </a:spcAft>
              <a:buClr>
                <a:schemeClr val="dk2"/>
              </a:buClr>
              <a:buSzPts val="1400"/>
              <a:buChar char="■"/>
              <a:defRPr>
                <a:solidFill>
                  <a:schemeClr val="dk2"/>
                </a:solidFill>
              </a:defRPr>
            </a:lvl9pPr>
          </a:lstStyle>
          <a:p/>
        </p:txBody>
      </p:sp>
      <p:sp>
        <p:nvSpPr>
          <p:cNvPr id="53" name="Google Shape;5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transition spd="med">
    <p:fade/>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jp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0.xml"/><Relationship Id="rId3" Type="http://schemas.openxmlformats.org/officeDocument/2006/relationships/image" Target="../media/image1.jpg"/><Relationship Id="rId4" Type="http://schemas.openxmlformats.org/officeDocument/2006/relationships/image" Target="../media/image15.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1.xml"/><Relationship Id="rId3" Type="http://schemas.openxmlformats.org/officeDocument/2006/relationships/image" Target="../media/image1.jpg"/><Relationship Id="rId4" Type="http://schemas.openxmlformats.org/officeDocument/2006/relationships/image" Target="../media/image15.png"/><Relationship Id="rId5" Type="http://schemas.openxmlformats.org/officeDocument/2006/relationships/image" Target="../media/image17.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2.xml"/><Relationship Id="rId3" Type="http://schemas.openxmlformats.org/officeDocument/2006/relationships/image" Target="../media/image1.jpg"/><Relationship Id="rId4" Type="http://schemas.openxmlformats.org/officeDocument/2006/relationships/image" Target="../media/image13.png"/><Relationship Id="rId5" Type="http://schemas.openxmlformats.org/officeDocument/2006/relationships/image" Target="../media/image16.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3.xml"/><Relationship Id="rId3" Type="http://schemas.openxmlformats.org/officeDocument/2006/relationships/image" Target="../media/image1.jpg"/><Relationship Id="rId4" Type="http://schemas.openxmlformats.org/officeDocument/2006/relationships/image" Target="../media/image15.png"/><Relationship Id="rId5" Type="http://schemas.openxmlformats.org/officeDocument/2006/relationships/image" Target="../media/image17.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4.xml"/><Relationship Id="rId3" Type="http://schemas.openxmlformats.org/officeDocument/2006/relationships/image" Target="../media/image1.jpg"/><Relationship Id="rId4" Type="http://schemas.openxmlformats.org/officeDocument/2006/relationships/image" Target="../media/image15.png"/><Relationship Id="rId5" Type="http://schemas.openxmlformats.org/officeDocument/2006/relationships/image" Target="../media/image17.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5.xml"/><Relationship Id="rId3" Type="http://schemas.openxmlformats.org/officeDocument/2006/relationships/image" Target="../media/image1.jpg"/><Relationship Id="rId4" Type="http://schemas.openxmlformats.org/officeDocument/2006/relationships/image" Target="../media/image15.png"/><Relationship Id="rId5" Type="http://schemas.openxmlformats.org/officeDocument/2006/relationships/image" Target="../media/image17.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6.xml"/><Relationship Id="rId3" Type="http://schemas.openxmlformats.org/officeDocument/2006/relationships/image" Target="../media/image1.jpg"/><Relationship Id="rId4" Type="http://schemas.openxmlformats.org/officeDocument/2006/relationships/image" Target="../media/image19.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7.xml"/><Relationship Id="rId3" Type="http://schemas.openxmlformats.org/officeDocument/2006/relationships/image" Target="../media/image1.jpg"/><Relationship Id="rId4" Type="http://schemas.openxmlformats.org/officeDocument/2006/relationships/image" Target="../media/image19.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8.xml"/><Relationship Id="rId3" Type="http://schemas.openxmlformats.org/officeDocument/2006/relationships/image" Target="../media/image1.jpg"/><Relationship Id="rId4" Type="http://schemas.openxmlformats.org/officeDocument/2006/relationships/image" Target="../media/image19.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9.xml"/><Relationship Id="rId3" Type="http://schemas.openxmlformats.org/officeDocument/2006/relationships/image" Target="../media/image1.jp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jp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0.xml"/><Relationship Id="rId3" Type="http://schemas.openxmlformats.org/officeDocument/2006/relationships/image" Target="../media/image1.jpg"/><Relationship Id="rId4" Type="http://schemas.openxmlformats.org/officeDocument/2006/relationships/image" Target="../media/image19.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1.xml"/><Relationship Id="rId3" Type="http://schemas.openxmlformats.org/officeDocument/2006/relationships/image" Target="../media/image1.jpg"/><Relationship Id="rId4" Type="http://schemas.openxmlformats.org/officeDocument/2006/relationships/image" Target="../media/image19.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2.xml"/><Relationship Id="rId3" Type="http://schemas.openxmlformats.org/officeDocument/2006/relationships/image" Target="../media/image1.jp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3.xml"/><Relationship Id="rId3" Type="http://schemas.openxmlformats.org/officeDocument/2006/relationships/image" Target="../media/image1.jp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4.xml"/><Relationship Id="rId3" Type="http://schemas.openxmlformats.org/officeDocument/2006/relationships/image" Target="../media/image1.jpg"/><Relationship Id="rId4" Type="http://schemas.openxmlformats.org/officeDocument/2006/relationships/image" Target="../media/image20.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5.xml"/><Relationship Id="rId3" Type="http://schemas.openxmlformats.org/officeDocument/2006/relationships/image" Target="../media/image1.jpg"/><Relationship Id="rId4" Type="http://schemas.openxmlformats.org/officeDocument/2006/relationships/image" Target="../media/image20.png"/><Relationship Id="rId5" Type="http://schemas.openxmlformats.org/officeDocument/2006/relationships/image" Target="../media/image18.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6.xml"/><Relationship Id="rId3" Type="http://schemas.openxmlformats.org/officeDocument/2006/relationships/image" Target="../media/image1.jpg"/><Relationship Id="rId4" Type="http://schemas.openxmlformats.org/officeDocument/2006/relationships/image" Target="../media/image20.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7.xml"/><Relationship Id="rId3" Type="http://schemas.openxmlformats.org/officeDocument/2006/relationships/image" Target="../media/image1.jpg"/><Relationship Id="rId4" Type="http://schemas.openxmlformats.org/officeDocument/2006/relationships/image" Target="../media/image20.png"/><Relationship Id="rId5" Type="http://schemas.openxmlformats.org/officeDocument/2006/relationships/image" Target="../media/image18.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8.xml"/><Relationship Id="rId3" Type="http://schemas.openxmlformats.org/officeDocument/2006/relationships/image" Target="../media/image1.jpg"/><Relationship Id="rId4" Type="http://schemas.openxmlformats.org/officeDocument/2006/relationships/image" Target="../media/image20.png"/><Relationship Id="rId5" Type="http://schemas.openxmlformats.org/officeDocument/2006/relationships/image" Target="../media/image18.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9.xml"/><Relationship Id="rId3" Type="http://schemas.openxmlformats.org/officeDocument/2006/relationships/image" Target="../media/image1.jpg"/><Relationship Id="rId4" Type="http://schemas.openxmlformats.org/officeDocument/2006/relationships/image" Target="../media/image20.png"/><Relationship Id="rId5" Type="http://schemas.openxmlformats.org/officeDocument/2006/relationships/image" Target="../media/image1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jp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0.xml"/><Relationship Id="rId3" Type="http://schemas.openxmlformats.org/officeDocument/2006/relationships/image" Target="../media/image1.jpg"/><Relationship Id="rId4" Type="http://schemas.openxmlformats.org/officeDocument/2006/relationships/image" Target="../media/image20.png"/><Relationship Id="rId5" Type="http://schemas.openxmlformats.org/officeDocument/2006/relationships/image" Target="../media/image18.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1.xml"/><Relationship Id="rId3" Type="http://schemas.openxmlformats.org/officeDocument/2006/relationships/image" Target="../media/image1.jpg"/><Relationship Id="rId4" Type="http://schemas.openxmlformats.org/officeDocument/2006/relationships/image" Target="../media/image20.png"/><Relationship Id="rId5" Type="http://schemas.openxmlformats.org/officeDocument/2006/relationships/image" Target="../media/image18.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2.xml"/><Relationship Id="rId3" Type="http://schemas.openxmlformats.org/officeDocument/2006/relationships/image" Target="../media/image1.jpg"/><Relationship Id="rId4" Type="http://schemas.openxmlformats.org/officeDocument/2006/relationships/image" Target="../media/image20.png"/><Relationship Id="rId5" Type="http://schemas.openxmlformats.org/officeDocument/2006/relationships/image" Target="../media/image18.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3.xml"/><Relationship Id="rId3" Type="http://schemas.openxmlformats.org/officeDocument/2006/relationships/image" Target="../media/image1.jpg"/><Relationship Id="rId4" Type="http://schemas.openxmlformats.org/officeDocument/2006/relationships/image" Target="../media/image20.png"/><Relationship Id="rId5" Type="http://schemas.openxmlformats.org/officeDocument/2006/relationships/image" Target="../media/image18.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4.xml"/><Relationship Id="rId3" Type="http://schemas.openxmlformats.org/officeDocument/2006/relationships/image" Target="../media/image1.jp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5.xml"/><Relationship Id="rId3" Type="http://schemas.openxmlformats.org/officeDocument/2006/relationships/image" Target="../media/image1.jpg"/><Relationship Id="rId4" Type="http://schemas.openxmlformats.org/officeDocument/2006/relationships/image" Target="../media/image21.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6.xml"/><Relationship Id="rId3" Type="http://schemas.openxmlformats.org/officeDocument/2006/relationships/image" Target="../media/image1.jpg"/><Relationship Id="rId4" Type="http://schemas.openxmlformats.org/officeDocument/2006/relationships/image" Target="../media/image21.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7.xml"/><Relationship Id="rId3" Type="http://schemas.openxmlformats.org/officeDocument/2006/relationships/image" Target="../media/image1.jpg"/><Relationship Id="rId4" Type="http://schemas.openxmlformats.org/officeDocument/2006/relationships/image" Target="../media/image21.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8.xml"/><Relationship Id="rId3" Type="http://schemas.openxmlformats.org/officeDocument/2006/relationships/image" Target="../media/image1.jpg"/><Relationship Id="rId4" Type="http://schemas.openxmlformats.org/officeDocument/2006/relationships/image" Target="../media/image21.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9.xml"/><Relationship Id="rId3" Type="http://schemas.openxmlformats.org/officeDocument/2006/relationships/image" Target="../media/image1.jpg"/><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jp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0.xml"/><Relationship Id="rId3" Type="http://schemas.openxmlformats.org/officeDocument/2006/relationships/image" Target="../media/image21.png"/><Relationship Id="rId4" Type="http://schemas.openxmlformats.org/officeDocument/2006/relationships/image" Target="../media/image1.jp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1.xml"/><Relationship Id="rId3" Type="http://schemas.openxmlformats.org/officeDocument/2006/relationships/image" Target="../media/image21.png"/><Relationship Id="rId4" Type="http://schemas.openxmlformats.org/officeDocument/2006/relationships/image" Target="../media/image1.jp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2.xml"/><Relationship Id="rId3" Type="http://schemas.openxmlformats.org/officeDocument/2006/relationships/image" Target="../media/image21.png"/><Relationship Id="rId4" Type="http://schemas.openxmlformats.org/officeDocument/2006/relationships/image" Target="../media/image1.jp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3.xml"/><Relationship Id="rId3" Type="http://schemas.openxmlformats.org/officeDocument/2006/relationships/image" Target="../media/image21.png"/><Relationship Id="rId4" Type="http://schemas.openxmlformats.org/officeDocument/2006/relationships/image" Target="../media/image1.jp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4.xml"/><Relationship Id="rId3" Type="http://schemas.openxmlformats.org/officeDocument/2006/relationships/image" Target="../media/image21.png"/><Relationship Id="rId4" Type="http://schemas.openxmlformats.org/officeDocument/2006/relationships/image" Target="../media/image1.jp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5.xml"/><Relationship Id="rId3" Type="http://schemas.openxmlformats.org/officeDocument/2006/relationships/image" Target="../media/image21.png"/><Relationship Id="rId4" Type="http://schemas.openxmlformats.org/officeDocument/2006/relationships/image" Target="../media/image1.jp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6.xml"/><Relationship Id="rId3" Type="http://schemas.openxmlformats.org/officeDocument/2006/relationships/image" Target="../media/image1.jp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7.xml"/><Relationship Id="rId3" Type="http://schemas.openxmlformats.org/officeDocument/2006/relationships/image" Target="../media/image25.png"/><Relationship Id="rId4" Type="http://schemas.openxmlformats.org/officeDocument/2006/relationships/image" Target="../media/image1.jp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8.xml"/><Relationship Id="rId3" Type="http://schemas.openxmlformats.org/officeDocument/2006/relationships/image" Target="../media/image25.png"/><Relationship Id="rId4" Type="http://schemas.openxmlformats.org/officeDocument/2006/relationships/image" Target="../media/image1.jp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9.xml"/><Relationship Id="rId3" Type="http://schemas.openxmlformats.org/officeDocument/2006/relationships/image" Target="../media/image25.png"/><Relationship Id="rId4" Type="http://schemas.openxmlformats.org/officeDocument/2006/relationships/image" Target="../media/image1.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jpg"/><Relationship Id="rId4" Type="http://schemas.openxmlformats.org/officeDocument/2006/relationships/image" Target="../media/image8.pn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0.xml"/><Relationship Id="rId3" Type="http://schemas.openxmlformats.org/officeDocument/2006/relationships/image" Target="../media/image25.png"/><Relationship Id="rId4" Type="http://schemas.openxmlformats.org/officeDocument/2006/relationships/image" Target="../media/image1.jpg"/></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1.xml"/><Relationship Id="rId3" Type="http://schemas.openxmlformats.org/officeDocument/2006/relationships/image" Target="../media/image25.png"/><Relationship Id="rId4" Type="http://schemas.openxmlformats.org/officeDocument/2006/relationships/image" Target="../media/image1.jp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2.xml"/><Relationship Id="rId3" Type="http://schemas.openxmlformats.org/officeDocument/2006/relationships/image" Target="../media/image25.png"/><Relationship Id="rId4" Type="http://schemas.openxmlformats.org/officeDocument/2006/relationships/image" Target="../media/image1.jp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3.xml"/><Relationship Id="rId3" Type="http://schemas.openxmlformats.org/officeDocument/2006/relationships/image" Target="../media/image1.jpg"/><Relationship Id="rId4" Type="http://schemas.openxmlformats.org/officeDocument/2006/relationships/image" Target="../media/image22.png"/></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4.xml"/><Relationship Id="rId3" Type="http://schemas.openxmlformats.org/officeDocument/2006/relationships/image" Target="../media/image1.jpg"/><Relationship Id="rId4" Type="http://schemas.openxmlformats.org/officeDocument/2006/relationships/image" Target="../media/image23.png"/></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5.xml"/><Relationship Id="rId3" Type="http://schemas.openxmlformats.org/officeDocument/2006/relationships/image" Target="../media/image1.jpg"/></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6.xml"/><Relationship Id="rId3" Type="http://schemas.openxmlformats.org/officeDocument/2006/relationships/image" Target="../media/image1.jpg"/></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7.xml"/><Relationship Id="rId3" Type="http://schemas.openxmlformats.org/officeDocument/2006/relationships/image" Target="../media/image1.jpg"/></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8.xml"/><Relationship Id="rId3" Type="http://schemas.openxmlformats.org/officeDocument/2006/relationships/image" Target="../media/image1.jpg"/></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9.xml"/><Relationship Id="rId3" Type="http://schemas.openxmlformats.org/officeDocument/2006/relationships/image" Target="../media/image1.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jpg"/><Relationship Id="rId4" Type="http://schemas.openxmlformats.org/officeDocument/2006/relationships/image" Target="../media/image8.png"/></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0.xml"/><Relationship Id="rId3" Type="http://schemas.openxmlformats.org/officeDocument/2006/relationships/image" Target="../media/image1.jpg"/></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1.xml"/><Relationship Id="rId3" Type="http://schemas.openxmlformats.org/officeDocument/2006/relationships/image" Target="../media/image1.jpg"/></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2.xml"/><Relationship Id="rId3" Type="http://schemas.openxmlformats.org/officeDocument/2006/relationships/image" Target="../media/image1.jpg"/></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3.xml"/><Relationship Id="rId3" Type="http://schemas.openxmlformats.org/officeDocument/2006/relationships/image" Target="../media/image1.jpg"/></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4.xml"/><Relationship Id="rId3" Type="http://schemas.openxmlformats.org/officeDocument/2006/relationships/image" Target="../media/image1.jpg"/></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5.xml"/><Relationship Id="rId3" Type="http://schemas.openxmlformats.org/officeDocument/2006/relationships/image" Target="../media/image1.jpg"/></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6.xml"/><Relationship Id="rId3" Type="http://schemas.openxmlformats.org/officeDocument/2006/relationships/image" Target="../media/image1.jpg"/></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7.xml"/><Relationship Id="rId3" Type="http://schemas.openxmlformats.org/officeDocument/2006/relationships/image" Target="../media/image1.jpg"/></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8.xml"/><Relationship Id="rId3" Type="http://schemas.openxmlformats.org/officeDocument/2006/relationships/image" Target="../media/image1.jpg"/><Relationship Id="rId4" Type="http://schemas.openxmlformats.org/officeDocument/2006/relationships/image" Target="../media/image26.png"/></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9.xml"/><Relationship Id="rId3" Type="http://schemas.openxmlformats.org/officeDocument/2006/relationships/image" Target="../media/image1.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jpg"/><Relationship Id="rId4" Type="http://schemas.openxmlformats.org/officeDocument/2006/relationships/image" Target="../media/image5.png"/></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0.xml"/><Relationship Id="rId3" Type="http://schemas.openxmlformats.org/officeDocument/2006/relationships/image" Target="../media/image1.jpg"/><Relationship Id="rId4" Type="http://schemas.openxmlformats.org/officeDocument/2006/relationships/image" Target="../media/image26.png"/></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1.xml"/><Relationship Id="rId3" Type="http://schemas.openxmlformats.org/officeDocument/2006/relationships/image" Target="../media/image1.jpg"/></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2.xml"/><Relationship Id="rId3" Type="http://schemas.openxmlformats.org/officeDocument/2006/relationships/image" Target="../media/image1.jpg"/><Relationship Id="rId4" Type="http://schemas.openxmlformats.org/officeDocument/2006/relationships/image" Target="../media/image26.png"/></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3.xml"/><Relationship Id="rId3" Type="http://schemas.openxmlformats.org/officeDocument/2006/relationships/image" Target="../media/image1.jpg"/></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4.xml"/><Relationship Id="rId3" Type="http://schemas.openxmlformats.org/officeDocument/2006/relationships/image" Target="../media/image1.jpg"/></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5.xml"/><Relationship Id="rId3" Type="http://schemas.openxmlformats.org/officeDocument/2006/relationships/image" Target="../media/image1.jpg"/></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6.xml"/><Relationship Id="rId3" Type="http://schemas.openxmlformats.org/officeDocument/2006/relationships/image" Target="../media/image1.jpg"/></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7.xml"/><Relationship Id="rId3" Type="http://schemas.openxmlformats.org/officeDocument/2006/relationships/image" Target="../media/image1.jpg"/></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8.xml"/><Relationship Id="rId3" Type="http://schemas.openxmlformats.org/officeDocument/2006/relationships/image" Target="../media/image1.jpg"/></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9.xml"/><Relationship Id="rId3" Type="http://schemas.openxmlformats.org/officeDocument/2006/relationships/image" Target="../media/image1.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jpg"/><Relationship Id="rId4" Type="http://schemas.openxmlformats.org/officeDocument/2006/relationships/image" Target="../media/image6.png"/></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0.xml"/><Relationship Id="rId3" Type="http://schemas.openxmlformats.org/officeDocument/2006/relationships/image" Target="../media/image1.jpg"/></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1.xml"/><Relationship Id="rId3" Type="http://schemas.openxmlformats.org/officeDocument/2006/relationships/image" Target="../media/image1.jpg"/></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2.xml"/><Relationship Id="rId3" Type="http://schemas.openxmlformats.org/officeDocument/2006/relationships/image" Target="../media/image1.jpg"/></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3.xml"/><Relationship Id="rId3" Type="http://schemas.openxmlformats.org/officeDocument/2006/relationships/image" Target="../media/image1.jpg"/></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4.xml"/><Relationship Id="rId3" Type="http://schemas.openxmlformats.org/officeDocument/2006/relationships/image" Target="../media/image1.jpg"/></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5.xml"/><Relationship Id="rId3" Type="http://schemas.openxmlformats.org/officeDocument/2006/relationships/image" Target="../media/image1.jpg"/></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6.xml"/><Relationship Id="rId3" Type="http://schemas.openxmlformats.org/officeDocument/2006/relationships/image" Target="../media/image1.jpg"/></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7.xml"/><Relationship Id="rId3" Type="http://schemas.openxmlformats.org/officeDocument/2006/relationships/image" Target="../media/image1.jpg"/></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8.xml"/><Relationship Id="rId3" Type="http://schemas.openxmlformats.org/officeDocument/2006/relationships/image" Target="../media/image1.jpg"/></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9.xml"/><Relationship Id="rId3" Type="http://schemas.openxmlformats.org/officeDocument/2006/relationships/image" Target="../media/image1.jpg"/><Relationship Id="rId4" Type="http://schemas.openxmlformats.org/officeDocument/2006/relationships/image" Target="../media/image3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jpg"/><Relationship Id="rId4" Type="http://schemas.openxmlformats.org/officeDocument/2006/relationships/image" Target="../media/image6.png"/></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0.xml"/><Relationship Id="rId3" Type="http://schemas.openxmlformats.org/officeDocument/2006/relationships/image" Target="../media/image28.png"/><Relationship Id="rId4" Type="http://schemas.openxmlformats.org/officeDocument/2006/relationships/image" Target="../media/image1.jpg"/></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1.xml"/><Relationship Id="rId3" Type="http://schemas.openxmlformats.org/officeDocument/2006/relationships/image" Target="../media/image28.png"/><Relationship Id="rId4" Type="http://schemas.openxmlformats.org/officeDocument/2006/relationships/image" Target="../media/image1.jpg"/></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2.xml"/><Relationship Id="rId3" Type="http://schemas.openxmlformats.org/officeDocument/2006/relationships/image" Target="../media/image28.png"/><Relationship Id="rId4" Type="http://schemas.openxmlformats.org/officeDocument/2006/relationships/image" Target="../media/image1.jpg"/></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3.xml"/><Relationship Id="rId3" Type="http://schemas.openxmlformats.org/officeDocument/2006/relationships/image" Target="../media/image35.png"/><Relationship Id="rId4" Type="http://schemas.openxmlformats.org/officeDocument/2006/relationships/image" Target="../media/image1.jpg"/></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4.xml"/><Relationship Id="rId3" Type="http://schemas.openxmlformats.org/officeDocument/2006/relationships/image" Target="../media/image36.png"/><Relationship Id="rId4" Type="http://schemas.openxmlformats.org/officeDocument/2006/relationships/image" Target="../media/image1.jpg"/></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5.xml"/><Relationship Id="rId3" Type="http://schemas.openxmlformats.org/officeDocument/2006/relationships/image" Target="../media/image1.jpg"/></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6.xml"/><Relationship Id="rId3" Type="http://schemas.openxmlformats.org/officeDocument/2006/relationships/image" Target="../media/image1.jpg"/></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7.xml"/><Relationship Id="rId3" Type="http://schemas.openxmlformats.org/officeDocument/2006/relationships/image" Target="../media/image1.jpg"/></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8.xml"/><Relationship Id="rId3" Type="http://schemas.openxmlformats.org/officeDocument/2006/relationships/image" Target="../media/image1.jpg"/></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9.xml"/><Relationship Id="rId3" Type="http://schemas.openxmlformats.org/officeDocument/2006/relationships/image" Target="../media/image1.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jpg"/><Relationship Id="rId4" Type="http://schemas.openxmlformats.org/officeDocument/2006/relationships/image" Target="../media/image10.png"/></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0.xml"/><Relationship Id="rId3" Type="http://schemas.openxmlformats.org/officeDocument/2006/relationships/image" Target="../media/image1.jpg"/></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1.xml"/><Relationship Id="rId3" Type="http://schemas.openxmlformats.org/officeDocument/2006/relationships/image" Target="../media/image1.jpg"/></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2.xml"/><Relationship Id="rId3" Type="http://schemas.openxmlformats.org/officeDocument/2006/relationships/image" Target="../media/image1.jpg"/><Relationship Id="rId4" Type="http://schemas.openxmlformats.org/officeDocument/2006/relationships/image" Target="../media/image34.png"/></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3.xml"/><Relationship Id="rId3" Type="http://schemas.openxmlformats.org/officeDocument/2006/relationships/image" Target="../media/image1.jpg"/><Relationship Id="rId4" Type="http://schemas.openxmlformats.org/officeDocument/2006/relationships/image" Target="../media/image34.png"/></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4.xml"/><Relationship Id="rId3" Type="http://schemas.openxmlformats.org/officeDocument/2006/relationships/image" Target="../media/image1.jpg"/></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5.xml"/><Relationship Id="rId3" Type="http://schemas.openxmlformats.org/officeDocument/2006/relationships/image" Target="../media/image1.jpg"/><Relationship Id="rId4" Type="http://schemas.openxmlformats.org/officeDocument/2006/relationships/image" Target="../media/image34.png"/></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6.xml"/><Relationship Id="rId3" Type="http://schemas.openxmlformats.org/officeDocument/2006/relationships/image" Target="../media/image1.jpg"/><Relationship Id="rId4" Type="http://schemas.openxmlformats.org/officeDocument/2006/relationships/image" Target="../media/image32.png"/></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7.xml"/><Relationship Id="rId3" Type="http://schemas.openxmlformats.org/officeDocument/2006/relationships/image" Target="../media/image1.jpg"/><Relationship Id="rId4" Type="http://schemas.openxmlformats.org/officeDocument/2006/relationships/image" Target="../media/image29.png"/></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8.xml"/><Relationship Id="rId3" Type="http://schemas.openxmlformats.org/officeDocument/2006/relationships/image" Target="../media/image1.jpg"/><Relationship Id="rId4" Type="http://schemas.openxmlformats.org/officeDocument/2006/relationships/image" Target="../media/image30.png"/></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9.xml"/><Relationship Id="rId3" Type="http://schemas.openxmlformats.org/officeDocument/2006/relationships/image" Target="../media/image1.jpg"/><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jpg"/></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0.xml"/><Relationship Id="rId3" Type="http://schemas.openxmlformats.org/officeDocument/2006/relationships/image" Target="../media/image1.jpg"/><Relationship Id="rId4" Type="http://schemas.openxmlformats.org/officeDocument/2006/relationships/image" Target="../media/image34.png"/></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1.xml"/><Relationship Id="rId3" Type="http://schemas.openxmlformats.org/officeDocument/2006/relationships/image" Target="../media/image1.jpg"/><Relationship Id="rId4" Type="http://schemas.openxmlformats.org/officeDocument/2006/relationships/image" Target="../media/image34.png"/></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2.xml"/><Relationship Id="rId3" Type="http://schemas.openxmlformats.org/officeDocument/2006/relationships/image" Target="../media/image1.jpg"/><Relationship Id="rId4" Type="http://schemas.openxmlformats.org/officeDocument/2006/relationships/image" Target="../media/image41.png"/><Relationship Id="rId5" Type="http://schemas.openxmlformats.org/officeDocument/2006/relationships/image" Target="../media/image40.png"/><Relationship Id="rId6" Type="http://schemas.openxmlformats.org/officeDocument/2006/relationships/image" Target="../media/image38.png"/></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3.xml"/><Relationship Id="rId3" Type="http://schemas.openxmlformats.org/officeDocument/2006/relationships/image" Target="../media/image1.jpg"/><Relationship Id="rId4" Type="http://schemas.openxmlformats.org/officeDocument/2006/relationships/image" Target="../media/image38.png"/></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4.xml"/><Relationship Id="rId3" Type="http://schemas.openxmlformats.org/officeDocument/2006/relationships/image" Target="../media/image1.jpg"/><Relationship Id="rId4" Type="http://schemas.openxmlformats.org/officeDocument/2006/relationships/image" Target="../media/image34.png"/></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5.xml"/><Relationship Id="rId3" Type="http://schemas.openxmlformats.org/officeDocument/2006/relationships/image" Target="../media/image44.png"/><Relationship Id="rId4" Type="http://schemas.openxmlformats.org/officeDocument/2006/relationships/image" Target="../media/image37.png"/><Relationship Id="rId5" Type="http://schemas.openxmlformats.org/officeDocument/2006/relationships/image" Target="../media/image1.jpg"/><Relationship Id="rId6" Type="http://schemas.openxmlformats.org/officeDocument/2006/relationships/image" Target="../media/image39.png"/></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6.xml"/><Relationship Id="rId3" Type="http://schemas.openxmlformats.org/officeDocument/2006/relationships/image" Target="../media/image1.jpg"/><Relationship Id="rId4" Type="http://schemas.openxmlformats.org/officeDocument/2006/relationships/image" Target="../media/image39.png"/></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7.xml"/><Relationship Id="rId3" Type="http://schemas.openxmlformats.org/officeDocument/2006/relationships/image" Target="../media/image1.jpg"/></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8.xml"/><Relationship Id="rId3" Type="http://schemas.openxmlformats.org/officeDocument/2006/relationships/image" Target="../media/image1.jpg"/></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9.xml"/><Relationship Id="rId3" Type="http://schemas.openxmlformats.org/officeDocument/2006/relationships/image" Target="../media/image1.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jpg"/><Relationship Id="rId4" Type="http://schemas.openxmlformats.org/officeDocument/2006/relationships/image" Target="../media/image3.pn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0.xml"/><Relationship Id="rId3" Type="http://schemas.openxmlformats.org/officeDocument/2006/relationships/image" Target="../media/image1.jpg"/></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1.xml"/><Relationship Id="rId3" Type="http://schemas.openxmlformats.org/officeDocument/2006/relationships/image" Target="../media/image1.jpg"/></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2.xml"/><Relationship Id="rId3" Type="http://schemas.openxmlformats.org/officeDocument/2006/relationships/image" Target="../media/image1.jpg"/></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3.xml"/><Relationship Id="rId3" Type="http://schemas.openxmlformats.org/officeDocument/2006/relationships/image" Target="../media/image1.jpg"/></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4.xml"/><Relationship Id="rId3" Type="http://schemas.openxmlformats.org/officeDocument/2006/relationships/image" Target="../media/image1.jpg"/></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5.xml"/><Relationship Id="rId3" Type="http://schemas.openxmlformats.org/officeDocument/2006/relationships/image" Target="../media/image1.jpg"/></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6.xml"/><Relationship Id="rId3" Type="http://schemas.openxmlformats.org/officeDocument/2006/relationships/image" Target="../media/image1.jpg"/><Relationship Id="rId4" Type="http://schemas.openxmlformats.org/officeDocument/2006/relationships/image" Target="../media/image43.png"/></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7.xml"/><Relationship Id="rId3" Type="http://schemas.openxmlformats.org/officeDocument/2006/relationships/image" Target="../media/image1.jpg"/><Relationship Id="rId4" Type="http://schemas.openxmlformats.org/officeDocument/2006/relationships/image" Target="../media/image43.png"/></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8.xml"/><Relationship Id="rId3" Type="http://schemas.openxmlformats.org/officeDocument/2006/relationships/image" Target="../media/image1.jpg"/><Relationship Id="rId4" Type="http://schemas.openxmlformats.org/officeDocument/2006/relationships/image" Target="../media/image43.png"/></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9.xml"/><Relationship Id="rId3" Type="http://schemas.openxmlformats.org/officeDocument/2006/relationships/image" Target="../media/image1.jpg"/><Relationship Id="rId4" Type="http://schemas.openxmlformats.org/officeDocument/2006/relationships/image" Target="../media/image4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jpg"/><Relationship Id="rId4" Type="http://schemas.openxmlformats.org/officeDocument/2006/relationships/image" Target="../media/image3.png"/></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0.xml"/><Relationship Id="rId3" Type="http://schemas.openxmlformats.org/officeDocument/2006/relationships/image" Target="../media/image45.png"/><Relationship Id="rId4" Type="http://schemas.openxmlformats.org/officeDocument/2006/relationships/image" Target="../media/image1.jpg"/></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1.xml"/><Relationship Id="rId3" Type="http://schemas.openxmlformats.org/officeDocument/2006/relationships/image" Target="../media/image45.png"/><Relationship Id="rId4" Type="http://schemas.openxmlformats.org/officeDocument/2006/relationships/image" Target="../media/image1.jpg"/></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2.xml"/><Relationship Id="rId3" Type="http://schemas.openxmlformats.org/officeDocument/2006/relationships/image" Target="../media/image46.png"/><Relationship Id="rId4" Type="http://schemas.openxmlformats.org/officeDocument/2006/relationships/image" Target="../media/image1.jpg"/></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3.xml"/><Relationship Id="rId3" Type="http://schemas.openxmlformats.org/officeDocument/2006/relationships/image" Target="../media/image1.jpg"/></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4.xml"/><Relationship Id="rId3" Type="http://schemas.openxmlformats.org/officeDocument/2006/relationships/image" Target="../media/image1.jpg"/></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5.xml"/><Relationship Id="rId3" Type="http://schemas.openxmlformats.org/officeDocument/2006/relationships/image" Target="../media/image1.jpg"/></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6.xml"/><Relationship Id="rId3" Type="http://schemas.openxmlformats.org/officeDocument/2006/relationships/image" Target="../media/image1.jpg"/></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7.xml"/><Relationship Id="rId3" Type="http://schemas.openxmlformats.org/officeDocument/2006/relationships/image" Target="../media/image1.jpg"/></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8.xml"/><Relationship Id="rId3" Type="http://schemas.openxmlformats.org/officeDocument/2006/relationships/image" Target="../media/image1.jpg"/></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9.xml"/><Relationship Id="rId3" Type="http://schemas.openxmlformats.org/officeDocument/2006/relationships/image" Target="../media/image1.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jpg"/><Relationship Id="rId4" Type="http://schemas.openxmlformats.org/officeDocument/2006/relationships/image" Target="../media/image7.png"/></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0.xml"/><Relationship Id="rId3" Type="http://schemas.openxmlformats.org/officeDocument/2006/relationships/image" Target="../media/image1.jpg"/></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1.xml"/><Relationship Id="rId3" Type="http://schemas.openxmlformats.org/officeDocument/2006/relationships/image" Target="../media/image1.jpg"/></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2.xml"/><Relationship Id="rId3" Type="http://schemas.openxmlformats.org/officeDocument/2006/relationships/image" Target="../media/image1.jpg"/></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3.xml"/><Relationship Id="rId3" Type="http://schemas.openxmlformats.org/officeDocument/2006/relationships/image" Target="../media/image1.jpg"/></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4.xml"/><Relationship Id="rId3" Type="http://schemas.openxmlformats.org/officeDocument/2006/relationships/image" Target="../media/image1.jpg"/></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5.xml"/><Relationship Id="rId3" Type="http://schemas.openxmlformats.org/officeDocument/2006/relationships/image" Target="../media/image1.jpg"/></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6.xml"/><Relationship Id="rId3" Type="http://schemas.openxmlformats.org/officeDocument/2006/relationships/image" Target="../media/image1.jpg"/></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7.xml"/><Relationship Id="rId3" Type="http://schemas.openxmlformats.org/officeDocument/2006/relationships/image" Target="../media/image1.jpg"/></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8.xml"/><Relationship Id="rId3" Type="http://schemas.openxmlformats.org/officeDocument/2006/relationships/image" Target="../media/image1.jpg"/></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9.xml"/><Relationship Id="rId3" Type="http://schemas.openxmlformats.org/officeDocument/2006/relationships/image" Target="../media/image1.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jpg"/><Relationship Id="rId4" Type="http://schemas.openxmlformats.org/officeDocument/2006/relationships/image" Target="../media/image7.png"/></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0.xml"/><Relationship Id="rId3" Type="http://schemas.openxmlformats.org/officeDocument/2006/relationships/image" Target="../media/image1.jpg"/></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1.xml"/><Relationship Id="rId3" Type="http://schemas.openxmlformats.org/officeDocument/2006/relationships/image" Target="../media/image1.jpg"/></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2.xml"/><Relationship Id="rId3" Type="http://schemas.openxmlformats.org/officeDocument/2006/relationships/image" Target="../media/image1.jpg"/></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3.xml"/><Relationship Id="rId3" Type="http://schemas.openxmlformats.org/officeDocument/2006/relationships/image" Target="../media/image1.jpg"/></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4.xml"/><Relationship Id="rId3" Type="http://schemas.openxmlformats.org/officeDocument/2006/relationships/image" Target="../media/image1.jpg"/></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5.xml"/><Relationship Id="rId3" Type="http://schemas.openxmlformats.org/officeDocument/2006/relationships/image" Target="../media/image1.jpg"/></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6.xml"/><Relationship Id="rId3" Type="http://schemas.openxmlformats.org/officeDocument/2006/relationships/image" Target="../media/image1.jpg"/></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7.xml"/><Relationship Id="rId3" Type="http://schemas.openxmlformats.org/officeDocument/2006/relationships/image" Target="../media/image1.jpg"/></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8.xml"/><Relationship Id="rId3" Type="http://schemas.openxmlformats.org/officeDocument/2006/relationships/image" Target="../media/image1.jpg"/></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9.xml"/><Relationship Id="rId3" Type="http://schemas.openxmlformats.org/officeDocument/2006/relationships/image" Target="../media/image1.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jpg"/><Relationship Id="rId4" Type="http://schemas.openxmlformats.org/officeDocument/2006/relationships/image" Target="../media/image7.png"/></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0.xml"/><Relationship Id="rId3" Type="http://schemas.openxmlformats.org/officeDocument/2006/relationships/image" Target="../media/image1.jpg"/></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1.xml"/><Relationship Id="rId3" Type="http://schemas.openxmlformats.org/officeDocument/2006/relationships/image" Target="../media/image1.jpg"/></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2.xml"/><Relationship Id="rId3" Type="http://schemas.openxmlformats.org/officeDocument/2006/relationships/image" Target="../media/image1.jpg"/></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3.xml"/><Relationship Id="rId3" Type="http://schemas.openxmlformats.org/officeDocument/2006/relationships/image" Target="../media/image1.jpg"/></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4.xml"/><Relationship Id="rId3" Type="http://schemas.openxmlformats.org/officeDocument/2006/relationships/image" Target="../media/image1.jpg"/></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5.xml"/><Relationship Id="rId3" Type="http://schemas.openxmlformats.org/officeDocument/2006/relationships/image" Target="../media/image1.jpg"/></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6.xml"/><Relationship Id="rId3" Type="http://schemas.openxmlformats.org/officeDocument/2006/relationships/image" Target="../media/image1.jpg"/></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7.xml"/><Relationship Id="rId3" Type="http://schemas.openxmlformats.org/officeDocument/2006/relationships/image" Target="../media/image1.jpg"/></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8.xml"/><Relationship Id="rId3" Type="http://schemas.openxmlformats.org/officeDocument/2006/relationships/image" Target="../media/image1.jpg"/></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9.xml"/><Relationship Id="rId3" Type="http://schemas.openxmlformats.org/officeDocument/2006/relationships/image" Target="../media/image1.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jpg"/><Relationship Id="rId4" Type="http://schemas.openxmlformats.org/officeDocument/2006/relationships/image" Target="../media/image4.png"/></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0.xml"/><Relationship Id="rId3" Type="http://schemas.openxmlformats.org/officeDocument/2006/relationships/image" Target="../media/image1.jpg"/></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1.xml"/><Relationship Id="rId3" Type="http://schemas.openxmlformats.org/officeDocument/2006/relationships/image" Target="../media/image1.jpg"/></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2.xml"/><Relationship Id="rId3" Type="http://schemas.openxmlformats.org/officeDocument/2006/relationships/image" Target="../media/image1.jpg"/></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3.xml"/><Relationship Id="rId3" Type="http://schemas.openxmlformats.org/officeDocument/2006/relationships/image" Target="../media/image1.jpg"/></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4.xml"/><Relationship Id="rId3" Type="http://schemas.openxmlformats.org/officeDocument/2006/relationships/image" Target="../media/image1.jpg"/></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5.xml"/><Relationship Id="rId3" Type="http://schemas.openxmlformats.org/officeDocument/2006/relationships/image" Target="../media/image1.jpg"/></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6.xml"/><Relationship Id="rId3" Type="http://schemas.openxmlformats.org/officeDocument/2006/relationships/image" Target="../media/image1.jpg"/></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7.xml"/><Relationship Id="rId3" Type="http://schemas.openxmlformats.org/officeDocument/2006/relationships/image" Target="../media/image1.jpg"/></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8.xml"/><Relationship Id="rId3" Type="http://schemas.openxmlformats.org/officeDocument/2006/relationships/image" Target="../media/image1.jpg"/></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9.xml"/><Relationship Id="rId3" Type="http://schemas.openxmlformats.org/officeDocument/2006/relationships/image" Target="../media/image1.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1.jpg"/><Relationship Id="rId4" Type="http://schemas.openxmlformats.org/officeDocument/2006/relationships/image" Target="../media/image4.png"/></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70.xml"/><Relationship Id="rId3" Type="http://schemas.openxmlformats.org/officeDocument/2006/relationships/image" Target="../media/image1.jpg"/></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71.xml"/><Relationship Id="rId3" Type="http://schemas.openxmlformats.org/officeDocument/2006/relationships/image" Target="../media/image1.jpg"/></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2.xml"/><Relationship Id="rId3" Type="http://schemas.openxmlformats.org/officeDocument/2006/relationships/image" Target="../media/image1.jpg"/></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3.xml"/><Relationship Id="rId3" Type="http://schemas.openxmlformats.org/officeDocument/2006/relationships/image" Target="../media/image1.jpg"/></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4.xml"/><Relationship Id="rId3" Type="http://schemas.openxmlformats.org/officeDocument/2006/relationships/image" Target="../media/image1.jpg"/></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5.xml"/><Relationship Id="rId3" Type="http://schemas.openxmlformats.org/officeDocument/2006/relationships/image" Target="../media/image1.jpg"/></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6.xml"/><Relationship Id="rId3" Type="http://schemas.openxmlformats.org/officeDocument/2006/relationships/image" Target="../media/image1.jpg"/></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7.xml"/><Relationship Id="rId3" Type="http://schemas.openxmlformats.org/officeDocument/2006/relationships/image" Target="../media/image1.jpg"/></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8.xml"/><Relationship Id="rId3" Type="http://schemas.openxmlformats.org/officeDocument/2006/relationships/image" Target="../media/image1.jpg"/></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9.xml"/><Relationship Id="rId3" Type="http://schemas.openxmlformats.org/officeDocument/2006/relationships/image" Target="../media/image1.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1.jpg"/><Relationship Id="rId4" Type="http://schemas.openxmlformats.org/officeDocument/2006/relationships/image" Target="../media/image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1.jp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1.jpg"/><Relationship Id="rId4" Type="http://schemas.openxmlformats.org/officeDocument/2006/relationships/image" Target="../media/image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1.jpg"/><Relationship Id="rId4" Type="http://schemas.openxmlformats.org/officeDocument/2006/relationships/image" Target="../media/image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1.jpg"/><Relationship Id="rId4" Type="http://schemas.openxmlformats.org/officeDocument/2006/relationships/image" Target="../media/image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1.jpg"/><Relationship Id="rId4" Type="http://schemas.openxmlformats.org/officeDocument/2006/relationships/image" Target="../media/image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1.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1.jpg"/><Relationship Id="rId4" Type="http://schemas.openxmlformats.org/officeDocument/2006/relationships/image" Target="../media/image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1.jpg"/><Relationship Id="rId4" Type="http://schemas.openxmlformats.org/officeDocument/2006/relationships/image" Target="../media/image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1.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1.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1.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1.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1.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1.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1.jp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1.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1.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1.jp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1.jp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1.jp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1.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1.jpg"/><Relationship Id="rId4" Type="http://schemas.openxmlformats.org/officeDocument/2006/relationships/image" Target="../media/image9.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1.jpg"/><Relationship Id="rId4" Type="http://schemas.openxmlformats.org/officeDocument/2006/relationships/image" Target="../media/image9.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1.jpg"/><Relationship Id="rId4" Type="http://schemas.openxmlformats.org/officeDocument/2006/relationships/image" Target="../media/image9.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1.jpg"/><Relationship Id="rId4" Type="http://schemas.openxmlformats.org/officeDocument/2006/relationships/image" Target="../media/image9.png"/><Relationship Id="rId5" Type="http://schemas.openxmlformats.org/officeDocument/2006/relationships/image" Target="../media/image11.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1.jpg"/><Relationship Id="rId4" Type="http://schemas.openxmlformats.org/officeDocument/2006/relationships/image" Target="../media/image11.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1.jpg"/><Relationship Id="rId4" Type="http://schemas.openxmlformats.org/officeDocument/2006/relationships/image" Target="../media/image2.png"/><Relationship Id="rId5" Type="http://schemas.openxmlformats.org/officeDocument/2006/relationships/image" Target="../media/image11.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1.jpg"/><Relationship Id="rId4" Type="http://schemas.openxmlformats.org/officeDocument/2006/relationships/image" Target="../media/image2.png"/><Relationship Id="rId5" Type="http://schemas.openxmlformats.org/officeDocument/2006/relationships/image" Target="../media/image11.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1.jpg"/><Relationship Id="rId4" Type="http://schemas.openxmlformats.org/officeDocument/2006/relationships/image" Target="../media/image2.png"/><Relationship Id="rId5" Type="http://schemas.openxmlformats.org/officeDocument/2006/relationships/image" Target="../media/image11.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1.jpg"/><Relationship Id="rId4" Type="http://schemas.openxmlformats.org/officeDocument/2006/relationships/image" Target="../media/image2.png"/><Relationship Id="rId5" Type="http://schemas.openxmlformats.org/officeDocument/2006/relationships/image" Target="../media/image11.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1.jpg"/><Relationship Id="rId4" Type="http://schemas.openxmlformats.org/officeDocument/2006/relationships/image" Target="../media/image11.png"/><Relationship Id="rId5"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jp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image" Target="../media/image1.jp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1.jp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image" Target="../media/image1.jpg"/><Relationship Id="rId4" Type="http://schemas.openxmlformats.org/officeDocument/2006/relationships/image" Target="../media/image11.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 Id="rId3" Type="http://schemas.openxmlformats.org/officeDocument/2006/relationships/image" Target="../media/image1.jpg"/><Relationship Id="rId4" Type="http://schemas.openxmlformats.org/officeDocument/2006/relationships/image" Target="../media/image11.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4.xml"/><Relationship Id="rId3" Type="http://schemas.openxmlformats.org/officeDocument/2006/relationships/image" Target="../media/image1.jp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image" Target="../media/image1.jp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 Id="rId3" Type="http://schemas.openxmlformats.org/officeDocument/2006/relationships/image" Target="../media/image1.jpg"/><Relationship Id="rId4" Type="http://schemas.openxmlformats.org/officeDocument/2006/relationships/image" Target="../media/image11.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 Id="rId3" Type="http://schemas.openxmlformats.org/officeDocument/2006/relationships/image" Target="../media/image1.jpg"/><Relationship Id="rId4" Type="http://schemas.openxmlformats.org/officeDocument/2006/relationships/image" Target="../media/image11.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 Id="rId3" Type="http://schemas.openxmlformats.org/officeDocument/2006/relationships/image" Target="../media/image1.jpg"/><Relationship Id="rId4" Type="http://schemas.openxmlformats.org/officeDocument/2006/relationships/image" Target="../media/image11.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 Id="rId3" Type="http://schemas.openxmlformats.org/officeDocument/2006/relationships/image" Target="../media/image1.jp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jp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 Id="rId3" Type="http://schemas.openxmlformats.org/officeDocument/2006/relationships/image" Target="../media/image1.jpg"/><Relationship Id="rId4" Type="http://schemas.openxmlformats.org/officeDocument/2006/relationships/image" Target="../media/image12.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 Id="rId3" Type="http://schemas.openxmlformats.org/officeDocument/2006/relationships/image" Target="../media/image1.jpg"/><Relationship Id="rId4" Type="http://schemas.openxmlformats.org/officeDocument/2006/relationships/image" Target="../media/image12.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 Id="rId3" Type="http://schemas.openxmlformats.org/officeDocument/2006/relationships/image" Target="../media/image1.jpg"/><Relationship Id="rId4" Type="http://schemas.openxmlformats.org/officeDocument/2006/relationships/image" Target="../media/image12.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 Id="rId3" Type="http://schemas.openxmlformats.org/officeDocument/2006/relationships/image" Target="../media/image1.jpg"/><Relationship Id="rId4" Type="http://schemas.openxmlformats.org/officeDocument/2006/relationships/image" Target="../media/image12.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 Id="rId3" Type="http://schemas.openxmlformats.org/officeDocument/2006/relationships/image" Target="../media/image1.jpg"/><Relationship Id="rId4" Type="http://schemas.openxmlformats.org/officeDocument/2006/relationships/image" Target="../media/image12.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 Id="rId3" Type="http://schemas.openxmlformats.org/officeDocument/2006/relationships/image" Target="../media/image1.jpg"/><Relationship Id="rId4" Type="http://schemas.openxmlformats.org/officeDocument/2006/relationships/image" Target="../media/image12.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 Id="rId3" Type="http://schemas.openxmlformats.org/officeDocument/2006/relationships/image" Target="../media/image1.jpg"/><Relationship Id="rId4" Type="http://schemas.openxmlformats.org/officeDocument/2006/relationships/image" Target="../media/image12.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 Id="rId3" Type="http://schemas.openxmlformats.org/officeDocument/2006/relationships/image" Target="../media/image1.jpg"/><Relationship Id="rId4" Type="http://schemas.openxmlformats.org/officeDocument/2006/relationships/image" Target="../media/image12.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xml"/><Relationship Id="rId3" Type="http://schemas.openxmlformats.org/officeDocument/2006/relationships/image" Target="../media/image1.jpg"/><Relationship Id="rId4" Type="http://schemas.openxmlformats.org/officeDocument/2006/relationships/image" Target="../media/image12.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9.xml"/><Relationship Id="rId3" Type="http://schemas.openxmlformats.org/officeDocument/2006/relationships/image" Target="../media/image1.jp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jp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0.xml"/><Relationship Id="rId3" Type="http://schemas.openxmlformats.org/officeDocument/2006/relationships/image" Target="../media/image1.jpg"/><Relationship Id="rId4" Type="http://schemas.openxmlformats.org/officeDocument/2006/relationships/image" Target="../media/image12.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1.xml"/><Relationship Id="rId3" Type="http://schemas.openxmlformats.org/officeDocument/2006/relationships/image" Target="../media/image1.jpg"/><Relationship Id="rId4" Type="http://schemas.openxmlformats.org/officeDocument/2006/relationships/image" Target="../media/image12.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2.xml"/><Relationship Id="rId3" Type="http://schemas.openxmlformats.org/officeDocument/2006/relationships/image" Target="../media/image1.jpg"/><Relationship Id="rId4" Type="http://schemas.openxmlformats.org/officeDocument/2006/relationships/image" Target="../media/image12.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3.xml"/><Relationship Id="rId3" Type="http://schemas.openxmlformats.org/officeDocument/2006/relationships/image" Target="../media/image1.jpg"/><Relationship Id="rId4" Type="http://schemas.openxmlformats.org/officeDocument/2006/relationships/image" Target="../media/image12.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4.xml"/><Relationship Id="rId3" Type="http://schemas.openxmlformats.org/officeDocument/2006/relationships/image" Target="../media/image1.jpg"/><Relationship Id="rId4" Type="http://schemas.openxmlformats.org/officeDocument/2006/relationships/image" Target="../media/image12.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5.xml"/><Relationship Id="rId3" Type="http://schemas.openxmlformats.org/officeDocument/2006/relationships/image" Target="../media/image1.jpg"/><Relationship Id="rId4" Type="http://schemas.openxmlformats.org/officeDocument/2006/relationships/image" Target="../media/image12.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6.xml"/><Relationship Id="rId3" Type="http://schemas.openxmlformats.org/officeDocument/2006/relationships/image" Target="../media/image1.jpg"/><Relationship Id="rId4" Type="http://schemas.openxmlformats.org/officeDocument/2006/relationships/image" Target="../media/image12.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7.xml"/><Relationship Id="rId3" Type="http://schemas.openxmlformats.org/officeDocument/2006/relationships/image" Target="../media/image1.jpg"/><Relationship Id="rId4" Type="http://schemas.openxmlformats.org/officeDocument/2006/relationships/image" Target="../media/image12.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8.xml"/><Relationship Id="rId3" Type="http://schemas.openxmlformats.org/officeDocument/2006/relationships/image" Target="../media/image1.jpg"/><Relationship Id="rId4" Type="http://schemas.openxmlformats.org/officeDocument/2006/relationships/image" Target="../media/image14.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9.xml"/><Relationship Id="rId3" Type="http://schemas.openxmlformats.org/officeDocument/2006/relationships/image" Target="../media/image1.jp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jp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0.xml"/><Relationship Id="rId3" Type="http://schemas.openxmlformats.org/officeDocument/2006/relationships/image" Target="../media/image1.jpg"/><Relationship Id="rId4" Type="http://schemas.openxmlformats.org/officeDocument/2006/relationships/image" Target="../media/image14.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1.xml"/><Relationship Id="rId3" Type="http://schemas.openxmlformats.org/officeDocument/2006/relationships/image" Target="../media/image1.jp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2.xml"/><Relationship Id="rId3" Type="http://schemas.openxmlformats.org/officeDocument/2006/relationships/image" Target="../media/image1.jp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3.xml"/><Relationship Id="rId3" Type="http://schemas.openxmlformats.org/officeDocument/2006/relationships/image" Target="../media/image1.jp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4.xml"/><Relationship Id="rId3" Type="http://schemas.openxmlformats.org/officeDocument/2006/relationships/image" Target="../media/image1.jp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5.xml"/><Relationship Id="rId3" Type="http://schemas.openxmlformats.org/officeDocument/2006/relationships/image" Target="../media/image1.jp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6.xml"/><Relationship Id="rId3" Type="http://schemas.openxmlformats.org/officeDocument/2006/relationships/image" Target="../media/image1.jpg"/><Relationship Id="rId4" Type="http://schemas.openxmlformats.org/officeDocument/2006/relationships/image" Target="../media/image14.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7.xml"/><Relationship Id="rId3" Type="http://schemas.openxmlformats.org/officeDocument/2006/relationships/image" Target="../media/image1.jpg"/><Relationship Id="rId4" Type="http://schemas.openxmlformats.org/officeDocument/2006/relationships/image" Target="../media/image14.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8.xml"/><Relationship Id="rId3" Type="http://schemas.openxmlformats.org/officeDocument/2006/relationships/image" Target="../media/image1.jpg"/><Relationship Id="rId4" Type="http://schemas.openxmlformats.org/officeDocument/2006/relationships/image" Target="../media/image14.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9.xml"/><Relationship Id="rId3" Type="http://schemas.openxmlformats.org/officeDocument/2006/relationships/image" Target="../media/image1.jp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25"/>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Linear Regression</a:t>
            </a:r>
            <a:endParaRPr b="1">
              <a:latin typeface="Montserrat"/>
              <a:ea typeface="Montserrat"/>
              <a:cs typeface="Montserrat"/>
              <a:sym typeface="Montserrat"/>
            </a:endParaRPr>
          </a:p>
        </p:txBody>
      </p:sp>
      <p:sp>
        <p:nvSpPr>
          <p:cNvPr id="100" name="Google Shape;100;p25"/>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pic>
        <p:nvPicPr>
          <p:cNvPr descr="watermark.jpg" id="101" name="Google Shape;101;p2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02" name="Google Shape;102;p2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3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71" name="Google Shape;171;p34"/>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The history of the “invention” of linear regression is a bit muddled. </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The linear regression methods based on least squares grew out of a need for mathematically improving navigation methods based on astronomy during the Age of Exploration in the 1700s.</a:t>
            </a:r>
            <a:endParaRPr sz="2900">
              <a:solidFill>
                <a:srgbClr val="434343"/>
              </a:solidFill>
              <a:latin typeface="Montserrat"/>
              <a:ea typeface="Montserrat"/>
              <a:cs typeface="Montserrat"/>
              <a:sym typeface="Montserrat"/>
            </a:endParaRPr>
          </a:p>
        </p:txBody>
      </p:sp>
      <p:pic>
        <p:nvPicPr>
          <p:cNvPr descr="watermark.jpg" id="172" name="Google Shape;172;p3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73" name="Google Shape;173;p3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2" name="Shape 1122"/>
        <p:cNvGrpSpPr/>
        <p:nvPr/>
      </p:nvGrpSpPr>
      <p:grpSpPr>
        <a:xfrm>
          <a:off x="0" y="0"/>
          <a:ext cx="0" cy="0"/>
          <a:chOff x="0" y="0"/>
          <a:chExt cx="0" cy="0"/>
        </a:xfrm>
      </p:grpSpPr>
      <p:sp>
        <p:nvSpPr>
          <p:cNvPr id="1123" name="Google Shape;1123;p12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124" name="Google Shape;1124;p124"/>
          <p:cNvSpPr txBox="1"/>
          <p:nvPr>
            <p:ph idx="1" type="body"/>
          </p:nvPr>
        </p:nvSpPr>
        <p:spPr>
          <a:xfrm>
            <a:off x="311700" y="1152475"/>
            <a:ext cx="8684100" cy="1289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We can plug in our equation of the derivative of the loss function.</a:t>
            </a:r>
            <a:endParaRPr sz="2500">
              <a:solidFill>
                <a:srgbClr val="434343"/>
              </a:solidFill>
              <a:latin typeface="Montserrat"/>
              <a:ea typeface="Montserrat"/>
              <a:cs typeface="Montserrat"/>
              <a:sym typeface="Montserrat"/>
            </a:endParaRPr>
          </a:p>
        </p:txBody>
      </p:sp>
      <p:pic>
        <p:nvPicPr>
          <p:cNvPr descr="watermark.jpg" id="1125" name="Google Shape;1125;p12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126" name="Google Shape;1126;p12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1127" name="Google Shape;1127;p124"/>
          <p:cNvPicPr preferRelativeResize="0"/>
          <p:nvPr/>
        </p:nvPicPr>
        <p:blipFill>
          <a:blip r:embed="rId4">
            <a:alphaModFix/>
          </a:blip>
          <a:stretch>
            <a:fillRect/>
          </a:stretch>
        </p:blipFill>
        <p:spPr>
          <a:xfrm>
            <a:off x="1825246" y="2292000"/>
            <a:ext cx="2575492" cy="2396825"/>
          </a:xfrm>
          <a:prstGeom prst="rect">
            <a:avLst/>
          </a:prstGeom>
          <a:noFill/>
          <a:ln>
            <a:noFill/>
          </a:ln>
        </p:spPr>
      </p:pic>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1" name="Shape 1131"/>
        <p:cNvGrpSpPr/>
        <p:nvPr/>
      </p:nvGrpSpPr>
      <p:grpSpPr>
        <a:xfrm>
          <a:off x="0" y="0"/>
          <a:ext cx="0" cy="0"/>
          <a:chOff x="0" y="0"/>
          <a:chExt cx="0" cy="0"/>
        </a:xfrm>
      </p:grpSpPr>
      <p:sp>
        <p:nvSpPr>
          <p:cNvPr id="1132" name="Google Shape;1132;p12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133" name="Google Shape;1133;p125"/>
          <p:cNvSpPr txBox="1"/>
          <p:nvPr>
            <p:ph idx="1" type="body"/>
          </p:nvPr>
        </p:nvSpPr>
        <p:spPr>
          <a:xfrm>
            <a:off x="311700" y="1152475"/>
            <a:ext cx="8684100" cy="1289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We also already know what this cost function derivative is equal to:</a:t>
            </a:r>
            <a:endParaRPr sz="2500">
              <a:solidFill>
                <a:srgbClr val="434343"/>
              </a:solidFill>
              <a:latin typeface="Montserrat"/>
              <a:ea typeface="Montserrat"/>
              <a:cs typeface="Montserrat"/>
              <a:sym typeface="Montserrat"/>
            </a:endParaRPr>
          </a:p>
        </p:txBody>
      </p:sp>
      <p:pic>
        <p:nvPicPr>
          <p:cNvPr descr="watermark.jpg" id="1134" name="Google Shape;1134;p12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135" name="Google Shape;1135;p12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1136" name="Google Shape;1136;p125"/>
          <p:cNvPicPr preferRelativeResize="0"/>
          <p:nvPr/>
        </p:nvPicPr>
        <p:blipFill>
          <a:blip r:embed="rId4">
            <a:alphaModFix/>
          </a:blip>
          <a:stretch>
            <a:fillRect/>
          </a:stretch>
        </p:blipFill>
        <p:spPr>
          <a:xfrm>
            <a:off x="1825246" y="2292000"/>
            <a:ext cx="2575492" cy="2396825"/>
          </a:xfrm>
          <a:prstGeom prst="rect">
            <a:avLst/>
          </a:prstGeom>
          <a:noFill/>
          <a:ln>
            <a:noFill/>
          </a:ln>
        </p:spPr>
      </p:pic>
      <p:pic>
        <p:nvPicPr>
          <p:cNvPr id="1137" name="Google Shape;1137;p125"/>
          <p:cNvPicPr preferRelativeResize="0"/>
          <p:nvPr/>
        </p:nvPicPr>
        <p:blipFill>
          <a:blip r:embed="rId5">
            <a:alphaModFix/>
          </a:blip>
          <a:stretch>
            <a:fillRect/>
          </a:stretch>
        </p:blipFill>
        <p:spPr>
          <a:xfrm>
            <a:off x="3348751" y="2518700"/>
            <a:ext cx="4729849" cy="2195000"/>
          </a:xfrm>
          <a:prstGeom prst="rect">
            <a:avLst/>
          </a:prstGeom>
          <a:noFill/>
          <a:ln>
            <a:noFill/>
          </a:ln>
        </p:spPr>
      </p:pic>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1" name="Shape 1141"/>
        <p:cNvGrpSpPr/>
        <p:nvPr/>
      </p:nvGrpSpPr>
      <p:grpSpPr>
        <a:xfrm>
          <a:off x="0" y="0"/>
          <a:ext cx="0" cy="0"/>
          <a:chOff x="0" y="0"/>
          <a:chExt cx="0" cy="0"/>
        </a:xfrm>
      </p:grpSpPr>
      <p:sp>
        <p:nvSpPr>
          <p:cNvPr id="1142" name="Google Shape;1142;p12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143" name="Google Shape;1143;p126"/>
          <p:cNvSpPr txBox="1"/>
          <p:nvPr>
            <p:ph idx="1" type="body"/>
          </p:nvPr>
        </p:nvSpPr>
        <p:spPr>
          <a:xfrm>
            <a:off x="311700" y="1152475"/>
            <a:ext cx="8684100" cy="1289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We also know we can vectorize our data:</a:t>
            </a:r>
            <a:endParaRPr sz="2500">
              <a:solidFill>
                <a:srgbClr val="434343"/>
              </a:solidFill>
              <a:latin typeface="Montserrat"/>
              <a:ea typeface="Montserrat"/>
              <a:cs typeface="Montserrat"/>
              <a:sym typeface="Montserrat"/>
            </a:endParaRPr>
          </a:p>
        </p:txBody>
      </p:sp>
      <p:pic>
        <p:nvPicPr>
          <p:cNvPr descr="watermark.jpg" id="1144" name="Google Shape;1144;p12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145" name="Google Shape;1145;p12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1146" name="Google Shape;1146;p126"/>
          <p:cNvPicPr preferRelativeResize="0"/>
          <p:nvPr/>
        </p:nvPicPr>
        <p:blipFill>
          <a:blip r:embed="rId4">
            <a:alphaModFix/>
          </a:blip>
          <a:stretch>
            <a:fillRect/>
          </a:stretch>
        </p:blipFill>
        <p:spPr>
          <a:xfrm>
            <a:off x="401475" y="2386825"/>
            <a:ext cx="4023124" cy="2032775"/>
          </a:xfrm>
          <a:prstGeom prst="rect">
            <a:avLst/>
          </a:prstGeom>
          <a:noFill/>
          <a:ln>
            <a:noFill/>
          </a:ln>
        </p:spPr>
      </p:pic>
      <p:pic>
        <p:nvPicPr>
          <p:cNvPr id="1147" name="Google Shape;1147;p126"/>
          <p:cNvPicPr preferRelativeResize="0"/>
          <p:nvPr/>
        </p:nvPicPr>
        <p:blipFill>
          <a:blip r:embed="rId5">
            <a:alphaModFix/>
          </a:blip>
          <a:stretch>
            <a:fillRect/>
          </a:stretch>
        </p:blipFill>
        <p:spPr>
          <a:xfrm>
            <a:off x="4727850" y="2251500"/>
            <a:ext cx="3604751" cy="2303425"/>
          </a:xfrm>
          <a:prstGeom prst="rect">
            <a:avLst/>
          </a:prstGeom>
          <a:noFill/>
          <a:ln>
            <a:noFill/>
          </a:ln>
        </p:spPr>
      </p:pic>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1" name="Shape 1151"/>
        <p:cNvGrpSpPr/>
        <p:nvPr/>
      </p:nvGrpSpPr>
      <p:grpSpPr>
        <a:xfrm>
          <a:off x="0" y="0"/>
          <a:ext cx="0" cy="0"/>
          <a:chOff x="0" y="0"/>
          <a:chExt cx="0" cy="0"/>
        </a:xfrm>
      </p:grpSpPr>
      <p:sp>
        <p:nvSpPr>
          <p:cNvPr id="1152" name="Google Shape;1152;p12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153" name="Google Shape;1153;p127"/>
          <p:cNvSpPr txBox="1"/>
          <p:nvPr>
            <p:ph idx="1" type="body"/>
          </p:nvPr>
        </p:nvSpPr>
        <p:spPr>
          <a:xfrm>
            <a:off x="311700" y="1152475"/>
            <a:ext cx="8684100" cy="1289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We can split the gradient of the cost function into two parts:</a:t>
            </a:r>
            <a:endParaRPr sz="2900">
              <a:solidFill>
                <a:srgbClr val="434343"/>
              </a:solidFill>
              <a:latin typeface="Montserrat"/>
              <a:ea typeface="Montserrat"/>
              <a:cs typeface="Montserrat"/>
              <a:sym typeface="Montserrat"/>
            </a:endParaRPr>
          </a:p>
          <a:p>
            <a:pPr indent="0" lvl="0" marL="457200" marR="0" rtl="0" algn="l">
              <a:lnSpc>
                <a:spcPct val="100000"/>
              </a:lnSpc>
              <a:spcBef>
                <a:spcPts val="1600"/>
              </a:spcBef>
              <a:spcAft>
                <a:spcPts val="0"/>
              </a:spcAft>
              <a:buClr>
                <a:schemeClr val="dk1"/>
              </a:buClr>
              <a:buSzPts val="1100"/>
              <a:buFont typeface="Arial"/>
              <a:buNone/>
            </a:pPr>
            <a:r>
              <a:t/>
            </a:r>
            <a:endParaRPr sz="2900">
              <a:solidFill>
                <a:srgbClr val="434343"/>
              </a:solidFill>
              <a:latin typeface="Montserrat"/>
              <a:ea typeface="Montserrat"/>
              <a:cs typeface="Montserrat"/>
              <a:sym typeface="Montserrat"/>
            </a:endParaRPr>
          </a:p>
          <a:p>
            <a:pPr indent="0" lvl="0" marL="457200" marR="0" rtl="0" algn="l">
              <a:lnSpc>
                <a:spcPct val="100000"/>
              </a:lnSpc>
              <a:spcBef>
                <a:spcPts val="1600"/>
              </a:spcBef>
              <a:spcAft>
                <a:spcPts val="1600"/>
              </a:spcAft>
              <a:buNone/>
            </a:pPr>
            <a:r>
              <a:t/>
            </a:r>
            <a:endParaRPr sz="2900">
              <a:solidFill>
                <a:srgbClr val="434343"/>
              </a:solidFill>
              <a:latin typeface="Montserrat"/>
              <a:ea typeface="Montserrat"/>
              <a:cs typeface="Montserrat"/>
              <a:sym typeface="Montserrat"/>
            </a:endParaRPr>
          </a:p>
        </p:txBody>
      </p:sp>
      <p:pic>
        <p:nvPicPr>
          <p:cNvPr descr="watermark.jpg" id="1154" name="Google Shape;1154;p12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155" name="Google Shape;1155;p12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1156" name="Google Shape;1156;p127"/>
          <p:cNvPicPr preferRelativeResize="0"/>
          <p:nvPr/>
        </p:nvPicPr>
        <p:blipFill>
          <a:blip r:embed="rId4">
            <a:alphaModFix/>
          </a:blip>
          <a:stretch>
            <a:fillRect/>
          </a:stretch>
        </p:blipFill>
        <p:spPr>
          <a:xfrm>
            <a:off x="1825246" y="2292000"/>
            <a:ext cx="2575492" cy="2396825"/>
          </a:xfrm>
          <a:prstGeom prst="rect">
            <a:avLst/>
          </a:prstGeom>
          <a:noFill/>
          <a:ln>
            <a:noFill/>
          </a:ln>
        </p:spPr>
      </p:pic>
      <p:pic>
        <p:nvPicPr>
          <p:cNvPr id="1157" name="Google Shape;1157;p127"/>
          <p:cNvPicPr preferRelativeResize="0"/>
          <p:nvPr/>
        </p:nvPicPr>
        <p:blipFill>
          <a:blip r:embed="rId5">
            <a:alphaModFix/>
          </a:blip>
          <a:stretch>
            <a:fillRect/>
          </a:stretch>
        </p:blipFill>
        <p:spPr>
          <a:xfrm>
            <a:off x="3348751" y="2518700"/>
            <a:ext cx="4729849" cy="2195000"/>
          </a:xfrm>
          <a:prstGeom prst="rect">
            <a:avLst/>
          </a:prstGeom>
          <a:noFill/>
          <a:ln>
            <a:noFill/>
          </a:ln>
        </p:spPr>
      </p:pic>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1" name="Shape 1161"/>
        <p:cNvGrpSpPr/>
        <p:nvPr/>
      </p:nvGrpSpPr>
      <p:grpSpPr>
        <a:xfrm>
          <a:off x="0" y="0"/>
          <a:ext cx="0" cy="0"/>
          <a:chOff x="0" y="0"/>
          <a:chExt cx="0" cy="0"/>
        </a:xfrm>
      </p:grpSpPr>
      <p:sp>
        <p:nvSpPr>
          <p:cNvPr id="1162" name="Google Shape;1162;p12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163" name="Google Shape;1163;p128"/>
          <p:cNvSpPr txBox="1"/>
          <p:nvPr>
            <p:ph idx="1" type="body"/>
          </p:nvPr>
        </p:nvSpPr>
        <p:spPr>
          <a:xfrm>
            <a:off x="311700" y="1152475"/>
            <a:ext cx="8684100" cy="1289400"/>
          </a:xfrm>
          <a:prstGeom prst="rect">
            <a:avLst/>
          </a:prstGeom>
        </p:spPr>
        <p:txBody>
          <a:bodyPr anchorCtr="0" anchor="t" bIns="91425" lIns="91425" spcFirstLastPara="1" rIns="91425" wrap="square" tIns="91425">
            <a:noAutofit/>
          </a:bodyPr>
          <a:lstStyle/>
          <a:p>
            <a:pPr indent="-412750" lvl="0" marL="45720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We can split the gradient of the cost function into two parts:</a:t>
            </a:r>
            <a:endParaRPr sz="2500">
              <a:solidFill>
                <a:srgbClr val="434343"/>
              </a:solidFill>
              <a:latin typeface="Montserrat"/>
              <a:ea typeface="Montserrat"/>
              <a:cs typeface="Montserrat"/>
              <a:sym typeface="Montserrat"/>
            </a:endParaRPr>
          </a:p>
        </p:txBody>
      </p:sp>
      <p:pic>
        <p:nvPicPr>
          <p:cNvPr descr="watermark.jpg" id="1164" name="Google Shape;1164;p12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165" name="Google Shape;1165;p12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1166" name="Google Shape;1166;p128"/>
          <p:cNvPicPr preferRelativeResize="0"/>
          <p:nvPr/>
        </p:nvPicPr>
        <p:blipFill>
          <a:blip r:embed="rId4">
            <a:alphaModFix/>
          </a:blip>
          <a:stretch>
            <a:fillRect/>
          </a:stretch>
        </p:blipFill>
        <p:spPr>
          <a:xfrm>
            <a:off x="1825246" y="2292000"/>
            <a:ext cx="2575492" cy="2396825"/>
          </a:xfrm>
          <a:prstGeom prst="rect">
            <a:avLst/>
          </a:prstGeom>
          <a:noFill/>
          <a:ln>
            <a:noFill/>
          </a:ln>
        </p:spPr>
      </p:pic>
      <p:pic>
        <p:nvPicPr>
          <p:cNvPr id="1167" name="Google Shape;1167;p128"/>
          <p:cNvPicPr preferRelativeResize="0"/>
          <p:nvPr/>
        </p:nvPicPr>
        <p:blipFill>
          <a:blip r:embed="rId5">
            <a:alphaModFix/>
          </a:blip>
          <a:stretch>
            <a:fillRect/>
          </a:stretch>
        </p:blipFill>
        <p:spPr>
          <a:xfrm>
            <a:off x="3348751" y="2518700"/>
            <a:ext cx="4729849" cy="2195000"/>
          </a:xfrm>
          <a:prstGeom prst="rect">
            <a:avLst/>
          </a:prstGeom>
          <a:noFill/>
          <a:ln>
            <a:noFill/>
          </a:ln>
        </p:spPr>
      </p:pic>
      <p:sp>
        <p:nvSpPr>
          <p:cNvPr id="1168" name="Google Shape;1168;p128"/>
          <p:cNvSpPr/>
          <p:nvPr/>
        </p:nvSpPr>
        <p:spPr>
          <a:xfrm>
            <a:off x="3523475" y="2564675"/>
            <a:ext cx="1998000" cy="675600"/>
          </a:xfrm>
          <a:prstGeom prst="roundRect">
            <a:avLst>
              <a:gd fmla="val 16667" name="adj"/>
            </a:avLst>
          </a:prstGeom>
          <a:no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128"/>
          <p:cNvSpPr/>
          <p:nvPr/>
        </p:nvSpPr>
        <p:spPr>
          <a:xfrm>
            <a:off x="7481450" y="2584825"/>
            <a:ext cx="384000" cy="675600"/>
          </a:xfrm>
          <a:prstGeom prst="roundRect">
            <a:avLst>
              <a:gd fmla="val 16667" name="adj"/>
            </a:avLst>
          </a:prstGeom>
          <a:no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3" name="Shape 1173"/>
        <p:cNvGrpSpPr/>
        <p:nvPr/>
      </p:nvGrpSpPr>
      <p:grpSpPr>
        <a:xfrm>
          <a:off x="0" y="0"/>
          <a:ext cx="0" cy="0"/>
          <a:chOff x="0" y="0"/>
          <a:chExt cx="0" cy="0"/>
        </a:xfrm>
      </p:grpSpPr>
      <p:sp>
        <p:nvSpPr>
          <p:cNvPr id="1174" name="Google Shape;1174;p12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175" name="Google Shape;1175;p129"/>
          <p:cNvSpPr txBox="1"/>
          <p:nvPr>
            <p:ph idx="1" type="body"/>
          </p:nvPr>
        </p:nvSpPr>
        <p:spPr>
          <a:xfrm>
            <a:off x="311700" y="1152475"/>
            <a:ext cx="8684100" cy="1289400"/>
          </a:xfrm>
          <a:prstGeom prst="rect">
            <a:avLst/>
          </a:prstGeom>
        </p:spPr>
        <p:txBody>
          <a:bodyPr anchorCtr="0" anchor="t" bIns="91425" lIns="91425" spcFirstLastPara="1" rIns="91425" wrap="square" tIns="91425">
            <a:noAutofit/>
          </a:bodyPr>
          <a:lstStyle/>
          <a:p>
            <a:pPr indent="-412750" lvl="0" marL="45720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We can split the gradient of the cost function into two parts:</a:t>
            </a:r>
            <a:endParaRPr sz="2500">
              <a:solidFill>
                <a:srgbClr val="434343"/>
              </a:solidFill>
              <a:latin typeface="Montserrat"/>
              <a:ea typeface="Montserrat"/>
              <a:cs typeface="Montserrat"/>
              <a:sym typeface="Montserrat"/>
            </a:endParaRPr>
          </a:p>
          <a:p>
            <a:pPr indent="0" lvl="0" marL="457200" rtl="0" algn="l">
              <a:lnSpc>
                <a:spcPct val="100000"/>
              </a:lnSpc>
              <a:spcBef>
                <a:spcPts val="1600"/>
              </a:spcBef>
              <a:spcAft>
                <a:spcPts val="1600"/>
              </a:spcAft>
              <a:buNone/>
            </a:pPr>
            <a:r>
              <a:t/>
            </a:r>
            <a:endParaRPr sz="2900">
              <a:solidFill>
                <a:srgbClr val="434343"/>
              </a:solidFill>
              <a:latin typeface="Montserrat"/>
              <a:ea typeface="Montserrat"/>
              <a:cs typeface="Montserrat"/>
              <a:sym typeface="Montserrat"/>
            </a:endParaRPr>
          </a:p>
        </p:txBody>
      </p:sp>
      <p:pic>
        <p:nvPicPr>
          <p:cNvPr descr="watermark.jpg" id="1176" name="Google Shape;1176;p12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177" name="Google Shape;1177;p12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1178" name="Google Shape;1178;p129"/>
          <p:cNvPicPr preferRelativeResize="0"/>
          <p:nvPr/>
        </p:nvPicPr>
        <p:blipFill>
          <a:blip r:embed="rId4">
            <a:alphaModFix/>
          </a:blip>
          <a:stretch>
            <a:fillRect/>
          </a:stretch>
        </p:blipFill>
        <p:spPr>
          <a:xfrm>
            <a:off x="1825246" y="2292000"/>
            <a:ext cx="2575492" cy="2396825"/>
          </a:xfrm>
          <a:prstGeom prst="rect">
            <a:avLst/>
          </a:prstGeom>
          <a:noFill/>
          <a:ln>
            <a:noFill/>
          </a:ln>
        </p:spPr>
      </p:pic>
      <p:pic>
        <p:nvPicPr>
          <p:cNvPr id="1179" name="Google Shape;1179;p129"/>
          <p:cNvPicPr preferRelativeResize="0"/>
          <p:nvPr/>
        </p:nvPicPr>
        <p:blipFill>
          <a:blip r:embed="rId5">
            <a:alphaModFix/>
          </a:blip>
          <a:stretch>
            <a:fillRect/>
          </a:stretch>
        </p:blipFill>
        <p:spPr>
          <a:xfrm>
            <a:off x="3348751" y="2518700"/>
            <a:ext cx="4729849" cy="2195000"/>
          </a:xfrm>
          <a:prstGeom prst="rect">
            <a:avLst/>
          </a:prstGeom>
          <a:noFill/>
          <a:ln>
            <a:noFill/>
          </a:ln>
        </p:spPr>
      </p:pic>
      <p:sp>
        <p:nvSpPr>
          <p:cNvPr id="1180" name="Google Shape;1180;p129"/>
          <p:cNvSpPr/>
          <p:nvPr/>
        </p:nvSpPr>
        <p:spPr>
          <a:xfrm>
            <a:off x="3835200" y="2545800"/>
            <a:ext cx="1166700" cy="675600"/>
          </a:xfrm>
          <a:prstGeom prst="roundRect">
            <a:avLst>
              <a:gd fmla="val 16667" name="adj"/>
            </a:avLst>
          </a:prstGeom>
          <a:no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129"/>
          <p:cNvSpPr/>
          <p:nvPr/>
        </p:nvSpPr>
        <p:spPr>
          <a:xfrm>
            <a:off x="5856700" y="2584825"/>
            <a:ext cx="2008800" cy="675600"/>
          </a:xfrm>
          <a:prstGeom prst="roundRect">
            <a:avLst>
              <a:gd fmla="val 16667" name="adj"/>
            </a:avLst>
          </a:prstGeom>
          <a:no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5" name="Shape 1185"/>
        <p:cNvGrpSpPr/>
        <p:nvPr/>
      </p:nvGrpSpPr>
      <p:grpSpPr>
        <a:xfrm>
          <a:off x="0" y="0"/>
          <a:ext cx="0" cy="0"/>
          <a:chOff x="0" y="0"/>
          <a:chExt cx="0" cy="0"/>
        </a:xfrm>
      </p:grpSpPr>
      <p:sp>
        <p:nvSpPr>
          <p:cNvPr id="1186" name="Google Shape;1186;p13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187" name="Google Shape;1187;p130"/>
          <p:cNvSpPr txBox="1"/>
          <p:nvPr>
            <p:ph idx="1" type="body"/>
          </p:nvPr>
        </p:nvSpPr>
        <p:spPr>
          <a:xfrm>
            <a:off x="311700" y="1152475"/>
            <a:ext cx="8684100" cy="1289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This then results in the following:</a:t>
            </a:r>
            <a:endParaRPr sz="2500">
              <a:solidFill>
                <a:srgbClr val="434343"/>
              </a:solidFill>
              <a:latin typeface="Montserrat"/>
              <a:ea typeface="Montserrat"/>
              <a:cs typeface="Montserrat"/>
              <a:sym typeface="Montserrat"/>
            </a:endParaRPr>
          </a:p>
        </p:txBody>
      </p:sp>
      <p:pic>
        <p:nvPicPr>
          <p:cNvPr descr="watermark.jpg" id="1188" name="Google Shape;1188;p13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189" name="Google Shape;1189;p13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1190" name="Google Shape;1190;p130"/>
          <p:cNvPicPr preferRelativeResize="0"/>
          <p:nvPr/>
        </p:nvPicPr>
        <p:blipFill>
          <a:blip r:embed="rId4">
            <a:alphaModFix/>
          </a:blip>
          <a:stretch>
            <a:fillRect/>
          </a:stretch>
        </p:blipFill>
        <p:spPr>
          <a:xfrm>
            <a:off x="616150" y="2405350"/>
            <a:ext cx="8075191" cy="2054700"/>
          </a:xfrm>
          <a:prstGeom prst="rect">
            <a:avLst/>
          </a:prstGeom>
          <a:noFill/>
          <a:ln>
            <a:noFill/>
          </a:ln>
        </p:spPr>
      </p:pic>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4" name="Shape 1194"/>
        <p:cNvGrpSpPr/>
        <p:nvPr/>
      </p:nvGrpSpPr>
      <p:grpSpPr>
        <a:xfrm>
          <a:off x="0" y="0"/>
          <a:ext cx="0" cy="0"/>
          <a:chOff x="0" y="0"/>
          <a:chExt cx="0" cy="0"/>
        </a:xfrm>
      </p:grpSpPr>
      <p:sp>
        <p:nvSpPr>
          <p:cNvPr id="1195" name="Google Shape;1195;p13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196" name="Google Shape;1196;p131"/>
          <p:cNvSpPr txBox="1"/>
          <p:nvPr>
            <p:ph idx="1" type="body"/>
          </p:nvPr>
        </p:nvSpPr>
        <p:spPr>
          <a:xfrm>
            <a:off x="311700" y="1152475"/>
            <a:ext cx="8684100" cy="1289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We can now calculate the gradient for any set of Beta values!</a:t>
            </a:r>
            <a:endParaRPr sz="2500">
              <a:solidFill>
                <a:srgbClr val="434343"/>
              </a:solidFill>
              <a:latin typeface="Montserrat"/>
              <a:ea typeface="Montserrat"/>
              <a:cs typeface="Montserrat"/>
              <a:sym typeface="Montserrat"/>
            </a:endParaRPr>
          </a:p>
        </p:txBody>
      </p:sp>
      <p:pic>
        <p:nvPicPr>
          <p:cNvPr descr="watermark.jpg" id="1197" name="Google Shape;1197;p13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198" name="Google Shape;1198;p13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1199" name="Google Shape;1199;p131"/>
          <p:cNvPicPr preferRelativeResize="0"/>
          <p:nvPr/>
        </p:nvPicPr>
        <p:blipFill>
          <a:blip r:embed="rId4">
            <a:alphaModFix/>
          </a:blip>
          <a:stretch>
            <a:fillRect/>
          </a:stretch>
        </p:blipFill>
        <p:spPr>
          <a:xfrm>
            <a:off x="616150" y="2405350"/>
            <a:ext cx="8075191" cy="2054700"/>
          </a:xfrm>
          <a:prstGeom prst="rect">
            <a:avLst/>
          </a:prstGeom>
          <a:noFill/>
          <a:ln>
            <a:noFill/>
          </a:ln>
        </p:spPr>
      </p:pic>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3" name="Shape 1203"/>
        <p:cNvGrpSpPr/>
        <p:nvPr/>
      </p:nvGrpSpPr>
      <p:grpSpPr>
        <a:xfrm>
          <a:off x="0" y="0"/>
          <a:ext cx="0" cy="0"/>
          <a:chOff x="0" y="0"/>
          <a:chExt cx="0" cy="0"/>
        </a:xfrm>
      </p:grpSpPr>
      <p:sp>
        <p:nvSpPr>
          <p:cNvPr id="1204" name="Google Shape;1204;p13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205" name="Google Shape;1205;p132"/>
          <p:cNvSpPr txBox="1"/>
          <p:nvPr>
            <p:ph idx="1" type="body"/>
          </p:nvPr>
        </p:nvSpPr>
        <p:spPr>
          <a:xfrm>
            <a:off x="311700" y="1152475"/>
            <a:ext cx="8684100" cy="1289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In theory we could now guess and check Beta values that minimize this gradient.</a:t>
            </a:r>
            <a:endParaRPr sz="2500">
              <a:solidFill>
                <a:srgbClr val="434343"/>
              </a:solidFill>
              <a:latin typeface="Montserrat"/>
              <a:ea typeface="Montserrat"/>
              <a:cs typeface="Montserrat"/>
              <a:sym typeface="Montserrat"/>
            </a:endParaRPr>
          </a:p>
        </p:txBody>
      </p:sp>
      <p:pic>
        <p:nvPicPr>
          <p:cNvPr descr="watermark.jpg" id="1206" name="Google Shape;1206;p13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207" name="Google Shape;1207;p13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1208" name="Google Shape;1208;p132"/>
          <p:cNvPicPr preferRelativeResize="0"/>
          <p:nvPr/>
        </p:nvPicPr>
        <p:blipFill>
          <a:blip r:embed="rId4">
            <a:alphaModFix/>
          </a:blip>
          <a:stretch>
            <a:fillRect/>
          </a:stretch>
        </p:blipFill>
        <p:spPr>
          <a:xfrm>
            <a:off x="616150" y="2405350"/>
            <a:ext cx="8075191" cy="2054700"/>
          </a:xfrm>
          <a:prstGeom prst="rect">
            <a:avLst/>
          </a:prstGeom>
          <a:noFill/>
          <a:ln>
            <a:noFill/>
          </a:ln>
        </p:spPr>
      </p:pic>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2" name="Shape 1212"/>
        <p:cNvGrpSpPr/>
        <p:nvPr/>
      </p:nvGrpSpPr>
      <p:grpSpPr>
        <a:xfrm>
          <a:off x="0" y="0"/>
          <a:ext cx="0" cy="0"/>
          <a:chOff x="0" y="0"/>
          <a:chExt cx="0" cy="0"/>
        </a:xfrm>
      </p:grpSpPr>
      <p:sp>
        <p:nvSpPr>
          <p:cNvPr id="1213" name="Google Shape;1213;p13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214" name="Google Shape;1214;p133"/>
          <p:cNvSpPr txBox="1"/>
          <p:nvPr>
            <p:ph idx="1" type="body"/>
          </p:nvPr>
        </p:nvSpPr>
        <p:spPr>
          <a:xfrm>
            <a:off x="311700" y="1152475"/>
            <a:ext cx="8684100" cy="1289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Note how the Beta coefficients are the only unknown variable here:</a:t>
            </a:r>
            <a:endParaRPr sz="2500">
              <a:solidFill>
                <a:srgbClr val="434343"/>
              </a:solidFill>
              <a:latin typeface="Montserrat"/>
              <a:ea typeface="Montserrat"/>
              <a:cs typeface="Montserrat"/>
              <a:sym typeface="Montserrat"/>
            </a:endParaRPr>
          </a:p>
        </p:txBody>
      </p:sp>
      <p:pic>
        <p:nvPicPr>
          <p:cNvPr descr="watermark.jpg" id="1215" name="Google Shape;1215;p13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216" name="Google Shape;1216;p13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1217" name="Google Shape;1217;p133"/>
          <p:cNvPicPr preferRelativeResize="0"/>
          <p:nvPr/>
        </p:nvPicPr>
        <p:blipFill>
          <a:blip r:embed="rId4">
            <a:alphaModFix/>
          </a:blip>
          <a:stretch>
            <a:fillRect/>
          </a:stretch>
        </p:blipFill>
        <p:spPr>
          <a:xfrm>
            <a:off x="616150" y="2405350"/>
            <a:ext cx="8075191" cy="2054700"/>
          </a:xfrm>
          <a:prstGeom prst="rect">
            <a:avLst/>
          </a:prstGeom>
          <a:noFill/>
          <a:ln>
            <a:noFill/>
          </a:ln>
        </p:spPr>
      </p:pic>
      <p:sp>
        <p:nvSpPr>
          <p:cNvPr id="1218" name="Google Shape;1218;p133"/>
          <p:cNvSpPr/>
          <p:nvPr/>
        </p:nvSpPr>
        <p:spPr>
          <a:xfrm>
            <a:off x="7472025" y="2569400"/>
            <a:ext cx="340200" cy="520800"/>
          </a:xfrm>
          <a:prstGeom prst="roundRect">
            <a:avLst>
              <a:gd fmla="val 16667" name="adj"/>
            </a:avLst>
          </a:prstGeom>
          <a:no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133"/>
          <p:cNvSpPr/>
          <p:nvPr/>
        </p:nvSpPr>
        <p:spPr>
          <a:xfrm>
            <a:off x="7472025" y="3897875"/>
            <a:ext cx="340200" cy="520800"/>
          </a:xfrm>
          <a:prstGeom prst="roundRect">
            <a:avLst>
              <a:gd fmla="val 16667" name="adj"/>
            </a:avLst>
          </a:prstGeom>
          <a:no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3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79" name="Google Shape;179;p35"/>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The history of the “invention” of linear regression is a bit muddled. </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The linear regression methods based on least squares grew out of a need for mathematically improving navigation methods based on astronomy during the Age of Exploration in the 1700s.</a:t>
            </a:r>
            <a:endParaRPr sz="2900">
              <a:solidFill>
                <a:srgbClr val="434343"/>
              </a:solidFill>
              <a:latin typeface="Montserrat"/>
              <a:ea typeface="Montserrat"/>
              <a:cs typeface="Montserrat"/>
              <a:sym typeface="Montserrat"/>
            </a:endParaRPr>
          </a:p>
        </p:txBody>
      </p:sp>
      <p:pic>
        <p:nvPicPr>
          <p:cNvPr descr="watermark.jpg" id="180" name="Google Shape;180;p3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81" name="Google Shape;181;p3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3" name="Shape 1223"/>
        <p:cNvGrpSpPr/>
        <p:nvPr/>
      </p:nvGrpSpPr>
      <p:grpSpPr>
        <a:xfrm>
          <a:off x="0" y="0"/>
          <a:ext cx="0" cy="0"/>
          <a:chOff x="0" y="0"/>
          <a:chExt cx="0" cy="0"/>
        </a:xfrm>
      </p:grpSpPr>
      <p:sp>
        <p:nvSpPr>
          <p:cNvPr id="1224" name="Google Shape;1224;p13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225" name="Google Shape;1225;p134"/>
          <p:cNvSpPr txBox="1"/>
          <p:nvPr>
            <p:ph idx="1" type="body"/>
          </p:nvPr>
        </p:nvSpPr>
        <p:spPr>
          <a:xfrm>
            <a:off x="311700" y="1152475"/>
            <a:ext cx="8684100" cy="1289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The other variables are from our known data matrix values X and y.</a:t>
            </a:r>
            <a:endParaRPr sz="2500">
              <a:solidFill>
                <a:srgbClr val="434343"/>
              </a:solidFill>
              <a:latin typeface="Montserrat"/>
              <a:ea typeface="Montserrat"/>
              <a:cs typeface="Montserrat"/>
              <a:sym typeface="Montserrat"/>
            </a:endParaRPr>
          </a:p>
        </p:txBody>
      </p:sp>
      <p:pic>
        <p:nvPicPr>
          <p:cNvPr descr="watermark.jpg" id="1226" name="Google Shape;1226;p13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227" name="Google Shape;1227;p13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1228" name="Google Shape;1228;p134"/>
          <p:cNvPicPr preferRelativeResize="0"/>
          <p:nvPr/>
        </p:nvPicPr>
        <p:blipFill>
          <a:blip r:embed="rId4">
            <a:alphaModFix/>
          </a:blip>
          <a:stretch>
            <a:fillRect/>
          </a:stretch>
        </p:blipFill>
        <p:spPr>
          <a:xfrm>
            <a:off x="616150" y="2405350"/>
            <a:ext cx="8075191" cy="2054700"/>
          </a:xfrm>
          <a:prstGeom prst="rect">
            <a:avLst/>
          </a:prstGeom>
          <a:noFill/>
          <a:ln>
            <a:noFill/>
          </a:ln>
        </p:spPr>
      </p:pic>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2" name="Shape 1232"/>
        <p:cNvGrpSpPr/>
        <p:nvPr/>
      </p:nvGrpSpPr>
      <p:grpSpPr>
        <a:xfrm>
          <a:off x="0" y="0"/>
          <a:ext cx="0" cy="0"/>
          <a:chOff x="0" y="0"/>
          <a:chExt cx="0" cy="0"/>
        </a:xfrm>
      </p:grpSpPr>
      <p:sp>
        <p:nvSpPr>
          <p:cNvPr id="1233" name="Google Shape;1233;p13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pic>
        <p:nvPicPr>
          <p:cNvPr descr="watermark.jpg" id="1234" name="Google Shape;1234;p13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235" name="Google Shape;1235;p13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1236" name="Google Shape;1236;p135"/>
          <p:cNvPicPr preferRelativeResize="0"/>
          <p:nvPr/>
        </p:nvPicPr>
        <p:blipFill>
          <a:blip r:embed="rId4">
            <a:alphaModFix/>
          </a:blip>
          <a:stretch>
            <a:fillRect/>
          </a:stretch>
        </p:blipFill>
        <p:spPr>
          <a:xfrm>
            <a:off x="616150" y="2405350"/>
            <a:ext cx="8075191" cy="2054700"/>
          </a:xfrm>
          <a:prstGeom prst="rect">
            <a:avLst/>
          </a:prstGeom>
          <a:noFill/>
          <a:ln>
            <a:noFill/>
          </a:ln>
        </p:spPr>
      </p:pic>
      <p:sp>
        <p:nvSpPr>
          <p:cNvPr id="1237" name="Google Shape;1237;p135"/>
          <p:cNvSpPr txBox="1"/>
          <p:nvPr>
            <p:ph idx="1" type="body"/>
          </p:nvPr>
        </p:nvSpPr>
        <p:spPr>
          <a:xfrm>
            <a:off x="311700" y="1152475"/>
            <a:ext cx="8684100" cy="1289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What is the best way to “guess” at the correct Beta values that minimize the gradient?</a:t>
            </a:r>
            <a:endParaRPr sz="2500">
              <a:solidFill>
                <a:srgbClr val="434343"/>
              </a:solidFill>
              <a:latin typeface="Montserrat"/>
              <a:ea typeface="Montserrat"/>
              <a:cs typeface="Montserrat"/>
              <a:sym typeface="Montserrat"/>
            </a:endParaRPr>
          </a:p>
        </p:txBody>
      </p: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1" name="Shape 1241"/>
        <p:cNvGrpSpPr/>
        <p:nvPr/>
      </p:nvGrpSpPr>
      <p:grpSpPr>
        <a:xfrm>
          <a:off x="0" y="0"/>
          <a:ext cx="0" cy="0"/>
          <a:chOff x="0" y="0"/>
          <a:chExt cx="0" cy="0"/>
        </a:xfrm>
      </p:grpSpPr>
      <p:sp>
        <p:nvSpPr>
          <p:cNvPr id="1242" name="Google Shape;1242;p13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243" name="Google Shape;1243;p136"/>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We can use gradient descent to computationally search for the coefficients that minimize this gradient.</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Let’s visually explore what this looks like in the case of a single Beta value.</a:t>
            </a:r>
            <a:endParaRPr sz="2900">
              <a:solidFill>
                <a:srgbClr val="434343"/>
              </a:solidFill>
              <a:latin typeface="Montserrat"/>
              <a:ea typeface="Montserrat"/>
              <a:cs typeface="Montserrat"/>
              <a:sym typeface="Montserrat"/>
            </a:endParaRPr>
          </a:p>
        </p:txBody>
      </p:sp>
      <p:pic>
        <p:nvPicPr>
          <p:cNvPr descr="watermark.jpg" id="1244" name="Google Shape;1244;p13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245" name="Google Shape;1245;p13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9" name="Shape 1249"/>
        <p:cNvGrpSpPr/>
        <p:nvPr/>
      </p:nvGrpSpPr>
      <p:grpSpPr>
        <a:xfrm>
          <a:off x="0" y="0"/>
          <a:ext cx="0" cy="0"/>
          <a:chOff x="0" y="0"/>
          <a:chExt cx="0" cy="0"/>
        </a:xfrm>
      </p:grpSpPr>
      <p:sp>
        <p:nvSpPr>
          <p:cNvPr id="1250" name="Google Shape;1250;p13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251" name="Google Shape;1251;p137"/>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Given a cost function of J(</a:t>
            </a:r>
            <a:r>
              <a:rPr b="1" lang="en" sz="2900">
                <a:solidFill>
                  <a:srgbClr val="434343"/>
                </a:solidFill>
                <a:latin typeface="Montserrat"/>
                <a:ea typeface="Montserrat"/>
                <a:cs typeface="Montserrat"/>
                <a:sym typeface="Montserrat"/>
              </a:rPr>
              <a:t>β</a:t>
            </a:r>
            <a:r>
              <a:rPr lang="en" sz="2900">
                <a:solidFill>
                  <a:srgbClr val="434343"/>
                </a:solidFill>
                <a:latin typeface="Montserrat"/>
                <a:ea typeface="Montserrat"/>
                <a:cs typeface="Montserrat"/>
                <a:sym typeface="Montserrat"/>
              </a:rPr>
              <a:t>) how can we computationally search for the correct value of </a:t>
            </a:r>
            <a:r>
              <a:rPr b="1" lang="en" sz="2900">
                <a:solidFill>
                  <a:srgbClr val="434343"/>
                </a:solidFill>
                <a:latin typeface="Montserrat"/>
                <a:ea typeface="Montserrat"/>
                <a:cs typeface="Montserrat"/>
                <a:sym typeface="Montserrat"/>
              </a:rPr>
              <a:t>β</a:t>
            </a:r>
            <a:r>
              <a:rPr lang="en" sz="2900">
                <a:solidFill>
                  <a:srgbClr val="434343"/>
                </a:solidFill>
                <a:latin typeface="Montserrat"/>
                <a:ea typeface="Montserrat"/>
                <a:cs typeface="Montserrat"/>
                <a:sym typeface="Montserrat"/>
              </a:rPr>
              <a:t> that minimizes the gradient of the cost function?</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What would the search process look like for single β value? </a:t>
            </a:r>
            <a:endParaRPr sz="2900">
              <a:solidFill>
                <a:srgbClr val="434343"/>
              </a:solidFill>
              <a:latin typeface="Montserrat"/>
              <a:ea typeface="Montserrat"/>
              <a:cs typeface="Montserrat"/>
              <a:sym typeface="Montserrat"/>
            </a:endParaRPr>
          </a:p>
        </p:txBody>
      </p:sp>
      <p:pic>
        <p:nvPicPr>
          <p:cNvPr descr="watermark.jpg" id="1252" name="Google Shape;1252;p13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253" name="Google Shape;1253;p13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7" name="Shape 1257"/>
        <p:cNvGrpSpPr/>
        <p:nvPr/>
      </p:nvGrpSpPr>
      <p:grpSpPr>
        <a:xfrm>
          <a:off x="0" y="0"/>
          <a:ext cx="0" cy="0"/>
          <a:chOff x="0" y="0"/>
          <a:chExt cx="0" cy="0"/>
        </a:xfrm>
      </p:grpSpPr>
      <p:sp>
        <p:nvSpPr>
          <p:cNvPr id="1258" name="Google Shape;1258;p13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259" name="Google Shape;1259;p138"/>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Common mountain analogy</a:t>
            </a:r>
            <a:r>
              <a:rPr lang="en" sz="2900">
                <a:solidFill>
                  <a:srgbClr val="434343"/>
                </a:solidFill>
                <a:latin typeface="Montserrat"/>
                <a:ea typeface="Montserrat"/>
                <a:cs typeface="Montserrat"/>
                <a:sym typeface="Montserrat"/>
              </a:rPr>
              <a:t> </a:t>
            </a:r>
            <a:endParaRPr sz="2900">
              <a:solidFill>
                <a:srgbClr val="434343"/>
              </a:solidFill>
              <a:latin typeface="Montserrat"/>
              <a:ea typeface="Montserrat"/>
              <a:cs typeface="Montserrat"/>
              <a:sym typeface="Montserrat"/>
            </a:endParaRPr>
          </a:p>
        </p:txBody>
      </p:sp>
      <p:pic>
        <p:nvPicPr>
          <p:cNvPr descr="watermark.jpg" id="1260" name="Google Shape;1260;p13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261" name="Google Shape;1261;p13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1262" name="Google Shape;1262;p138"/>
          <p:cNvPicPr preferRelativeResize="0"/>
          <p:nvPr/>
        </p:nvPicPr>
        <p:blipFill>
          <a:blip r:embed="rId4">
            <a:alphaModFix/>
          </a:blip>
          <a:stretch>
            <a:fillRect/>
          </a:stretch>
        </p:blipFill>
        <p:spPr>
          <a:xfrm>
            <a:off x="1593687" y="1987200"/>
            <a:ext cx="5956626" cy="2814175"/>
          </a:xfrm>
          <a:prstGeom prst="rect">
            <a:avLst/>
          </a:prstGeom>
          <a:noFill/>
          <a:ln>
            <a:noFill/>
          </a:ln>
        </p:spPr>
      </p:pic>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6" name="Shape 1266"/>
        <p:cNvGrpSpPr/>
        <p:nvPr/>
      </p:nvGrpSpPr>
      <p:grpSpPr>
        <a:xfrm>
          <a:off x="0" y="0"/>
          <a:ext cx="0" cy="0"/>
          <a:chOff x="0" y="0"/>
          <a:chExt cx="0" cy="0"/>
        </a:xfrm>
      </p:grpSpPr>
      <p:sp>
        <p:nvSpPr>
          <p:cNvPr id="1267" name="Google Shape;1267;p13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268" name="Google Shape;1268;p139"/>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Common mountain analogy </a:t>
            </a:r>
            <a:endParaRPr sz="2900">
              <a:solidFill>
                <a:srgbClr val="434343"/>
              </a:solidFill>
              <a:latin typeface="Montserrat"/>
              <a:ea typeface="Montserrat"/>
              <a:cs typeface="Montserrat"/>
              <a:sym typeface="Montserrat"/>
            </a:endParaRPr>
          </a:p>
        </p:txBody>
      </p:sp>
      <p:pic>
        <p:nvPicPr>
          <p:cNvPr descr="watermark.jpg" id="1269" name="Google Shape;1269;p13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270" name="Google Shape;1270;p13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1271" name="Google Shape;1271;p139"/>
          <p:cNvPicPr preferRelativeResize="0"/>
          <p:nvPr/>
        </p:nvPicPr>
        <p:blipFill>
          <a:blip r:embed="rId4">
            <a:alphaModFix/>
          </a:blip>
          <a:stretch>
            <a:fillRect/>
          </a:stretch>
        </p:blipFill>
        <p:spPr>
          <a:xfrm>
            <a:off x="1593687" y="1987200"/>
            <a:ext cx="5956626" cy="2814175"/>
          </a:xfrm>
          <a:prstGeom prst="rect">
            <a:avLst/>
          </a:prstGeom>
          <a:noFill/>
          <a:ln>
            <a:noFill/>
          </a:ln>
        </p:spPr>
      </p:pic>
      <p:pic>
        <p:nvPicPr>
          <p:cNvPr id="1272" name="Google Shape;1272;p139"/>
          <p:cNvPicPr preferRelativeResize="0"/>
          <p:nvPr/>
        </p:nvPicPr>
        <p:blipFill rotWithShape="1">
          <a:blip r:embed="rId5">
            <a:alphaModFix/>
          </a:blip>
          <a:srcRect b="2505" l="0" r="49264" t="0"/>
          <a:stretch/>
        </p:blipFill>
        <p:spPr>
          <a:xfrm>
            <a:off x="5157650" y="2111900"/>
            <a:ext cx="267076" cy="563401"/>
          </a:xfrm>
          <a:prstGeom prst="rect">
            <a:avLst/>
          </a:prstGeom>
          <a:noFill/>
          <a:ln>
            <a:noFill/>
          </a:ln>
        </p:spPr>
      </p:pic>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6" name="Shape 1276"/>
        <p:cNvGrpSpPr/>
        <p:nvPr/>
      </p:nvGrpSpPr>
      <p:grpSpPr>
        <a:xfrm>
          <a:off x="0" y="0"/>
          <a:ext cx="0" cy="0"/>
          <a:chOff x="0" y="0"/>
          <a:chExt cx="0" cy="0"/>
        </a:xfrm>
      </p:grpSpPr>
      <p:sp>
        <p:nvSpPr>
          <p:cNvPr id="1277" name="Google Shape;1277;p14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278" name="Google Shape;1278;p140"/>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Common mountain analogy </a:t>
            </a:r>
            <a:endParaRPr sz="2900">
              <a:solidFill>
                <a:srgbClr val="434343"/>
              </a:solidFill>
              <a:latin typeface="Montserrat"/>
              <a:ea typeface="Montserrat"/>
              <a:cs typeface="Montserrat"/>
              <a:sym typeface="Montserrat"/>
            </a:endParaRPr>
          </a:p>
        </p:txBody>
      </p:sp>
      <p:pic>
        <p:nvPicPr>
          <p:cNvPr descr="watermark.jpg" id="1279" name="Google Shape;1279;p14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280" name="Google Shape;1280;p14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1281" name="Google Shape;1281;p140"/>
          <p:cNvPicPr preferRelativeResize="0"/>
          <p:nvPr/>
        </p:nvPicPr>
        <p:blipFill>
          <a:blip r:embed="rId4">
            <a:alphaModFix/>
          </a:blip>
          <a:stretch>
            <a:fillRect/>
          </a:stretch>
        </p:blipFill>
        <p:spPr>
          <a:xfrm>
            <a:off x="1593687" y="1987200"/>
            <a:ext cx="5956626" cy="2814175"/>
          </a:xfrm>
          <a:prstGeom prst="rect">
            <a:avLst/>
          </a:prstGeom>
          <a:noFill/>
          <a:ln>
            <a:noFill/>
          </a:ln>
        </p:spPr>
      </p:pic>
      <p:sp>
        <p:nvSpPr>
          <p:cNvPr id="1282" name="Google Shape;1282;p140"/>
          <p:cNvSpPr/>
          <p:nvPr/>
        </p:nvSpPr>
        <p:spPr>
          <a:xfrm>
            <a:off x="2309600" y="2650513"/>
            <a:ext cx="1719252" cy="505332"/>
          </a:xfrm>
          <a:prstGeom prst="cloud">
            <a:avLst/>
          </a:prstGeom>
          <a:solidFill>
            <a:srgbClr val="F3F3F3"/>
          </a:solidFill>
          <a:ln cap="flat" cmpd="sng" w="9525">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140"/>
          <p:cNvSpPr/>
          <p:nvPr/>
        </p:nvSpPr>
        <p:spPr>
          <a:xfrm>
            <a:off x="4615750" y="2420338"/>
            <a:ext cx="1719252" cy="505332"/>
          </a:xfrm>
          <a:prstGeom prst="cloud">
            <a:avLst/>
          </a:prstGeom>
          <a:solidFill>
            <a:srgbClr val="F3F3F3"/>
          </a:solidFill>
          <a:ln cap="flat" cmpd="sng" w="9525">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140"/>
          <p:cNvSpPr/>
          <p:nvPr/>
        </p:nvSpPr>
        <p:spPr>
          <a:xfrm>
            <a:off x="3124500" y="2794755"/>
            <a:ext cx="2373300" cy="714528"/>
          </a:xfrm>
          <a:prstGeom prst="cloud">
            <a:avLst/>
          </a:prstGeom>
          <a:solidFill>
            <a:srgbClr val="F3F3F3"/>
          </a:solidFill>
          <a:ln cap="flat" cmpd="sng" w="9525">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140"/>
          <p:cNvSpPr/>
          <p:nvPr/>
        </p:nvSpPr>
        <p:spPr>
          <a:xfrm>
            <a:off x="1655550" y="3258880"/>
            <a:ext cx="2373300" cy="714528"/>
          </a:xfrm>
          <a:prstGeom prst="cloud">
            <a:avLst/>
          </a:prstGeom>
          <a:solidFill>
            <a:srgbClr val="F3F3F3"/>
          </a:solidFill>
          <a:ln cap="flat" cmpd="sng" w="9525">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140"/>
          <p:cNvSpPr/>
          <p:nvPr/>
        </p:nvSpPr>
        <p:spPr>
          <a:xfrm>
            <a:off x="4901650" y="2794755"/>
            <a:ext cx="2373300" cy="714528"/>
          </a:xfrm>
          <a:prstGeom prst="cloud">
            <a:avLst/>
          </a:prstGeom>
          <a:solidFill>
            <a:srgbClr val="F3F3F3"/>
          </a:solidFill>
          <a:ln cap="flat" cmpd="sng" w="9525">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140"/>
          <p:cNvSpPr/>
          <p:nvPr/>
        </p:nvSpPr>
        <p:spPr>
          <a:xfrm>
            <a:off x="3504875" y="3296680"/>
            <a:ext cx="2373300" cy="714528"/>
          </a:xfrm>
          <a:prstGeom prst="cloud">
            <a:avLst/>
          </a:prstGeom>
          <a:solidFill>
            <a:srgbClr val="F3F3F3"/>
          </a:solidFill>
          <a:ln cap="flat" cmpd="sng" w="9525">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140"/>
          <p:cNvSpPr/>
          <p:nvPr/>
        </p:nvSpPr>
        <p:spPr>
          <a:xfrm>
            <a:off x="4880575" y="3538805"/>
            <a:ext cx="2373300" cy="714528"/>
          </a:xfrm>
          <a:prstGeom prst="cloud">
            <a:avLst/>
          </a:prstGeom>
          <a:solidFill>
            <a:srgbClr val="F3F3F3"/>
          </a:solidFill>
          <a:ln cap="flat" cmpd="sng" w="9525">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140"/>
          <p:cNvSpPr/>
          <p:nvPr/>
        </p:nvSpPr>
        <p:spPr>
          <a:xfrm>
            <a:off x="2309600" y="3681755"/>
            <a:ext cx="2373300" cy="714528"/>
          </a:xfrm>
          <a:prstGeom prst="cloud">
            <a:avLst/>
          </a:prstGeom>
          <a:solidFill>
            <a:srgbClr val="F3F3F3"/>
          </a:solidFill>
          <a:ln cap="flat" cmpd="sng" w="9525">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3" name="Shape 1293"/>
        <p:cNvGrpSpPr/>
        <p:nvPr/>
      </p:nvGrpSpPr>
      <p:grpSpPr>
        <a:xfrm>
          <a:off x="0" y="0"/>
          <a:ext cx="0" cy="0"/>
          <a:chOff x="0" y="0"/>
          <a:chExt cx="0" cy="0"/>
        </a:xfrm>
      </p:grpSpPr>
      <p:sp>
        <p:nvSpPr>
          <p:cNvPr id="1294" name="Google Shape;1294;p14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295" name="Google Shape;1295;p141"/>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Common mountain analogy </a:t>
            </a:r>
            <a:endParaRPr sz="2900">
              <a:solidFill>
                <a:srgbClr val="434343"/>
              </a:solidFill>
              <a:latin typeface="Montserrat"/>
              <a:ea typeface="Montserrat"/>
              <a:cs typeface="Montserrat"/>
              <a:sym typeface="Montserrat"/>
            </a:endParaRPr>
          </a:p>
        </p:txBody>
      </p:sp>
      <p:pic>
        <p:nvPicPr>
          <p:cNvPr descr="watermark.jpg" id="1296" name="Google Shape;1296;p14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297" name="Google Shape;1297;p14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1298" name="Google Shape;1298;p141"/>
          <p:cNvPicPr preferRelativeResize="0"/>
          <p:nvPr/>
        </p:nvPicPr>
        <p:blipFill>
          <a:blip r:embed="rId4">
            <a:alphaModFix/>
          </a:blip>
          <a:stretch>
            <a:fillRect/>
          </a:stretch>
        </p:blipFill>
        <p:spPr>
          <a:xfrm>
            <a:off x="1593687" y="1987200"/>
            <a:ext cx="5956626" cy="2814175"/>
          </a:xfrm>
          <a:prstGeom prst="rect">
            <a:avLst/>
          </a:prstGeom>
          <a:noFill/>
          <a:ln>
            <a:noFill/>
          </a:ln>
        </p:spPr>
      </p:pic>
      <p:pic>
        <p:nvPicPr>
          <p:cNvPr id="1299" name="Google Shape;1299;p141"/>
          <p:cNvPicPr preferRelativeResize="0"/>
          <p:nvPr/>
        </p:nvPicPr>
        <p:blipFill rotWithShape="1">
          <a:blip r:embed="rId5">
            <a:alphaModFix/>
          </a:blip>
          <a:srcRect b="2505" l="0" r="49264" t="0"/>
          <a:stretch/>
        </p:blipFill>
        <p:spPr>
          <a:xfrm>
            <a:off x="5157650" y="2111900"/>
            <a:ext cx="267076" cy="563401"/>
          </a:xfrm>
          <a:prstGeom prst="rect">
            <a:avLst/>
          </a:prstGeom>
          <a:noFill/>
          <a:ln>
            <a:noFill/>
          </a:ln>
        </p:spPr>
      </p:pic>
      <p:sp>
        <p:nvSpPr>
          <p:cNvPr id="1300" name="Google Shape;1300;p141"/>
          <p:cNvSpPr/>
          <p:nvPr/>
        </p:nvSpPr>
        <p:spPr>
          <a:xfrm>
            <a:off x="5236875" y="2630800"/>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4" name="Shape 1304"/>
        <p:cNvGrpSpPr/>
        <p:nvPr/>
      </p:nvGrpSpPr>
      <p:grpSpPr>
        <a:xfrm>
          <a:off x="0" y="0"/>
          <a:ext cx="0" cy="0"/>
          <a:chOff x="0" y="0"/>
          <a:chExt cx="0" cy="0"/>
        </a:xfrm>
      </p:grpSpPr>
      <p:sp>
        <p:nvSpPr>
          <p:cNvPr id="1305" name="Google Shape;1305;p14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306" name="Google Shape;1306;p142"/>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Common mountain analogy </a:t>
            </a:r>
            <a:endParaRPr sz="2900">
              <a:solidFill>
                <a:srgbClr val="434343"/>
              </a:solidFill>
              <a:latin typeface="Montserrat"/>
              <a:ea typeface="Montserrat"/>
              <a:cs typeface="Montserrat"/>
              <a:sym typeface="Montserrat"/>
            </a:endParaRPr>
          </a:p>
        </p:txBody>
      </p:sp>
      <p:pic>
        <p:nvPicPr>
          <p:cNvPr descr="watermark.jpg" id="1307" name="Google Shape;1307;p14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308" name="Google Shape;1308;p14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1309" name="Google Shape;1309;p142"/>
          <p:cNvPicPr preferRelativeResize="0"/>
          <p:nvPr/>
        </p:nvPicPr>
        <p:blipFill>
          <a:blip r:embed="rId4">
            <a:alphaModFix/>
          </a:blip>
          <a:stretch>
            <a:fillRect/>
          </a:stretch>
        </p:blipFill>
        <p:spPr>
          <a:xfrm>
            <a:off x="1593687" y="1987200"/>
            <a:ext cx="5956626" cy="2814175"/>
          </a:xfrm>
          <a:prstGeom prst="rect">
            <a:avLst/>
          </a:prstGeom>
          <a:noFill/>
          <a:ln>
            <a:noFill/>
          </a:ln>
        </p:spPr>
      </p:pic>
      <p:sp>
        <p:nvSpPr>
          <p:cNvPr id="1310" name="Google Shape;1310;p142"/>
          <p:cNvSpPr/>
          <p:nvPr/>
        </p:nvSpPr>
        <p:spPr>
          <a:xfrm>
            <a:off x="5236875" y="2630800"/>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11" name="Google Shape;1311;p142"/>
          <p:cNvPicPr preferRelativeResize="0"/>
          <p:nvPr/>
        </p:nvPicPr>
        <p:blipFill rotWithShape="1">
          <a:blip r:embed="rId5">
            <a:alphaModFix/>
          </a:blip>
          <a:srcRect b="7175" l="49266" r="0" t="0"/>
          <a:stretch/>
        </p:blipFill>
        <p:spPr>
          <a:xfrm rot="2990259">
            <a:off x="5437274" y="2238235"/>
            <a:ext cx="267076" cy="536427"/>
          </a:xfrm>
          <a:prstGeom prst="rect">
            <a:avLst/>
          </a:prstGeom>
          <a:noFill/>
          <a:ln>
            <a:noFill/>
          </a:ln>
        </p:spPr>
      </p:pic>
      <p:cxnSp>
        <p:nvCxnSpPr>
          <p:cNvPr id="1312" name="Google Shape;1312;p142"/>
          <p:cNvCxnSpPr/>
          <p:nvPr/>
        </p:nvCxnSpPr>
        <p:spPr>
          <a:xfrm>
            <a:off x="5132921" y="2648908"/>
            <a:ext cx="316500" cy="215700"/>
          </a:xfrm>
          <a:prstGeom prst="straightConnector1">
            <a:avLst/>
          </a:prstGeom>
          <a:noFill/>
          <a:ln cap="flat" cmpd="sng" w="28575">
            <a:solidFill>
              <a:srgbClr val="E06666"/>
            </a:solidFill>
            <a:prstDash val="solid"/>
            <a:round/>
            <a:headEnd len="med" w="med" type="none"/>
            <a:tailEnd len="med" w="med" type="none"/>
          </a:ln>
        </p:spPr>
      </p:cxnSp>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6" name="Shape 1316"/>
        <p:cNvGrpSpPr/>
        <p:nvPr/>
      </p:nvGrpSpPr>
      <p:grpSpPr>
        <a:xfrm>
          <a:off x="0" y="0"/>
          <a:ext cx="0" cy="0"/>
          <a:chOff x="0" y="0"/>
          <a:chExt cx="0" cy="0"/>
        </a:xfrm>
      </p:grpSpPr>
      <p:sp>
        <p:nvSpPr>
          <p:cNvPr id="1317" name="Google Shape;1317;p14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318" name="Google Shape;1318;p143"/>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Common mountain analogy </a:t>
            </a:r>
            <a:endParaRPr sz="2900">
              <a:solidFill>
                <a:srgbClr val="434343"/>
              </a:solidFill>
              <a:latin typeface="Montserrat"/>
              <a:ea typeface="Montserrat"/>
              <a:cs typeface="Montserrat"/>
              <a:sym typeface="Montserrat"/>
            </a:endParaRPr>
          </a:p>
        </p:txBody>
      </p:sp>
      <p:pic>
        <p:nvPicPr>
          <p:cNvPr descr="watermark.jpg" id="1319" name="Google Shape;1319;p14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320" name="Google Shape;1320;p14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1321" name="Google Shape;1321;p143"/>
          <p:cNvPicPr preferRelativeResize="0"/>
          <p:nvPr/>
        </p:nvPicPr>
        <p:blipFill>
          <a:blip r:embed="rId4">
            <a:alphaModFix/>
          </a:blip>
          <a:stretch>
            <a:fillRect/>
          </a:stretch>
        </p:blipFill>
        <p:spPr>
          <a:xfrm>
            <a:off x="1593687" y="1987200"/>
            <a:ext cx="5956626" cy="2814175"/>
          </a:xfrm>
          <a:prstGeom prst="rect">
            <a:avLst/>
          </a:prstGeom>
          <a:noFill/>
          <a:ln>
            <a:noFill/>
          </a:ln>
        </p:spPr>
      </p:pic>
      <p:sp>
        <p:nvSpPr>
          <p:cNvPr id="1322" name="Google Shape;1322;p143"/>
          <p:cNvSpPr/>
          <p:nvPr/>
        </p:nvSpPr>
        <p:spPr>
          <a:xfrm>
            <a:off x="5236875" y="2630800"/>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23" name="Google Shape;1323;p143"/>
          <p:cNvPicPr preferRelativeResize="0"/>
          <p:nvPr/>
        </p:nvPicPr>
        <p:blipFill rotWithShape="1">
          <a:blip r:embed="rId5">
            <a:alphaModFix/>
          </a:blip>
          <a:srcRect b="7175" l="49266" r="0" t="0"/>
          <a:stretch/>
        </p:blipFill>
        <p:spPr>
          <a:xfrm rot="2990259">
            <a:off x="5739549" y="2488560"/>
            <a:ext cx="267076" cy="536427"/>
          </a:xfrm>
          <a:prstGeom prst="rect">
            <a:avLst/>
          </a:prstGeom>
          <a:noFill/>
          <a:ln>
            <a:noFill/>
          </a:ln>
        </p:spPr>
      </p:pic>
      <p:sp>
        <p:nvSpPr>
          <p:cNvPr id="1324" name="Google Shape;1324;p143"/>
          <p:cNvSpPr/>
          <p:nvPr/>
        </p:nvSpPr>
        <p:spPr>
          <a:xfrm>
            <a:off x="5630150" y="2923200"/>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25" name="Google Shape;1325;p143"/>
          <p:cNvCxnSpPr/>
          <p:nvPr/>
        </p:nvCxnSpPr>
        <p:spPr>
          <a:xfrm>
            <a:off x="5132921" y="2648908"/>
            <a:ext cx="316500" cy="215700"/>
          </a:xfrm>
          <a:prstGeom prst="straightConnector1">
            <a:avLst/>
          </a:prstGeom>
          <a:noFill/>
          <a:ln cap="flat" cmpd="sng" w="28575">
            <a:solidFill>
              <a:srgbClr val="E06666"/>
            </a:solidFill>
            <a:prstDash val="solid"/>
            <a:round/>
            <a:headEnd len="med" w="med" type="none"/>
            <a:tailEnd len="med" w="med" type="none"/>
          </a:ln>
        </p:spPr>
      </p:cxn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3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87" name="Google Shape;187;p36"/>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1722</a:t>
            </a:r>
            <a:r>
              <a:rPr lang="en" sz="2900">
                <a:solidFill>
                  <a:srgbClr val="434343"/>
                </a:solidFill>
                <a:latin typeface="Montserrat"/>
                <a:ea typeface="Montserrat"/>
                <a:cs typeface="Montserrat"/>
                <a:sym typeface="Montserrat"/>
              </a:rPr>
              <a:t> - </a:t>
            </a:r>
            <a:r>
              <a:rPr lang="en" sz="2900">
                <a:solidFill>
                  <a:srgbClr val="434343"/>
                </a:solidFill>
                <a:latin typeface="Montserrat"/>
                <a:ea typeface="Montserrat"/>
                <a:cs typeface="Montserrat"/>
                <a:sym typeface="Montserrat"/>
              </a:rPr>
              <a:t>Roger Cotes discovers combining different observations </a:t>
            </a:r>
            <a:r>
              <a:rPr lang="en" sz="2900">
                <a:solidFill>
                  <a:srgbClr val="434343"/>
                </a:solidFill>
                <a:latin typeface="Montserrat"/>
                <a:ea typeface="Montserrat"/>
                <a:cs typeface="Montserrat"/>
                <a:sym typeface="Montserrat"/>
              </a:rPr>
              <a:t>yields</a:t>
            </a:r>
            <a:r>
              <a:rPr lang="en" sz="2900">
                <a:solidFill>
                  <a:srgbClr val="434343"/>
                </a:solidFill>
                <a:latin typeface="Montserrat"/>
                <a:ea typeface="Montserrat"/>
                <a:cs typeface="Montserrat"/>
                <a:sym typeface="Montserrat"/>
              </a:rPr>
              <a:t> better </a:t>
            </a:r>
            <a:r>
              <a:rPr lang="en" sz="2900">
                <a:solidFill>
                  <a:srgbClr val="434343"/>
                </a:solidFill>
                <a:latin typeface="Montserrat"/>
                <a:ea typeface="Montserrat"/>
                <a:cs typeface="Montserrat"/>
                <a:sym typeface="Montserrat"/>
              </a:rPr>
              <a:t>estimates of the true value.</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1750 - Tobias Mayer explores averaging different results under similar conditions in studying librations of the moon.</a:t>
            </a:r>
            <a:endParaRPr sz="2900">
              <a:solidFill>
                <a:srgbClr val="434343"/>
              </a:solidFill>
              <a:latin typeface="Montserrat"/>
              <a:ea typeface="Montserrat"/>
              <a:cs typeface="Montserrat"/>
              <a:sym typeface="Montserrat"/>
            </a:endParaRPr>
          </a:p>
        </p:txBody>
      </p:sp>
      <p:pic>
        <p:nvPicPr>
          <p:cNvPr descr="watermark.jpg" id="188" name="Google Shape;188;p3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89" name="Google Shape;189;p3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9" name="Shape 1329"/>
        <p:cNvGrpSpPr/>
        <p:nvPr/>
      </p:nvGrpSpPr>
      <p:grpSpPr>
        <a:xfrm>
          <a:off x="0" y="0"/>
          <a:ext cx="0" cy="0"/>
          <a:chOff x="0" y="0"/>
          <a:chExt cx="0" cy="0"/>
        </a:xfrm>
      </p:grpSpPr>
      <p:sp>
        <p:nvSpPr>
          <p:cNvPr id="1330" name="Google Shape;1330;p14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331" name="Google Shape;1331;p144"/>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Common mountain analogy </a:t>
            </a:r>
            <a:endParaRPr sz="2900">
              <a:solidFill>
                <a:srgbClr val="434343"/>
              </a:solidFill>
              <a:latin typeface="Montserrat"/>
              <a:ea typeface="Montserrat"/>
              <a:cs typeface="Montserrat"/>
              <a:sym typeface="Montserrat"/>
            </a:endParaRPr>
          </a:p>
        </p:txBody>
      </p:sp>
      <p:pic>
        <p:nvPicPr>
          <p:cNvPr descr="watermark.jpg" id="1332" name="Google Shape;1332;p14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333" name="Google Shape;1333;p14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1334" name="Google Shape;1334;p144"/>
          <p:cNvPicPr preferRelativeResize="0"/>
          <p:nvPr/>
        </p:nvPicPr>
        <p:blipFill>
          <a:blip r:embed="rId4">
            <a:alphaModFix/>
          </a:blip>
          <a:stretch>
            <a:fillRect/>
          </a:stretch>
        </p:blipFill>
        <p:spPr>
          <a:xfrm>
            <a:off x="1593687" y="1987200"/>
            <a:ext cx="5956626" cy="2814175"/>
          </a:xfrm>
          <a:prstGeom prst="rect">
            <a:avLst/>
          </a:prstGeom>
          <a:noFill/>
          <a:ln>
            <a:noFill/>
          </a:ln>
        </p:spPr>
      </p:pic>
      <p:sp>
        <p:nvSpPr>
          <p:cNvPr id="1335" name="Google Shape;1335;p144"/>
          <p:cNvSpPr/>
          <p:nvPr/>
        </p:nvSpPr>
        <p:spPr>
          <a:xfrm>
            <a:off x="5236875" y="2630800"/>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36" name="Google Shape;1336;p144"/>
          <p:cNvPicPr preferRelativeResize="0"/>
          <p:nvPr/>
        </p:nvPicPr>
        <p:blipFill rotWithShape="1">
          <a:blip r:embed="rId5">
            <a:alphaModFix/>
          </a:blip>
          <a:srcRect b="7175" l="49266" r="0" t="0"/>
          <a:stretch/>
        </p:blipFill>
        <p:spPr>
          <a:xfrm rot="2990259">
            <a:off x="5739549" y="2488560"/>
            <a:ext cx="267076" cy="536427"/>
          </a:xfrm>
          <a:prstGeom prst="rect">
            <a:avLst/>
          </a:prstGeom>
          <a:noFill/>
          <a:ln>
            <a:noFill/>
          </a:ln>
        </p:spPr>
      </p:pic>
      <p:sp>
        <p:nvSpPr>
          <p:cNvPr id="1337" name="Google Shape;1337;p144"/>
          <p:cNvSpPr/>
          <p:nvPr/>
        </p:nvSpPr>
        <p:spPr>
          <a:xfrm>
            <a:off x="5630150" y="2923200"/>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1" name="Shape 1341"/>
        <p:cNvGrpSpPr/>
        <p:nvPr/>
      </p:nvGrpSpPr>
      <p:grpSpPr>
        <a:xfrm>
          <a:off x="0" y="0"/>
          <a:ext cx="0" cy="0"/>
          <a:chOff x="0" y="0"/>
          <a:chExt cx="0" cy="0"/>
        </a:xfrm>
      </p:grpSpPr>
      <p:sp>
        <p:nvSpPr>
          <p:cNvPr id="1342" name="Google Shape;1342;p14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343" name="Google Shape;1343;p145"/>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Common mountain analogy </a:t>
            </a:r>
            <a:endParaRPr sz="2900">
              <a:solidFill>
                <a:srgbClr val="434343"/>
              </a:solidFill>
              <a:latin typeface="Montserrat"/>
              <a:ea typeface="Montserrat"/>
              <a:cs typeface="Montserrat"/>
              <a:sym typeface="Montserrat"/>
            </a:endParaRPr>
          </a:p>
        </p:txBody>
      </p:sp>
      <p:pic>
        <p:nvPicPr>
          <p:cNvPr descr="watermark.jpg" id="1344" name="Google Shape;1344;p14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345" name="Google Shape;1345;p14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1346" name="Google Shape;1346;p145"/>
          <p:cNvPicPr preferRelativeResize="0"/>
          <p:nvPr/>
        </p:nvPicPr>
        <p:blipFill>
          <a:blip r:embed="rId4">
            <a:alphaModFix/>
          </a:blip>
          <a:stretch>
            <a:fillRect/>
          </a:stretch>
        </p:blipFill>
        <p:spPr>
          <a:xfrm>
            <a:off x="1593687" y="1987200"/>
            <a:ext cx="5956626" cy="2814175"/>
          </a:xfrm>
          <a:prstGeom prst="rect">
            <a:avLst/>
          </a:prstGeom>
          <a:noFill/>
          <a:ln>
            <a:noFill/>
          </a:ln>
        </p:spPr>
      </p:pic>
      <p:sp>
        <p:nvSpPr>
          <p:cNvPr id="1347" name="Google Shape;1347;p145"/>
          <p:cNvSpPr/>
          <p:nvPr/>
        </p:nvSpPr>
        <p:spPr>
          <a:xfrm>
            <a:off x="5236875" y="2630800"/>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48" name="Google Shape;1348;p145"/>
          <p:cNvPicPr preferRelativeResize="0"/>
          <p:nvPr/>
        </p:nvPicPr>
        <p:blipFill rotWithShape="1">
          <a:blip r:embed="rId5">
            <a:alphaModFix/>
          </a:blip>
          <a:srcRect b="7175" l="49266" r="0" t="0"/>
          <a:stretch/>
        </p:blipFill>
        <p:spPr>
          <a:xfrm rot="2990259">
            <a:off x="5739549" y="2488560"/>
            <a:ext cx="267076" cy="536427"/>
          </a:xfrm>
          <a:prstGeom prst="rect">
            <a:avLst/>
          </a:prstGeom>
          <a:noFill/>
          <a:ln>
            <a:noFill/>
          </a:ln>
        </p:spPr>
      </p:pic>
      <p:cxnSp>
        <p:nvCxnSpPr>
          <p:cNvPr id="1349" name="Google Shape;1349;p145"/>
          <p:cNvCxnSpPr/>
          <p:nvPr/>
        </p:nvCxnSpPr>
        <p:spPr>
          <a:xfrm>
            <a:off x="5526196" y="2923208"/>
            <a:ext cx="316500" cy="215700"/>
          </a:xfrm>
          <a:prstGeom prst="straightConnector1">
            <a:avLst/>
          </a:prstGeom>
          <a:noFill/>
          <a:ln cap="flat" cmpd="sng" w="28575">
            <a:solidFill>
              <a:srgbClr val="E06666"/>
            </a:solidFill>
            <a:prstDash val="solid"/>
            <a:round/>
            <a:headEnd len="med" w="med" type="none"/>
            <a:tailEnd len="med" w="med" type="none"/>
          </a:ln>
        </p:spPr>
      </p:cxnSp>
      <p:sp>
        <p:nvSpPr>
          <p:cNvPr id="1350" name="Google Shape;1350;p145"/>
          <p:cNvSpPr/>
          <p:nvPr/>
        </p:nvSpPr>
        <p:spPr>
          <a:xfrm>
            <a:off x="5630150" y="2923200"/>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4" name="Shape 1354"/>
        <p:cNvGrpSpPr/>
        <p:nvPr/>
      </p:nvGrpSpPr>
      <p:grpSpPr>
        <a:xfrm>
          <a:off x="0" y="0"/>
          <a:ext cx="0" cy="0"/>
          <a:chOff x="0" y="0"/>
          <a:chExt cx="0" cy="0"/>
        </a:xfrm>
      </p:grpSpPr>
      <p:sp>
        <p:nvSpPr>
          <p:cNvPr id="1355" name="Google Shape;1355;p14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356" name="Google Shape;1356;p146"/>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Common mountain analogy </a:t>
            </a:r>
            <a:endParaRPr sz="2900">
              <a:solidFill>
                <a:srgbClr val="434343"/>
              </a:solidFill>
              <a:latin typeface="Montserrat"/>
              <a:ea typeface="Montserrat"/>
              <a:cs typeface="Montserrat"/>
              <a:sym typeface="Montserrat"/>
            </a:endParaRPr>
          </a:p>
        </p:txBody>
      </p:sp>
      <p:pic>
        <p:nvPicPr>
          <p:cNvPr descr="watermark.jpg" id="1357" name="Google Shape;1357;p14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358" name="Google Shape;1358;p14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1359" name="Google Shape;1359;p146"/>
          <p:cNvPicPr preferRelativeResize="0"/>
          <p:nvPr/>
        </p:nvPicPr>
        <p:blipFill>
          <a:blip r:embed="rId4">
            <a:alphaModFix/>
          </a:blip>
          <a:stretch>
            <a:fillRect/>
          </a:stretch>
        </p:blipFill>
        <p:spPr>
          <a:xfrm>
            <a:off x="1593687" y="1987200"/>
            <a:ext cx="5956626" cy="2814175"/>
          </a:xfrm>
          <a:prstGeom prst="rect">
            <a:avLst/>
          </a:prstGeom>
          <a:noFill/>
          <a:ln>
            <a:noFill/>
          </a:ln>
        </p:spPr>
      </p:pic>
      <p:sp>
        <p:nvSpPr>
          <p:cNvPr id="1360" name="Google Shape;1360;p146"/>
          <p:cNvSpPr/>
          <p:nvPr/>
        </p:nvSpPr>
        <p:spPr>
          <a:xfrm>
            <a:off x="5236875" y="2630800"/>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61" name="Google Shape;1361;p146"/>
          <p:cNvPicPr preferRelativeResize="0"/>
          <p:nvPr/>
        </p:nvPicPr>
        <p:blipFill rotWithShape="1">
          <a:blip r:embed="rId5">
            <a:alphaModFix/>
          </a:blip>
          <a:srcRect b="7175" l="49266" r="0" t="0"/>
          <a:stretch/>
        </p:blipFill>
        <p:spPr>
          <a:xfrm rot="1985996">
            <a:off x="6165612" y="2768811"/>
            <a:ext cx="267076" cy="536427"/>
          </a:xfrm>
          <a:prstGeom prst="rect">
            <a:avLst/>
          </a:prstGeom>
          <a:noFill/>
          <a:ln>
            <a:noFill/>
          </a:ln>
        </p:spPr>
      </p:pic>
      <p:sp>
        <p:nvSpPr>
          <p:cNvPr id="1362" name="Google Shape;1362;p146"/>
          <p:cNvSpPr/>
          <p:nvPr/>
        </p:nvSpPr>
        <p:spPr>
          <a:xfrm>
            <a:off x="5630150" y="2923200"/>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63" name="Google Shape;1363;p146"/>
          <p:cNvCxnSpPr>
            <a:stCxn id="1360" idx="5"/>
            <a:endCxn id="1362" idx="1"/>
          </p:cNvCxnSpPr>
          <p:nvPr/>
        </p:nvCxnSpPr>
        <p:spPr>
          <a:xfrm>
            <a:off x="5329571" y="2723496"/>
            <a:ext cx="316500" cy="215700"/>
          </a:xfrm>
          <a:prstGeom prst="straightConnector1">
            <a:avLst/>
          </a:prstGeom>
          <a:noFill/>
          <a:ln cap="flat" cmpd="sng" w="28575">
            <a:solidFill>
              <a:srgbClr val="E06666"/>
            </a:solidFill>
            <a:prstDash val="solid"/>
            <a:round/>
            <a:headEnd len="med" w="med" type="none"/>
            <a:tailEnd len="med" w="med" type="none"/>
          </a:ln>
        </p:spPr>
      </p:cxnSp>
      <p:sp>
        <p:nvSpPr>
          <p:cNvPr id="1364" name="Google Shape;1364;p146"/>
          <p:cNvSpPr/>
          <p:nvPr/>
        </p:nvSpPr>
        <p:spPr>
          <a:xfrm>
            <a:off x="6055600" y="3215600"/>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65" name="Google Shape;1365;p146"/>
          <p:cNvCxnSpPr>
            <a:stCxn id="1362" idx="5"/>
            <a:endCxn id="1364" idx="1"/>
          </p:cNvCxnSpPr>
          <p:nvPr/>
        </p:nvCxnSpPr>
        <p:spPr>
          <a:xfrm>
            <a:off x="5722846" y="3015896"/>
            <a:ext cx="348600" cy="215700"/>
          </a:xfrm>
          <a:prstGeom prst="straightConnector1">
            <a:avLst/>
          </a:prstGeom>
          <a:noFill/>
          <a:ln cap="flat" cmpd="sng" w="28575">
            <a:solidFill>
              <a:srgbClr val="E06666"/>
            </a:solidFill>
            <a:prstDash val="solid"/>
            <a:round/>
            <a:headEnd len="med" w="med" type="none"/>
            <a:tailEnd len="med" w="med" type="none"/>
          </a:ln>
        </p:spPr>
      </p:cxnSp>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9" name="Shape 1369"/>
        <p:cNvGrpSpPr/>
        <p:nvPr/>
      </p:nvGrpSpPr>
      <p:grpSpPr>
        <a:xfrm>
          <a:off x="0" y="0"/>
          <a:ext cx="0" cy="0"/>
          <a:chOff x="0" y="0"/>
          <a:chExt cx="0" cy="0"/>
        </a:xfrm>
      </p:grpSpPr>
      <p:sp>
        <p:nvSpPr>
          <p:cNvPr id="1370" name="Google Shape;1370;p14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371" name="Google Shape;1371;p147"/>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Common mountain analogy </a:t>
            </a:r>
            <a:endParaRPr sz="2900">
              <a:solidFill>
                <a:srgbClr val="434343"/>
              </a:solidFill>
              <a:latin typeface="Montserrat"/>
              <a:ea typeface="Montserrat"/>
              <a:cs typeface="Montserrat"/>
              <a:sym typeface="Montserrat"/>
            </a:endParaRPr>
          </a:p>
        </p:txBody>
      </p:sp>
      <p:pic>
        <p:nvPicPr>
          <p:cNvPr descr="watermark.jpg" id="1372" name="Google Shape;1372;p14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373" name="Google Shape;1373;p14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1374" name="Google Shape;1374;p147"/>
          <p:cNvPicPr preferRelativeResize="0"/>
          <p:nvPr/>
        </p:nvPicPr>
        <p:blipFill>
          <a:blip r:embed="rId4">
            <a:alphaModFix/>
          </a:blip>
          <a:stretch>
            <a:fillRect/>
          </a:stretch>
        </p:blipFill>
        <p:spPr>
          <a:xfrm>
            <a:off x="1593687" y="1987200"/>
            <a:ext cx="5956626" cy="2814175"/>
          </a:xfrm>
          <a:prstGeom prst="rect">
            <a:avLst/>
          </a:prstGeom>
          <a:noFill/>
          <a:ln>
            <a:noFill/>
          </a:ln>
        </p:spPr>
      </p:pic>
      <p:sp>
        <p:nvSpPr>
          <p:cNvPr id="1375" name="Google Shape;1375;p147"/>
          <p:cNvSpPr/>
          <p:nvPr/>
        </p:nvSpPr>
        <p:spPr>
          <a:xfrm>
            <a:off x="5236875" y="2630800"/>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76" name="Google Shape;1376;p147"/>
          <p:cNvPicPr preferRelativeResize="0"/>
          <p:nvPr/>
        </p:nvPicPr>
        <p:blipFill rotWithShape="1">
          <a:blip r:embed="rId5">
            <a:alphaModFix/>
          </a:blip>
          <a:srcRect b="7175" l="49266" r="0" t="0"/>
          <a:stretch/>
        </p:blipFill>
        <p:spPr>
          <a:xfrm>
            <a:off x="7809149" y="3825835"/>
            <a:ext cx="267076" cy="536427"/>
          </a:xfrm>
          <a:prstGeom prst="rect">
            <a:avLst/>
          </a:prstGeom>
          <a:noFill/>
          <a:ln>
            <a:noFill/>
          </a:ln>
        </p:spPr>
      </p:pic>
      <p:sp>
        <p:nvSpPr>
          <p:cNvPr id="1377" name="Google Shape;1377;p147"/>
          <p:cNvSpPr/>
          <p:nvPr/>
        </p:nvSpPr>
        <p:spPr>
          <a:xfrm>
            <a:off x="5630150" y="2923200"/>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78" name="Google Shape;1378;p147"/>
          <p:cNvCxnSpPr>
            <a:stCxn id="1375" idx="5"/>
            <a:endCxn id="1377" idx="1"/>
          </p:cNvCxnSpPr>
          <p:nvPr/>
        </p:nvCxnSpPr>
        <p:spPr>
          <a:xfrm>
            <a:off x="5329571" y="2723496"/>
            <a:ext cx="316500" cy="215700"/>
          </a:xfrm>
          <a:prstGeom prst="straightConnector1">
            <a:avLst/>
          </a:prstGeom>
          <a:noFill/>
          <a:ln cap="flat" cmpd="sng" w="28575">
            <a:solidFill>
              <a:srgbClr val="E06666"/>
            </a:solidFill>
            <a:prstDash val="solid"/>
            <a:round/>
            <a:headEnd len="med" w="med" type="none"/>
            <a:tailEnd len="med" w="med" type="none"/>
          </a:ln>
        </p:spPr>
      </p:cxnSp>
      <p:sp>
        <p:nvSpPr>
          <p:cNvPr id="1379" name="Google Shape;1379;p147"/>
          <p:cNvSpPr/>
          <p:nvPr/>
        </p:nvSpPr>
        <p:spPr>
          <a:xfrm>
            <a:off x="6055600" y="3215600"/>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80" name="Google Shape;1380;p147"/>
          <p:cNvCxnSpPr>
            <a:stCxn id="1377" idx="5"/>
            <a:endCxn id="1379" idx="1"/>
          </p:cNvCxnSpPr>
          <p:nvPr/>
        </p:nvCxnSpPr>
        <p:spPr>
          <a:xfrm>
            <a:off x="5722846" y="3015896"/>
            <a:ext cx="348600" cy="215700"/>
          </a:xfrm>
          <a:prstGeom prst="straightConnector1">
            <a:avLst/>
          </a:prstGeom>
          <a:noFill/>
          <a:ln cap="flat" cmpd="sng" w="28575">
            <a:solidFill>
              <a:srgbClr val="E06666"/>
            </a:solidFill>
            <a:prstDash val="solid"/>
            <a:round/>
            <a:headEnd len="med" w="med" type="none"/>
            <a:tailEnd len="med" w="med" type="none"/>
          </a:ln>
        </p:spPr>
      </p:cxnSp>
      <p:sp>
        <p:nvSpPr>
          <p:cNvPr id="1381" name="Google Shape;1381;p147"/>
          <p:cNvSpPr/>
          <p:nvPr/>
        </p:nvSpPr>
        <p:spPr>
          <a:xfrm>
            <a:off x="6464800" y="3524000"/>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82" name="Google Shape;1382;p147"/>
          <p:cNvCxnSpPr>
            <a:stCxn id="1379" idx="5"/>
            <a:endCxn id="1381" idx="1"/>
          </p:cNvCxnSpPr>
          <p:nvPr/>
        </p:nvCxnSpPr>
        <p:spPr>
          <a:xfrm>
            <a:off x="6148296" y="3308296"/>
            <a:ext cx="332400" cy="231600"/>
          </a:xfrm>
          <a:prstGeom prst="straightConnector1">
            <a:avLst/>
          </a:prstGeom>
          <a:noFill/>
          <a:ln cap="flat" cmpd="sng" w="28575">
            <a:solidFill>
              <a:srgbClr val="E06666"/>
            </a:solidFill>
            <a:prstDash val="solid"/>
            <a:round/>
            <a:headEnd len="med" w="med" type="none"/>
            <a:tailEnd len="med" w="med" type="none"/>
          </a:ln>
        </p:spPr>
      </p:cxnSp>
      <p:sp>
        <p:nvSpPr>
          <p:cNvPr id="1383" name="Google Shape;1383;p147"/>
          <p:cNvSpPr/>
          <p:nvPr/>
        </p:nvSpPr>
        <p:spPr>
          <a:xfrm>
            <a:off x="6842650" y="3848300"/>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84" name="Google Shape;1384;p147"/>
          <p:cNvCxnSpPr>
            <a:stCxn id="1381" idx="5"/>
            <a:endCxn id="1383" idx="1"/>
          </p:cNvCxnSpPr>
          <p:nvPr/>
        </p:nvCxnSpPr>
        <p:spPr>
          <a:xfrm>
            <a:off x="6557496" y="3616696"/>
            <a:ext cx="301200" cy="247500"/>
          </a:xfrm>
          <a:prstGeom prst="straightConnector1">
            <a:avLst/>
          </a:prstGeom>
          <a:noFill/>
          <a:ln cap="flat" cmpd="sng" w="28575">
            <a:solidFill>
              <a:srgbClr val="E06666"/>
            </a:solidFill>
            <a:prstDash val="solid"/>
            <a:round/>
            <a:headEnd len="med" w="med" type="none"/>
            <a:tailEnd len="med" w="med" type="none"/>
          </a:ln>
        </p:spPr>
      </p:cxnSp>
      <p:cxnSp>
        <p:nvCxnSpPr>
          <p:cNvPr id="1385" name="Google Shape;1385;p147"/>
          <p:cNvCxnSpPr>
            <a:stCxn id="1383" idx="5"/>
            <a:endCxn id="1386" idx="1"/>
          </p:cNvCxnSpPr>
          <p:nvPr/>
        </p:nvCxnSpPr>
        <p:spPr>
          <a:xfrm>
            <a:off x="6935346" y="3940996"/>
            <a:ext cx="157200" cy="72300"/>
          </a:xfrm>
          <a:prstGeom prst="straightConnector1">
            <a:avLst/>
          </a:prstGeom>
          <a:noFill/>
          <a:ln cap="flat" cmpd="sng" w="28575">
            <a:solidFill>
              <a:srgbClr val="E06666"/>
            </a:solidFill>
            <a:prstDash val="solid"/>
            <a:round/>
            <a:headEnd len="med" w="med" type="none"/>
            <a:tailEnd len="med" w="med" type="none"/>
          </a:ln>
        </p:spPr>
      </p:cxnSp>
      <p:cxnSp>
        <p:nvCxnSpPr>
          <p:cNvPr id="1387" name="Google Shape;1387;p147"/>
          <p:cNvCxnSpPr/>
          <p:nvPr/>
        </p:nvCxnSpPr>
        <p:spPr>
          <a:xfrm>
            <a:off x="7382275" y="4369075"/>
            <a:ext cx="732000" cy="0"/>
          </a:xfrm>
          <a:prstGeom prst="straightConnector1">
            <a:avLst/>
          </a:prstGeom>
          <a:noFill/>
          <a:ln cap="flat" cmpd="sng" w="28575">
            <a:solidFill>
              <a:srgbClr val="E06666"/>
            </a:solidFill>
            <a:prstDash val="solid"/>
            <a:round/>
            <a:headEnd len="med" w="med" type="none"/>
            <a:tailEnd len="med" w="med" type="none"/>
          </a:ln>
        </p:spPr>
      </p:cxnSp>
      <p:sp>
        <p:nvSpPr>
          <p:cNvPr id="1386" name="Google Shape;1386;p147"/>
          <p:cNvSpPr/>
          <p:nvPr/>
        </p:nvSpPr>
        <p:spPr>
          <a:xfrm>
            <a:off x="7076625" y="3997250"/>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147"/>
          <p:cNvSpPr/>
          <p:nvPr/>
        </p:nvSpPr>
        <p:spPr>
          <a:xfrm>
            <a:off x="7295150" y="4178000"/>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89" name="Google Shape;1389;p147"/>
          <p:cNvCxnSpPr/>
          <p:nvPr/>
        </p:nvCxnSpPr>
        <p:spPr>
          <a:xfrm>
            <a:off x="7137950" y="4086800"/>
            <a:ext cx="157200" cy="126600"/>
          </a:xfrm>
          <a:prstGeom prst="straightConnector1">
            <a:avLst/>
          </a:prstGeom>
          <a:noFill/>
          <a:ln cap="flat" cmpd="sng" w="28575">
            <a:solidFill>
              <a:srgbClr val="E06666"/>
            </a:solidFill>
            <a:prstDash val="solid"/>
            <a:round/>
            <a:headEnd len="med" w="med" type="none"/>
            <a:tailEnd len="med" w="med" type="none"/>
          </a:ln>
        </p:spPr>
      </p:cxnSp>
      <p:cxnSp>
        <p:nvCxnSpPr>
          <p:cNvPr id="1390" name="Google Shape;1390;p147"/>
          <p:cNvCxnSpPr/>
          <p:nvPr/>
        </p:nvCxnSpPr>
        <p:spPr>
          <a:xfrm>
            <a:off x="7403746" y="4260471"/>
            <a:ext cx="157200" cy="72300"/>
          </a:xfrm>
          <a:prstGeom prst="straightConnector1">
            <a:avLst/>
          </a:prstGeom>
          <a:noFill/>
          <a:ln cap="flat" cmpd="sng" w="28575">
            <a:solidFill>
              <a:srgbClr val="E06666"/>
            </a:solidFill>
            <a:prstDash val="solid"/>
            <a:round/>
            <a:headEnd len="med" w="med" type="none"/>
            <a:tailEnd len="med" w="med" type="none"/>
          </a:ln>
        </p:spPr>
      </p:cxnSp>
      <p:sp>
        <p:nvSpPr>
          <p:cNvPr id="1391" name="Google Shape;1391;p147"/>
          <p:cNvSpPr/>
          <p:nvPr/>
        </p:nvSpPr>
        <p:spPr>
          <a:xfrm>
            <a:off x="7542975" y="4242325"/>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5" name="Shape 1395"/>
        <p:cNvGrpSpPr/>
        <p:nvPr/>
      </p:nvGrpSpPr>
      <p:grpSpPr>
        <a:xfrm>
          <a:off x="0" y="0"/>
          <a:ext cx="0" cy="0"/>
          <a:chOff x="0" y="0"/>
          <a:chExt cx="0" cy="0"/>
        </a:xfrm>
      </p:grpSpPr>
      <p:sp>
        <p:nvSpPr>
          <p:cNvPr id="1396" name="Google Shape;1396;p14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397" name="Google Shape;1397;p148"/>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This is exactly what gradient descent does!</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It even looks similar for the case of a single coefficient search.</a:t>
            </a:r>
            <a:endParaRPr sz="2900">
              <a:solidFill>
                <a:srgbClr val="434343"/>
              </a:solidFill>
              <a:latin typeface="Montserrat"/>
              <a:ea typeface="Montserrat"/>
              <a:cs typeface="Montserrat"/>
              <a:sym typeface="Montserrat"/>
            </a:endParaRPr>
          </a:p>
        </p:txBody>
      </p:sp>
      <p:pic>
        <p:nvPicPr>
          <p:cNvPr descr="watermark.jpg" id="1398" name="Google Shape;1398;p14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399" name="Google Shape;1399;p14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3" name="Shape 1403"/>
        <p:cNvGrpSpPr/>
        <p:nvPr/>
      </p:nvGrpSpPr>
      <p:grpSpPr>
        <a:xfrm>
          <a:off x="0" y="0"/>
          <a:ext cx="0" cy="0"/>
          <a:chOff x="0" y="0"/>
          <a:chExt cx="0" cy="0"/>
        </a:xfrm>
      </p:grpSpPr>
      <p:sp>
        <p:nvSpPr>
          <p:cNvPr id="1404" name="Google Shape;1404;p14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405" name="Google Shape;1405;p149"/>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1 dimensional cost function (single Beta)  </a:t>
            </a:r>
            <a:endParaRPr sz="2900">
              <a:solidFill>
                <a:srgbClr val="434343"/>
              </a:solidFill>
              <a:latin typeface="Montserrat"/>
              <a:ea typeface="Montserrat"/>
              <a:cs typeface="Montserrat"/>
              <a:sym typeface="Montserrat"/>
            </a:endParaRPr>
          </a:p>
        </p:txBody>
      </p:sp>
      <p:pic>
        <p:nvPicPr>
          <p:cNvPr descr="watermark.jpg" id="1406" name="Google Shape;1406;p14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407" name="Google Shape;1407;p14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1408" name="Google Shape;1408;p149"/>
          <p:cNvPicPr preferRelativeResize="0"/>
          <p:nvPr/>
        </p:nvPicPr>
        <p:blipFill>
          <a:blip r:embed="rId4">
            <a:alphaModFix/>
          </a:blip>
          <a:stretch>
            <a:fillRect/>
          </a:stretch>
        </p:blipFill>
        <p:spPr>
          <a:xfrm>
            <a:off x="1997650" y="1950775"/>
            <a:ext cx="5148699" cy="2890425"/>
          </a:xfrm>
          <a:prstGeom prst="rect">
            <a:avLst/>
          </a:prstGeom>
          <a:noFill/>
          <a:ln>
            <a:noFill/>
          </a:ln>
        </p:spPr>
      </p:pic>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2" name="Shape 1412"/>
        <p:cNvGrpSpPr/>
        <p:nvPr/>
      </p:nvGrpSpPr>
      <p:grpSpPr>
        <a:xfrm>
          <a:off x="0" y="0"/>
          <a:ext cx="0" cy="0"/>
          <a:chOff x="0" y="0"/>
          <a:chExt cx="0" cy="0"/>
        </a:xfrm>
      </p:grpSpPr>
      <p:sp>
        <p:nvSpPr>
          <p:cNvPr id="1413" name="Google Shape;1413;p15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414" name="Google Shape;1414;p150"/>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Choose a starting point</a:t>
            </a:r>
            <a:endParaRPr sz="2900">
              <a:solidFill>
                <a:srgbClr val="434343"/>
              </a:solidFill>
              <a:latin typeface="Montserrat"/>
              <a:ea typeface="Montserrat"/>
              <a:cs typeface="Montserrat"/>
              <a:sym typeface="Montserrat"/>
            </a:endParaRPr>
          </a:p>
        </p:txBody>
      </p:sp>
      <p:pic>
        <p:nvPicPr>
          <p:cNvPr descr="watermark.jpg" id="1415" name="Google Shape;1415;p15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416" name="Google Shape;1416;p15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1417" name="Google Shape;1417;p150"/>
          <p:cNvPicPr preferRelativeResize="0"/>
          <p:nvPr/>
        </p:nvPicPr>
        <p:blipFill>
          <a:blip r:embed="rId4">
            <a:alphaModFix/>
          </a:blip>
          <a:stretch>
            <a:fillRect/>
          </a:stretch>
        </p:blipFill>
        <p:spPr>
          <a:xfrm>
            <a:off x="1997650" y="1950775"/>
            <a:ext cx="5148699" cy="2890425"/>
          </a:xfrm>
          <a:prstGeom prst="rect">
            <a:avLst/>
          </a:prstGeom>
          <a:noFill/>
          <a:ln>
            <a:noFill/>
          </a:ln>
        </p:spPr>
      </p:pic>
      <p:sp>
        <p:nvSpPr>
          <p:cNvPr id="1418" name="Google Shape;1418;p150"/>
          <p:cNvSpPr/>
          <p:nvPr/>
        </p:nvSpPr>
        <p:spPr>
          <a:xfrm>
            <a:off x="2903625" y="3225900"/>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2" name="Shape 1422"/>
        <p:cNvGrpSpPr/>
        <p:nvPr/>
      </p:nvGrpSpPr>
      <p:grpSpPr>
        <a:xfrm>
          <a:off x="0" y="0"/>
          <a:ext cx="0" cy="0"/>
          <a:chOff x="0" y="0"/>
          <a:chExt cx="0" cy="0"/>
        </a:xfrm>
      </p:grpSpPr>
      <p:sp>
        <p:nvSpPr>
          <p:cNvPr id="1423" name="Google Shape;1423;p15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424" name="Google Shape;1424;p151"/>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Calculate gradient at that point</a:t>
            </a:r>
            <a:endParaRPr sz="2900">
              <a:solidFill>
                <a:srgbClr val="434343"/>
              </a:solidFill>
              <a:latin typeface="Montserrat"/>
              <a:ea typeface="Montserrat"/>
              <a:cs typeface="Montserrat"/>
              <a:sym typeface="Montserrat"/>
            </a:endParaRPr>
          </a:p>
        </p:txBody>
      </p:sp>
      <p:pic>
        <p:nvPicPr>
          <p:cNvPr descr="watermark.jpg" id="1425" name="Google Shape;1425;p15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426" name="Google Shape;1426;p15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1427" name="Google Shape;1427;p151"/>
          <p:cNvPicPr preferRelativeResize="0"/>
          <p:nvPr/>
        </p:nvPicPr>
        <p:blipFill>
          <a:blip r:embed="rId4">
            <a:alphaModFix/>
          </a:blip>
          <a:stretch>
            <a:fillRect/>
          </a:stretch>
        </p:blipFill>
        <p:spPr>
          <a:xfrm>
            <a:off x="1997650" y="1950775"/>
            <a:ext cx="5148699" cy="2890425"/>
          </a:xfrm>
          <a:prstGeom prst="rect">
            <a:avLst/>
          </a:prstGeom>
          <a:noFill/>
          <a:ln>
            <a:noFill/>
          </a:ln>
        </p:spPr>
      </p:pic>
      <p:sp>
        <p:nvSpPr>
          <p:cNvPr id="1428" name="Google Shape;1428;p151"/>
          <p:cNvSpPr/>
          <p:nvPr/>
        </p:nvSpPr>
        <p:spPr>
          <a:xfrm>
            <a:off x="2903625" y="3225900"/>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29" name="Google Shape;1429;p151"/>
          <p:cNvCxnSpPr/>
          <p:nvPr/>
        </p:nvCxnSpPr>
        <p:spPr>
          <a:xfrm>
            <a:off x="2767429" y="3206904"/>
            <a:ext cx="381000" cy="305400"/>
          </a:xfrm>
          <a:prstGeom prst="straightConnector1">
            <a:avLst/>
          </a:prstGeom>
          <a:noFill/>
          <a:ln cap="flat" cmpd="sng" w="28575">
            <a:solidFill>
              <a:srgbClr val="E06666"/>
            </a:solidFill>
            <a:prstDash val="solid"/>
            <a:round/>
            <a:headEnd len="med" w="med" type="none"/>
            <a:tailEnd len="med" w="med" type="none"/>
          </a:ln>
        </p:spPr>
      </p:cxnSp>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3" name="Shape 1433"/>
        <p:cNvGrpSpPr/>
        <p:nvPr/>
      </p:nvGrpSpPr>
      <p:grpSpPr>
        <a:xfrm>
          <a:off x="0" y="0"/>
          <a:ext cx="0" cy="0"/>
          <a:chOff x="0" y="0"/>
          <a:chExt cx="0" cy="0"/>
        </a:xfrm>
      </p:grpSpPr>
      <p:sp>
        <p:nvSpPr>
          <p:cNvPr id="1434" name="Google Shape;1434;p15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435" name="Google Shape;1435;p152"/>
          <p:cNvSpPr txBox="1"/>
          <p:nvPr>
            <p:ph idx="1" type="body"/>
          </p:nvPr>
        </p:nvSpPr>
        <p:spPr>
          <a:xfrm>
            <a:off x="311700" y="1152475"/>
            <a:ext cx="87804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Step forward proportional to </a:t>
            </a:r>
            <a:r>
              <a:rPr b="1" lang="en" sz="2900">
                <a:solidFill>
                  <a:srgbClr val="434343"/>
                </a:solidFill>
                <a:latin typeface="Montserrat"/>
                <a:ea typeface="Montserrat"/>
                <a:cs typeface="Montserrat"/>
                <a:sym typeface="Montserrat"/>
              </a:rPr>
              <a:t>negative</a:t>
            </a:r>
            <a:r>
              <a:rPr lang="en" sz="2900">
                <a:solidFill>
                  <a:srgbClr val="434343"/>
                </a:solidFill>
                <a:latin typeface="Montserrat"/>
                <a:ea typeface="Montserrat"/>
                <a:cs typeface="Montserrat"/>
                <a:sym typeface="Montserrat"/>
              </a:rPr>
              <a:t> gradient </a:t>
            </a:r>
            <a:endParaRPr sz="2900">
              <a:solidFill>
                <a:srgbClr val="434343"/>
              </a:solidFill>
              <a:latin typeface="Montserrat"/>
              <a:ea typeface="Montserrat"/>
              <a:cs typeface="Montserrat"/>
              <a:sym typeface="Montserrat"/>
            </a:endParaRPr>
          </a:p>
        </p:txBody>
      </p:sp>
      <p:pic>
        <p:nvPicPr>
          <p:cNvPr descr="watermark.jpg" id="1436" name="Google Shape;1436;p15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437" name="Google Shape;1437;p15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1438" name="Google Shape;1438;p152"/>
          <p:cNvPicPr preferRelativeResize="0"/>
          <p:nvPr/>
        </p:nvPicPr>
        <p:blipFill>
          <a:blip r:embed="rId4">
            <a:alphaModFix/>
          </a:blip>
          <a:stretch>
            <a:fillRect/>
          </a:stretch>
        </p:blipFill>
        <p:spPr>
          <a:xfrm>
            <a:off x="1997650" y="1950775"/>
            <a:ext cx="5148699" cy="2890425"/>
          </a:xfrm>
          <a:prstGeom prst="rect">
            <a:avLst/>
          </a:prstGeom>
          <a:noFill/>
          <a:ln>
            <a:noFill/>
          </a:ln>
        </p:spPr>
      </p:pic>
      <p:sp>
        <p:nvSpPr>
          <p:cNvPr id="1439" name="Google Shape;1439;p152"/>
          <p:cNvSpPr/>
          <p:nvPr/>
        </p:nvSpPr>
        <p:spPr>
          <a:xfrm>
            <a:off x="2903625" y="3225900"/>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152"/>
          <p:cNvSpPr/>
          <p:nvPr/>
        </p:nvSpPr>
        <p:spPr>
          <a:xfrm>
            <a:off x="3259125" y="3605000"/>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41" name="Google Shape;1441;p152"/>
          <p:cNvCxnSpPr/>
          <p:nvPr/>
        </p:nvCxnSpPr>
        <p:spPr>
          <a:xfrm>
            <a:off x="2767429" y="3206904"/>
            <a:ext cx="381000" cy="305400"/>
          </a:xfrm>
          <a:prstGeom prst="straightConnector1">
            <a:avLst/>
          </a:prstGeom>
          <a:noFill/>
          <a:ln cap="flat" cmpd="sng" w="28575">
            <a:solidFill>
              <a:srgbClr val="E06666"/>
            </a:solidFill>
            <a:prstDash val="solid"/>
            <a:round/>
            <a:headEnd len="med" w="med" type="none"/>
            <a:tailEnd len="med" w="med" type="none"/>
          </a:ln>
        </p:spPr>
      </p:cxnSp>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5" name="Shape 1445"/>
        <p:cNvGrpSpPr/>
        <p:nvPr/>
      </p:nvGrpSpPr>
      <p:grpSpPr>
        <a:xfrm>
          <a:off x="0" y="0"/>
          <a:ext cx="0" cy="0"/>
          <a:chOff x="0" y="0"/>
          <a:chExt cx="0" cy="0"/>
        </a:xfrm>
      </p:grpSpPr>
      <p:sp>
        <p:nvSpPr>
          <p:cNvPr id="1446" name="Google Shape;1446;p15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447" name="Google Shape;1447;p153"/>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Repeat the steps</a:t>
            </a:r>
            <a:endParaRPr sz="2900">
              <a:solidFill>
                <a:srgbClr val="434343"/>
              </a:solidFill>
              <a:latin typeface="Montserrat"/>
              <a:ea typeface="Montserrat"/>
              <a:cs typeface="Montserrat"/>
              <a:sym typeface="Montserrat"/>
            </a:endParaRPr>
          </a:p>
        </p:txBody>
      </p:sp>
      <p:pic>
        <p:nvPicPr>
          <p:cNvPr descr="watermark.jpg" id="1448" name="Google Shape;1448;p15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449" name="Google Shape;1449;p15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1450" name="Google Shape;1450;p153"/>
          <p:cNvPicPr preferRelativeResize="0"/>
          <p:nvPr/>
        </p:nvPicPr>
        <p:blipFill>
          <a:blip r:embed="rId4">
            <a:alphaModFix/>
          </a:blip>
          <a:stretch>
            <a:fillRect/>
          </a:stretch>
        </p:blipFill>
        <p:spPr>
          <a:xfrm>
            <a:off x="1997650" y="1950775"/>
            <a:ext cx="5148699" cy="2890425"/>
          </a:xfrm>
          <a:prstGeom prst="rect">
            <a:avLst/>
          </a:prstGeom>
          <a:noFill/>
          <a:ln>
            <a:noFill/>
          </a:ln>
        </p:spPr>
      </p:pic>
      <p:sp>
        <p:nvSpPr>
          <p:cNvPr id="1451" name="Google Shape;1451;p153"/>
          <p:cNvSpPr/>
          <p:nvPr/>
        </p:nvSpPr>
        <p:spPr>
          <a:xfrm>
            <a:off x="2903625" y="3225900"/>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153"/>
          <p:cNvSpPr/>
          <p:nvPr/>
        </p:nvSpPr>
        <p:spPr>
          <a:xfrm>
            <a:off x="3259125" y="3605000"/>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53" name="Google Shape;1453;p153"/>
          <p:cNvCxnSpPr/>
          <p:nvPr/>
        </p:nvCxnSpPr>
        <p:spPr>
          <a:xfrm>
            <a:off x="3060529" y="3636704"/>
            <a:ext cx="505800" cy="193800"/>
          </a:xfrm>
          <a:prstGeom prst="straightConnector1">
            <a:avLst/>
          </a:prstGeom>
          <a:noFill/>
          <a:ln cap="flat" cmpd="sng" w="28575">
            <a:solidFill>
              <a:srgbClr val="E06666"/>
            </a:solidFill>
            <a:prstDash val="solid"/>
            <a:round/>
            <a:headEnd len="med" w="med" type="none"/>
            <a:tailEnd len="med" w="med" type="none"/>
          </a:ln>
        </p:spPr>
      </p:cxn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3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95" name="Google Shape;195;p37"/>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1757 - Roger Joseph Boscovich further develops combining observations studying the shape of the Earth.</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1788 - Pierre-Simon LaPlace develops similar averaging theories in explaining the differences of </a:t>
            </a:r>
            <a:r>
              <a:rPr lang="en" sz="2900">
                <a:solidFill>
                  <a:srgbClr val="434343"/>
                </a:solidFill>
                <a:latin typeface="Montserrat"/>
                <a:ea typeface="Montserrat"/>
                <a:cs typeface="Montserrat"/>
                <a:sym typeface="Montserrat"/>
              </a:rPr>
              <a:t>motion</a:t>
            </a:r>
            <a:r>
              <a:rPr lang="en" sz="2900">
                <a:solidFill>
                  <a:srgbClr val="434343"/>
                </a:solidFill>
                <a:latin typeface="Montserrat"/>
                <a:ea typeface="Montserrat"/>
                <a:cs typeface="Montserrat"/>
                <a:sym typeface="Montserrat"/>
              </a:rPr>
              <a:t> between Jupiter and Saturn.  </a:t>
            </a:r>
            <a:endParaRPr sz="2900">
              <a:solidFill>
                <a:srgbClr val="434343"/>
              </a:solidFill>
              <a:latin typeface="Montserrat"/>
              <a:ea typeface="Montserrat"/>
              <a:cs typeface="Montserrat"/>
              <a:sym typeface="Montserrat"/>
            </a:endParaRPr>
          </a:p>
          <a:p>
            <a:pPr indent="0" lvl="0" marL="914400" marR="0" rtl="0" algn="l">
              <a:lnSpc>
                <a:spcPct val="100000"/>
              </a:lnSpc>
              <a:spcBef>
                <a:spcPts val="1600"/>
              </a:spcBef>
              <a:spcAft>
                <a:spcPts val="1600"/>
              </a:spcAft>
              <a:buNone/>
            </a:pPr>
            <a:r>
              <a:t/>
            </a:r>
            <a:endParaRPr sz="2900">
              <a:solidFill>
                <a:srgbClr val="434343"/>
              </a:solidFill>
              <a:latin typeface="Montserrat"/>
              <a:ea typeface="Montserrat"/>
              <a:cs typeface="Montserrat"/>
              <a:sym typeface="Montserrat"/>
            </a:endParaRPr>
          </a:p>
        </p:txBody>
      </p:sp>
      <p:pic>
        <p:nvPicPr>
          <p:cNvPr descr="watermark.jpg" id="196" name="Google Shape;196;p3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97" name="Google Shape;197;p3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7" name="Shape 1457"/>
        <p:cNvGrpSpPr/>
        <p:nvPr/>
      </p:nvGrpSpPr>
      <p:grpSpPr>
        <a:xfrm>
          <a:off x="0" y="0"/>
          <a:ext cx="0" cy="0"/>
          <a:chOff x="0" y="0"/>
          <a:chExt cx="0" cy="0"/>
        </a:xfrm>
      </p:grpSpPr>
      <p:pic>
        <p:nvPicPr>
          <p:cNvPr id="1458" name="Google Shape;1458;p154"/>
          <p:cNvPicPr preferRelativeResize="0"/>
          <p:nvPr/>
        </p:nvPicPr>
        <p:blipFill>
          <a:blip r:embed="rId3">
            <a:alphaModFix/>
          </a:blip>
          <a:stretch>
            <a:fillRect/>
          </a:stretch>
        </p:blipFill>
        <p:spPr>
          <a:xfrm>
            <a:off x="1997650" y="1950775"/>
            <a:ext cx="5148699" cy="2890425"/>
          </a:xfrm>
          <a:prstGeom prst="rect">
            <a:avLst/>
          </a:prstGeom>
          <a:noFill/>
          <a:ln>
            <a:noFill/>
          </a:ln>
        </p:spPr>
      </p:pic>
      <p:sp>
        <p:nvSpPr>
          <p:cNvPr id="1459" name="Google Shape;1459;p15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460" name="Google Shape;1460;p154"/>
          <p:cNvSpPr txBox="1"/>
          <p:nvPr>
            <p:ph idx="1" type="body"/>
          </p:nvPr>
        </p:nvSpPr>
        <p:spPr>
          <a:xfrm>
            <a:off x="311700" y="1152475"/>
            <a:ext cx="8684100" cy="883200"/>
          </a:xfrm>
          <a:prstGeom prst="rect">
            <a:avLst/>
          </a:prstGeom>
        </p:spPr>
        <p:txBody>
          <a:bodyPr anchorCtr="0" anchor="t" bIns="91425" lIns="91425" spcFirstLastPara="1" rIns="91425" wrap="square" tIns="91425">
            <a:noAutofit/>
          </a:bodyPr>
          <a:lstStyle/>
          <a:p>
            <a:pPr indent="-412750" lvl="0" marL="45720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Repeat the steps</a:t>
            </a:r>
            <a:endParaRPr sz="2900">
              <a:solidFill>
                <a:srgbClr val="434343"/>
              </a:solidFill>
              <a:latin typeface="Montserrat"/>
              <a:ea typeface="Montserrat"/>
              <a:cs typeface="Montserrat"/>
              <a:sym typeface="Montserrat"/>
            </a:endParaRPr>
          </a:p>
          <a:p>
            <a:pPr indent="0" lvl="0" marL="457200" marR="0" rtl="0" algn="l">
              <a:lnSpc>
                <a:spcPct val="100000"/>
              </a:lnSpc>
              <a:spcBef>
                <a:spcPts val="1600"/>
              </a:spcBef>
              <a:spcAft>
                <a:spcPts val="1600"/>
              </a:spcAft>
              <a:buNone/>
            </a:pPr>
            <a:r>
              <a:t/>
            </a:r>
            <a:endParaRPr sz="2900">
              <a:solidFill>
                <a:srgbClr val="434343"/>
              </a:solidFill>
              <a:latin typeface="Montserrat"/>
              <a:ea typeface="Montserrat"/>
              <a:cs typeface="Montserrat"/>
              <a:sym typeface="Montserrat"/>
            </a:endParaRPr>
          </a:p>
        </p:txBody>
      </p:sp>
      <p:pic>
        <p:nvPicPr>
          <p:cNvPr descr="watermark.jpg" id="1461" name="Google Shape;1461;p154"/>
          <p:cNvPicPr preferRelativeResize="0"/>
          <p:nvPr/>
        </p:nvPicPr>
        <p:blipFill rotWithShape="1">
          <a:blip r:embed="rId4">
            <a:alphaModFix/>
          </a:blip>
          <a:srcRect b="38251" l="51048" r="35216" t="14424"/>
          <a:stretch/>
        </p:blipFill>
        <p:spPr>
          <a:xfrm>
            <a:off x="152400" y="152400"/>
            <a:ext cx="890025" cy="859476"/>
          </a:xfrm>
          <a:prstGeom prst="rect">
            <a:avLst/>
          </a:prstGeom>
          <a:noFill/>
          <a:ln>
            <a:noFill/>
          </a:ln>
        </p:spPr>
      </p:pic>
      <p:pic>
        <p:nvPicPr>
          <p:cNvPr descr="watermark.jpg" id="1462" name="Google Shape;1462;p154"/>
          <p:cNvPicPr preferRelativeResize="0"/>
          <p:nvPr/>
        </p:nvPicPr>
        <p:blipFill rotWithShape="1">
          <a:blip r:embed="rId4">
            <a:alphaModFix/>
          </a:blip>
          <a:srcRect b="38442" l="-230" r="230" t="8854"/>
          <a:stretch/>
        </p:blipFill>
        <p:spPr>
          <a:xfrm>
            <a:off x="-76200" y="4801375"/>
            <a:ext cx="2315821" cy="342126"/>
          </a:xfrm>
          <a:prstGeom prst="rect">
            <a:avLst/>
          </a:prstGeom>
          <a:noFill/>
          <a:ln>
            <a:noFill/>
          </a:ln>
        </p:spPr>
      </p:pic>
      <p:sp>
        <p:nvSpPr>
          <p:cNvPr id="1463" name="Google Shape;1463;p154"/>
          <p:cNvSpPr/>
          <p:nvPr/>
        </p:nvSpPr>
        <p:spPr>
          <a:xfrm>
            <a:off x="2903625" y="3225900"/>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154"/>
          <p:cNvSpPr/>
          <p:nvPr/>
        </p:nvSpPr>
        <p:spPr>
          <a:xfrm>
            <a:off x="3259125" y="3605000"/>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154"/>
          <p:cNvSpPr/>
          <p:nvPr/>
        </p:nvSpPr>
        <p:spPr>
          <a:xfrm>
            <a:off x="3709100" y="3830500"/>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66" name="Google Shape;1466;p154"/>
          <p:cNvCxnSpPr/>
          <p:nvPr/>
        </p:nvCxnSpPr>
        <p:spPr>
          <a:xfrm>
            <a:off x="3499554" y="3896604"/>
            <a:ext cx="527700" cy="112200"/>
          </a:xfrm>
          <a:prstGeom prst="straightConnector1">
            <a:avLst/>
          </a:prstGeom>
          <a:noFill/>
          <a:ln cap="flat" cmpd="sng" w="28575">
            <a:solidFill>
              <a:srgbClr val="E06666"/>
            </a:solidFill>
            <a:prstDash val="solid"/>
            <a:round/>
            <a:headEnd len="med" w="med" type="none"/>
            <a:tailEnd len="med" w="med" type="none"/>
          </a:ln>
        </p:spPr>
      </p:cxnSp>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0" name="Shape 1470"/>
        <p:cNvGrpSpPr/>
        <p:nvPr/>
      </p:nvGrpSpPr>
      <p:grpSpPr>
        <a:xfrm>
          <a:off x="0" y="0"/>
          <a:ext cx="0" cy="0"/>
          <a:chOff x="0" y="0"/>
          <a:chExt cx="0" cy="0"/>
        </a:xfrm>
      </p:grpSpPr>
      <p:pic>
        <p:nvPicPr>
          <p:cNvPr id="1471" name="Google Shape;1471;p155"/>
          <p:cNvPicPr preferRelativeResize="0"/>
          <p:nvPr/>
        </p:nvPicPr>
        <p:blipFill>
          <a:blip r:embed="rId3">
            <a:alphaModFix/>
          </a:blip>
          <a:stretch>
            <a:fillRect/>
          </a:stretch>
        </p:blipFill>
        <p:spPr>
          <a:xfrm>
            <a:off x="1997650" y="1950775"/>
            <a:ext cx="5148699" cy="2890425"/>
          </a:xfrm>
          <a:prstGeom prst="rect">
            <a:avLst/>
          </a:prstGeom>
          <a:noFill/>
          <a:ln>
            <a:noFill/>
          </a:ln>
        </p:spPr>
      </p:pic>
      <p:sp>
        <p:nvSpPr>
          <p:cNvPr id="1472" name="Google Shape;1472;p155"/>
          <p:cNvSpPr/>
          <p:nvPr/>
        </p:nvSpPr>
        <p:spPr>
          <a:xfrm rot="10800000">
            <a:off x="2819925" y="1611325"/>
            <a:ext cx="4061700" cy="2498700"/>
          </a:xfrm>
          <a:prstGeom prst="arc">
            <a:avLst>
              <a:gd fmla="val 10900511" name="adj1"/>
              <a:gd fmla="val 21371283" name="adj2"/>
            </a:avLst>
          </a:prstGeom>
          <a:noFill/>
          <a:ln cap="flat" cmpd="sng" w="28575">
            <a:solidFill>
              <a:srgbClr val="F6B26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15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474" name="Google Shape;1474;p155"/>
          <p:cNvSpPr txBox="1"/>
          <p:nvPr>
            <p:ph idx="1" type="body"/>
          </p:nvPr>
        </p:nvSpPr>
        <p:spPr>
          <a:xfrm>
            <a:off x="311700" y="1152475"/>
            <a:ext cx="8684100" cy="8832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Note how we are essentially mapping the gradient!</a:t>
            </a:r>
            <a:endParaRPr sz="2900">
              <a:solidFill>
                <a:srgbClr val="434343"/>
              </a:solidFill>
              <a:latin typeface="Montserrat"/>
              <a:ea typeface="Montserrat"/>
              <a:cs typeface="Montserrat"/>
              <a:sym typeface="Montserrat"/>
            </a:endParaRPr>
          </a:p>
        </p:txBody>
      </p:sp>
      <p:pic>
        <p:nvPicPr>
          <p:cNvPr descr="watermark.jpg" id="1475" name="Google Shape;1475;p155"/>
          <p:cNvPicPr preferRelativeResize="0"/>
          <p:nvPr/>
        </p:nvPicPr>
        <p:blipFill rotWithShape="1">
          <a:blip r:embed="rId4">
            <a:alphaModFix/>
          </a:blip>
          <a:srcRect b="38251" l="51048" r="35216" t="14424"/>
          <a:stretch/>
        </p:blipFill>
        <p:spPr>
          <a:xfrm>
            <a:off x="152400" y="152400"/>
            <a:ext cx="890025" cy="859476"/>
          </a:xfrm>
          <a:prstGeom prst="rect">
            <a:avLst/>
          </a:prstGeom>
          <a:noFill/>
          <a:ln>
            <a:noFill/>
          </a:ln>
        </p:spPr>
      </p:pic>
      <p:pic>
        <p:nvPicPr>
          <p:cNvPr descr="watermark.jpg" id="1476" name="Google Shape;1476;p155"/>
          <p:cNvPicPr preferRelativeResize="0"/>
          <p:nvPr/>
        </p:nvPicPr>
        <p:blipFill rotWithShape="1">
          <a:blip r:embed="rId4">
            <a:alphaModFix/>
          </a:blip>
          <a:srcRect b="38442" l="-230" r="230" t="8854"/>
          <a:stretch/>
        </p:blipFill>
        <p:spPr>
          <a:xfrm>
            <a:off x="-76200" y="4801375"/>
            <a:ext cx="2315821" cy="342126"/>
          </a:xfrm>
          <a:prstGeom prst="rect">
            <a:avLst/>
          </a:prstGeom>
          <a:noFill/>
          <a:ln>
            <a:noFill/>
          </a:ln>
        </p:spPr>
      </p:pic>
      <p:sp>
        <p:nvSpPr>
          <p:cNvPr id="1477" name="Google Shape;1477;p155"/>
          <p:cNvSpPr/>
          <p:nvPr/>
        </p:nvSpPr>
        <p:spPr>
          <a:xfrm>
            <a:off x="2903625" y="3225900"/>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155"/>
          <p:cNvSpPr/>
          <p:nvPr/>
        </p:nvSpPr>
        <p:spPr>
          <a:xfrm>
            <a:off x="3259125" y="3605000"/>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155"/>
          <p:cNvSpPr/>
          <p:nvPr/>
        </p:nvSpPr>
        <p:spPr>
          <a:xfrm>
            <a:off x="3709100" y="3830500"/>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80" name="Google Shape;1480;p155"/>
          <p:cNvCxnSpPr/>
          <p:nvPr/>
        </p:nvCxnSpPr>
        <p:spPr>
          <a:xfrm>
            <a:off x="3499554" y="3896604"/>
            <a:ext cx="527700" cy="112200"/>
          </a:xfrm>
          <a:prstGeom prst="straightConnector1">
            <a:avLst/>
          </a:prstGeom>
          <a:noFill/>
          <a:ln cap="flat" cmpd="sng" w="28575">
            <a:solidFill>
              <a:srgbClr val="E06666"/>
            </a:solidFill>
            <a:prstDash val="solid"/>
            <a:round/>
            <a:headEnd len="med" w="med" type="none"/>
            <a:tailEnd len="med" w="med" type="none"/>
          </a:ln>
        </p:spPr>
      </p:cxnSp>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4" name="Shape 1484"/>
        <p:cNvGrpSpPr/>
        <p:nvPr/>
      </p:nvGrpSpPr>
      <p:grpSpPr>
        <a:xfrm>
          <a:off x="0" y="0"/>
          <a:ext cx="0" cy="0"/>
          <a:chOff x="0" y="0"/>
          <a:chExt cx="0" cy="0"/>
        </a:xfrm>
      </p:grpSpPr>
      <p:pic>
        <p:nvPicPr>
          <p:cNvPr id="1485" name="Google Shape;1485;p156"/>
          <p:cNvPicPr preferRelativeResize="0"/>
          <p:nvPr/>
        </p:nvPicPr>
        <p:blipFill>
          <a:blip r:embed="rId3">
            <a:alphaModFix/>
          </a:blip>
          <a:stretch>
            <a:fillRect/>
          </a:stretch>
        </p:blipFill>
        <p:spPr>
          <a:xfrm>
            <a:off x="1997650" y="1950775"/>
            <a:ext cx="5148699" cy="2890425"/>
          </a:xfrm>
          <a:prstGeom prst="rect">
            <a:avLst/>
          </a:prstGeom>
          <a:noFill/>
          <a:ln>
            <a:noFill/>
          </a:ln>
        </p:spPr>
      </p:pic>
      <p:sp>
        <p:nvSpPr>
          <p:cNvPr id="1486" name="Google Shape;1486;p156"/>
          <p:cNvSpPr/>
          <p:nvPr/>
        </p:nvSpPr>
        <p:spPr>
          <a:xfrm rot="10800000">
            <a:off x="2819925" y="1611325"/>
            <a:ext cx="4061700" cy="2498700"/>
          </a:xfrm>
          <a:prstGeom prst="arc">
            <a:avLst>
              <a:gd fmla="val 10900511" name="adj1"/>
              <a:gd fmla="val 21371283" name="adj2"/>
            </a:avLst>
          </a:prstGeom>
          <a:noFill/>
          <a:ln cap="flat" cmpd="sng" w="28575">
            <a:solidFill>
              <a:srgbClr val="F6B26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15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488" name="Google Shape;1488;p156"/>
          <p:cNvSpPr txBox="1"/>
          <p:nvPr>
            <p:ph idx="1" type="body"/>
          </p:nvPr>
        </p:nvSpPr>
        <p:spPr>
          <a:xfrm>
            <a:off x="311700" y="1152475"/>
            <a:ext cx="8684100" cy="8832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Eventually we will find the Beta that minimizes the cost function!</a:t>
            </a:r>
            <a:endParaRPr sz="2900">
              <a:solidFill>
                <a:srgbClr val="434343"/>
              </a:solidFill>
              <a:latin typeface="Montserrat"/>
              <a:ea typeface="Montserrat"/>
              <a:cs typeface="Montserrat"/>
              <a:sym typeface="Montserrat"/>
            </a:endParaRPr>
          </a:p>
        </p:txBody>
      </p:sp>
      <p:pic>
        <p:nvPicPr>
          <p:cNvPr descr="watermark.jpg" id="1489" name="Google Shape;1489;p156"/>
          <p:cNvPicPr preferRelativeResize="0"/>
          <p:nvPr/>
        </p:nvPicPr>
        <p:blipFill rotWithShape="1">
          <a:blip r:embed="rId4">
            <a:alphaModFix/>
          </a:blip>
          <a:srcRect b="38251" l="51048" r="35216" t="14424"/>
          <a:stretch/>
        </p:blipFill>
        <p:spPr>
          <a:xfrm>
            <a:off x="152400" y="152400"/>
            <a:ext cx="890025" cy="859476"/>
          </a:xfrm>
          <a:prstGeom prst="rect">
            <a:avLst/>
          </a:prstGeom>
          <a:noFill/>
          <a:ln>
            <a:noFill/>
          </a:ln>
        </p:spPr>
      </p:pic>
      <p:pic>
        <p:nvPicPr>
          <p:cNvPr descr="watermark.jpg" id="1490" name="Google Shape;1490;p156"/>
          <p:cNvPicPr preferRelativeResize="0"/>
          <p:nvPr/>
        </p:nvPicPr>
        <p:blipFill rotWithShape="1">
          <a:blip r:embed="rId4">
            <a:alphaModFix/>
          </a:blip>
          <a:srcRect b="38442" l="-230" r="230" t="8854"/>
          <a:stretch/>
        </p:blipFill>
        <p:spPr>
          <a:xfrm>
            <a:off x="-76200" y="4801375"/>
            <a:ext cx="2315821" cy="342126"/>
          </a:xfrm>
          <a:prstGeom prst="rect">
            <a:avLst/>
          </a:prstGeom>
          <a:noFill/>
          <a:ln>
            <a:noFill/>
          </a:ln>
        </p:spPr>
      </p:pic>
      <p:sp>
        <p:nvSpPr>
          <p:cNvPr id="1491" name="Google Shape;1491;p156"/>
          <p:cNvSpPr/>
          <p:nvPr/>
        </p:nvSpPr>
        <p:spPr>
          <a:xfrm>
            <a:off x="2903625" y="3225900"/>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156"/>
          <p:cNvSpPr/>
          <p:nvPr/>
        </p:nvSpPr>
        <p:spPr>
          <a:xfrm>
            <a:off x="3259125" y="3605000"/>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156"/>
          <p:cNvSpPr/>
          <p:nvPr/>
        </p:nvSpPr>
        <p:spPr>
          <a:xfrm>
            <a:off x="3709100" y="3830500"/>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94" name="Google Shape;1494;p156"/>
          <p:cNvCxnSpPr/>
          <p:nvPr/>
        </p:nvCxnSpPr>
        <p:spPr>
          <a:xfrm>
            <a:off x="4574329" y="4171804"/>
            <a:ext cx="552900" cy="0"/>
          </a:xfrm>
          <a:prstGeom prst="straightConnector1">
            <a:avLst/>
          </a:prstGeom>
          <a:noFill/>
          <a:ln cap="flat" cmpd="sng" w="28575">
            <a:solidFill>
              <a:srgbClr val="E06666"/>
            </a:solidFill>
            <a:prstDash val="solid"/>
            <a:round/>
            <a:headEnd len="med" w="med" type="none"/>
            <a:tailEnd len="med" w="med" type="none"/>
          </a:ln>
        </p:spPr>
      </p:cxnSp>
      <p:sp>
        <p:nvSpPr>
          <p:cNvPr id="1495" name="Google Shape;1495;p156"/>
          <p:cNvSpPr/>
          <p:nvPr/>
        </p:nvSpPr>
        <p:spPr>
          <a:xfrm>
            <a:off x="4796475" y="4063200"/>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156"/>
          <p:cNvSpPr/>
          <p:nvPr/>
        </p:nvSpPr>
        <p:spPr>
          <a:xfrm>
            <a:off x="4211025" y="4001425"/>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156"/>
          <p:cNvSpPr/>
          <p:nvPr/>
        </p:nvSpPr>
        <p:spPr>
          <a:xfrm>
            <a:off x="4517688" y="4039550"/>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1" name="Shape 1501"/>
        <p:cNvGrpSpPr/>
        <p:nvPr/>
      </p:nvGrpSpPr>
      <p:grpSpPr>
        <a:xfrm>
          <a:off x="0" y="0"/>
          <a:ext cx="0" cy="0"/>
          <a:chOff x="0" y="0"/>
          <a:chExt cx="0" cy="0"/>
        </a:xfrm>
      </p:grpSpPr>
      <p:pic>
        <p:nvPicPr>
          <p:cNvPr id="1502" name="Google Shape;1502;p157"/>
          <p:cNvPicPr preferRelativeResize="0"/>
          <p:nvPr/>
        </p:nvPicPr>
        <p:blipFill>
          <a:blip r:embed="rId3">
            <a:alphaModFix/>
          </a:blip>
          <a:stretch>
            <a:fillRect/>
          </a:stretch>
        </p:blipFill>
        <p:spPr>
          <a:xfrm>
            <a:off x="1997650" y="1950775"/>
            <a:ext cx="5148699" cy="2890425"/>
          </a:xfrm>
          <a:prstGeom prst="rect">
            <a:avLst/>
          </a:prstGeom>
          <a:noFill/>
          <a:ln>
            <a:noFill/>
          </a:ln>
        </p:spPr>
      </p:pic>
      <p:sp>
        <p:nvSpPr>
          <p:cNvPr id="1503" name="Google Shape;1503;p157"/>
          <p:cNvSpPr/>
          <p:nvPr/>
        </p:nvSpPr>
        <p:spPr>
          <a:xfrm rot="10800000">
            <a:off x="2819925" y="1611325"/>
            <a:ext cx="4061700" cy="2498700"/>
          </a:xfrm>
          <a:prstGeom prst="arc">
            <a:avLst>
              <a:gd fmla="val 10900511" name="adj1"/>
              <a:gd fmla="val 21371283" name="adj2"/>
            </a:avLst>
          </a:prstGeom>
          <a:noFill/>
          <a:ln cap="flat" cmpd="sng" w="28575">
            <a:solidFill>
              <a:srgbClr val="F6B26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15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505" name="Google Shape;1505;p157"/>
          <p:cNvSpPr txBox="1"/>
          <p:nvPr>
            <p:ph idx="1" type="body"/>
          </p:nvPr>
        </p:nvSpPr>
        <p:spPr>
          <a:xfrm>
            <a:off x="311700" y="1152475"/>
            <a:ext cx="8832300" cy="8832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Steps are proportional to negative gradient!</a:t>
            </a:r>
            <a:endParaRPr sz="2900">
              <a:solidFill>
                <a:srgbClr val="434343"/>
              </a:solidFill>
              <a:latin typeface="Montserrat"/>
              <a:ea typeface="Montserrat"/>
              <a:cs typeface="Montserrat"/>
              <a:sym typeface="Montserrat"/>
            </a:endParaRPr>
          </a:p>
        </p:txBody>
      </p:sp>
      <p:pic>
        <p:nvPicPr>
          <p:cNvPr descr="watermark.jpg" id="1506" name="Google Shape;1506;p157"/>
          <p:cNvPicPr preferRelativeResize="0"/>
          <p:nvPr/>
        </p:nvPicPr>
        <p:blipFill rotWithShape="1">
          <a:blip r:embed="rId4">
            <a:alphaModFix/>
          </a:blip>
          <a:srcRect b="38251" l="51048" r="35216" t="14424"/>
          <a:stretch/>
        </p:blipFill>
        <p:spPr>
          <a:xfrm>
            <a:off x="152400" y="152400"/>
            <a:ext cx="890025" cy="859476"/>
          </a:xfrm>
          <a:prstGeom prst="rect">
            <a:avLst/>
          </a:prstGeom>
          <a:noFill/>
          <a:ln>
            <a:noFill/>
          </a:ln>
        </p:spPr>
      </p:pic>
      <p:pic>
        <p:nvPicPr>
          <p:cNvPr descr="watermark.jpg" id="1507" name="Google Shape;1507;p157"/>
          <p:cNvPicPr preferRelativeResize="0"/>
          <p:nvPr/>
        </p:nvPicPr>
        <p:blipFill rotWithShape="1">
          <a:blip r:embed="rId4">
            <a:alphaModFix/>
          </a:blip>
          <a:srcRect b="38442" l="-230" r="230" t="8854"/>
          <a:stretch/>
        </p:blipFill>
        <p:spPr>
          <a:xfrm>
            <a:off x="-76200" y="4801375"/>
            <a:ext cx="2315821" cy="342126"/>
          </a:xfrm>
          <a:prstGeom prst="rect">
            <a:avLst/>
          </a:prstGeom>
          <a:noFill/>
          <a:ln>
            <a:noFill/>
          </a:ln>
        </p:spPr>
      </p:pic>
      <p:sp>
        <p:nvSpPr>
          <p:cNvPr id="1508" name="Google Shape;1508;p157"/>
          <p:cNvSpPr/>
          <p:nvPr/>
        </p:nvSpPr>
        <p:spPr>
          <a:xfrm>
            <a:off x="2903625" y="3225900"/>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157"/>
          <p:cNvSpPr/>
          <p:nvPr/>
        </p:nvSpPr>
        <p:spPr>
          <a:xfrm>
            <a:off x="3259125" y="3605000"/>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157"/>
          <p:cNvSpPr/>
          <p:nvPr/>
        </p:nvSpPr>
        <p:spPr>
          <a:xfrm>
            <a:off x="3709100" y="3830500"/>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11" name="Google Shape;1511;p157"/>
          <p:cNvCxnSpPr/>
          <p:nvPr/>
        </p:nvCxnSpPr>
        <p:spPr>
          <a:xfrm>
            <a:off x="4574329" y="4171804"/>
            <a:ext cx="552900" cy="0"/>
          </a:xfrm>
          <a:prstGeom prst="straightConnector1">
            <a:avLst/>
          </a:prstGeom>
          <a:noFill/>
          <a:ln cap="flat" cmpd="sng" w="28575">
            <a:solidFill>
              <a:srgbClr val="E06666"/>
            </a:solidFill>
            <a:prstDash val="solid"/>
            <a:round/>
            <a:headEnd len="med" w="med" type="none"/>
            <a:tailEnd len="med" w="med" type="none"/>
          </a:ln>
        </p:spPr>
      </p:cxnSp>
      <p:sp>
        <p:nvSpPr>
          <p:cNvPr id="1512" name="Google Shape;1512;p157"/>
          <p:cNvSpPr/>
          <p:nvPr/>
        </p:nvSpPr>
        <p:spPr>
          <a:xfrm>
            <a:off x="4796475" y="4063200"/>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157"/>
          <p:cNvSpPr/>
          <p:nvPr/>
        </p:nvSpPr>
        <p:spPr>
          <a:xfrm>
            <a:off x="4211025" y="4001425"/>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157"/>
          <p:cNvSpPr/>
          <p:nvPr/>
        </p:nvSpPr>
        <p:spPr>
          <a:xfrm>
            <a:off x="4517688" y="4039550"/>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8" name="Shape 1518"/>
        <p:cNvGrpSpPr/>
        <p:nvPr/>
      </p:nvGrpSpPr>
      <p:grpSpPr>
        <a:xfrm>
          <a:off x="0" y="0"/>
          <a:ext cx="0" cy="0"/>
          <a:chOff x="0" y="0"/>
          <a:chExt cx="0" cy="0"/>
        </a:xfrm>
      </p:grpSpPr>
      <p:pic>
        <p:nvPicPr>
          <p:cNvPr id="1519" name="Google Shape;1519;p158"/>
          <p:cNvPicPr preferRelativeResize="0"/>
          <p:nvPr/>
        </p:nvPicPr>
        <p:blipFill>
          <a:blip r:embed="rId3">
            <a:alphaModFix/>
          </a:blip>
          <a:stretch>
            <a:fillRect/>
          </a:stretch>
        </p:blipFill>
        <p:spPr>
          <a:xfrm>
            <a:off x="1997650" y="1950775"/>
            <a:ext cx="5148699" cy="2890425"/>
          </a:xfrm>
          <a:prstGeom prst="rect">
            <a:avLst/>
          </a:prstGeom>
          <a:noFill/>
          <a:ln>
            <a:noFill/>
          </a:ln>
        </p:spPr>
      </p:pic>
      <p:sp>
        <p:nvSpPr>
          <p:cNvPr id="1520" name="Google Shape;1520;p158"/>
          <p:cNvSpPr/>
          <p:nvPr/>
        </p:nvSpPr>
        <p:spPr>
          <a:xfrm rot="10800000">
            <a:off x="2819925" y="1611325"/>
            <a:ext cx="4061700" cy="2498700"/>
          </a:xfrm>
          <a:prstGeom prst="arc">
            <a:avLst>
              <a:gd fmla="val 10900511" name="adj1"/>
              <a:gd fmla="val 21371283" name="adj2"/>
            </a:avLst>
          </a:prstGeom>
          <a:noFill/>
          <a:ln cap="flat" cmpd="sng" w="28575">
            <a:solidFill>
              <a:srgbClr val="F6B26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15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522" name="Google Shape;1522;p158"/>
          <p:cNvSpPr txBox="1"/>
          <p:nvPr>
            <p:ph idx="1" type="body"/>
          </p:nvPr>
        </p:nvSpPr>
        <p:spPr>
          <a:xfrm>
            <a:off x="311700" y="1152475"/>
            <a:ext cx="8832300" cy="8832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Steeper gradient at start gives larger steps.</a:t>
            </a:r>
            <a:endParaRPr sz="2900">
              <a:solidFill>
                <a:srgbClr val="434343"/>
              </a:solidFill>
              <a:latin typeface="Montserrat"/>
              <a:ea typeface="Montserrat"/>
              <a:cs typeface="Montserrat"/>
              <a:sym typeface="Montserrat"/>
            </a:endParaRPr>
          </a:p>
        </p:txBody>
      </p:sp>
      <p:pic>
        <p:nvPicPr>
          <p:cNvPr descr="watermark.jpg" id="1523" name="Google Shape;1523;p158"/>
          <p:cNvPicPr preferRelativeResize="0"/>
          <p:nvPr/>
        </p:nvPicPr>
        <p:blipFill rotWithShape="1">
          <a:blip r:embed="rId4">
            <a:alphaModFix/>
          </a:blip>
          <a:srcRect b="38251" l="51048" r="35216" t="14424"/>
          <a:stretch/>
        </p:blipFill>
        <p:spPr>
          <a:xfrm>
            <a:off x="152400" y="152400"/>
            <a:ext cx="890025" cy="859476"/>
          </a:xfrm>
          <a:prstGeom prst="rect">
            <a:avLst/>
          </a:prstGeom>
          <a:noFill/>
          <a:ln>
            <a:noFill/>
          </a:ln>
        </p:spPr>
      </p:pic>
      <p:pic>
        <p:nvPicPr>
          <p:cNvPr descr="watermark.jpg" id="1524" name="Google Shape;1524;p158"/>
          <p:cNvPicPr preferRelativeResize="0"/>
          <p:nvPr/>
        </p:nvPicPr>
        <p:blipFill rotWithShape="1">
          <a:blip r:embed="rId4">
            <a:alphaModFix/>
          </a:blip>
          <a:srcRect b="38442" l="-230" r="230" t="8854"/>
          <a:stretch/>
        </p:blipFill>
        <p:spPr>
          <a:xfrm>
            <a:off x="-76200" y="4801375"/>
            <a:ext cx="2315821" cy="342126"/>
          </a:xfrm>
          <a:prstGeom prst="rect">
            <a:avLst/>
          </a:prstGeom>
          <a:noFill/>
          <a:ln>
            <a:noFill/>
          </a:ln>
        </p:spPr>
      </p:pic>
      <p:sp>
        <p:nvSpPr>
          <p:cNvPr id="1525" name="Google Shape;1525;p158"/>
          <p:cNvSpPr/>
          <p:nvPr/>
        </p:nvSpPr>
        <p:spPr>
          <a:xfrm>
            <a:off x="2903625" y="3225900"/>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158"/>
          <p:cNvSpPr/>
          <p:nvPr/>
        </p:nvSpPr>
        <p:spPr>
          <a:xfrm>
            <a:off x="3259125" y="3605000"/>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158"/>
          <p:cNvSpPr/>
          <p:nvPr/>
        </p:nvSpPr>
        <p:spPr>
          <a:xfrm>
            <a:off x="3709100" y="3830500"/>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28" name="Google Shape;1528;p158"/>
          <p:cNvCxnSpPr/>
          <p:nvPr/>
        </p:nvCxnSpPr>
        <p:spPr>
          <a:xfrm>
            <a:off x="4574329" y="4171804"/>
            <a:ext cx="552900" cy="0"/>
          </a:xfrm>
          <a:prstGeom prst="straightConnector1">
            <a:avLst/>
          </a:prstGeom>
          <a:noFill/>
          <a:ln cap="flat" cmpd="sng" w="28575">
            <a:solidFill>
              <a:srgbClr val="E06666"/>
            </a:solidFill>
            <a:prstDash val="solid"/>
            <a:round/>
            <a:headEnd len="med" w="med" type="none"/>
            <a:tailEnd len="med" w="med" type="none"/>
          </a:ln>
        </p:spPr>
      </p:cxnSp>
      <p:sp>
        <p:nvSpPr>
          <p:cNvPr id="1529" name="Google Shape;1529;p158"/>
          <p:cNvSpPr/>
          <p:nvPr/>
        </p:nvSpPr>
        <p:spPr>
          <a:xfrm>
            <a:off x="4796475" y="4063200"/>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158"/>
          <p:cNvSpPr/>
          <p:nvPr/>
        </p:nvSpPr>
        <p:spPr>
          <a:xfrm>
            <a:off x="4211025" y="4001425"/>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158"/>
          <p:cNvSpPr/>
          <p:nvPr/>
        </p:nvSpPr>
        <p:spPr>
          <a:xfrm>
            <a:off x="4517688" y="4039550"/>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5" name="Shape 1535"/>
        <p:cNvGrpSpPr/>
        <p:nvPr/>
      </p:nvGrpSpPr>
      <p:grpSpPr>
        <a:xfrm>
          <a:off x="0" y="0"/>
          <a:ext cx="0" cy="0"/>
          <a:chOff x="0" y="0"/>
          <a:chExt cx="0" cy="0"/>
        </a:xfrm>
      </p:grpSpPr>
      <p:pic>
        <p:nvPicPr>
          <p:cNvPr id="1536" name="Google Shape;1536;p159"/>
          <p:cNvPicPr preferRelativeResize="0"/>
          <p:nvPr/>
        </p:nvPicPr>
        <p:blipFill>
          <a:blip r:embed="rId3">
            <a:alphaModFix/>
          </a:blip>
          <a:stretch>
            <a:fillRect/>
          </a:stretch>
        </p:blipFill>
        <p:spPr>
          <a:xfrm>
            <a:off x="1997650" y="1950775"/>
            <a:ext cx="5148699" cy="2890425"/>
          </a:xfrm>
          <a:prstGeom prst="rect">
            <a:avLst/>
          </a:prstGeom>
          <a:noFill/>
          <a:ln>
            <a:noFill/>
          </a:ln>
        </p:spPr>
      </p:pic>
      <p:sp>
        <p:nvSpPr>
          <p:cNvPr id="1537" name="Google Shape;1537;p159"/>
          <p:cNvSpPr/>
          <p:nvPr/>
        </p:nvSpPr>
        <p:spPr>
          <a:xfrm rot="10800000">
            <a:off x="2819925" y="1611325"/>
            <a:ext cx="4061700" cy="2498700"/>
          </a:xfrm>
          <a:prstGeom prst="arc">
            <a:avLst>
              <a:gd fmla="val 10900511" name="adj1"/>
              <a:gd fmla="val 21371283" name="adj2"/>
            </a:avLst>
          </a:prstGeom>
          <a:noFill/>
          <a:ln cap="flat" cmpd="sng" w="28575">
            <a:solidFill>
              <a:srgbClr val="F6B26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15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539" name="Google Shape;1539;p159"/>
          <p:cNvSpPr txBox="1"/>
          <p:nvPr>
            <p:ph idx="1" type="body"/>
          </p:nvPr>
        </p:nvSpPr>
        <p:spPr>
          <a:xfrm>
            <a:off x="311700" y="1152475"/>
            <a:ext cx="8832300" cy="8832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Smaller gradient at end gives smaller steps.</a:t>
            </a:r>
            <a:endParaRPr sz="2900">
              <a:solidFill>
                <a:srgbClr val="434343"/>
              </a:solidFill>
              <a:latin typeface="Montserrat"/>
              <a:ea typeface="Montserrat"/>
              <a:cs typeface="Montserrat"/>
              <a:sym typeface="Montserrat"/>
            </a:endParaRPr>
          </a:p>
        </p:txBody>
      </p:sp>
      <p:pic>
        <p:nvPicPr>
          <p:cNvPr descr="watermark.jpg" id="1540" name="Google Shape;1540;p159"/>
          <p:cNvPicPr preferRelativeResize="0"/>
          <p:nvPr/>
        </p:nvPicPr>
        <p:blipFill rotWithShape="1">
          <a:blip r:embed="rId4">
            <a:alphaModFix/>
          </a:blip>
          <a:srcRect b="38251" l="51048" r="35216" t="14424"/>
          <a:stretch/>
        </p:blipFill>
        <p:spPr>
          <a:xfrm>
            <a:off x="152400" y="152400"/>
            <a:ext cx="890025" cy="859476"/>
          </a:xfrm>
          <a:prstGeom prst="rect">
            <a:avLst/>
          </a:prstGeom>
          <a:noFill/>
          <a:ln>
            <a:noFill/>
          </a:ln>
        </p:spPr>
      </p:pic>
      <p:pic>
        <p:nvPicPr>
          <p:cNvPr descr="watermark.jpg" id="1541" name="Google Shape;1541;p159"/>
          <p:cNvPicPr preferRelativeResize="0"/>
          <p:nvPr/>
        </p:nvPicPr>
        <p:blipFill rotWithShape="1">
          <a:blip r:embed="rId4">
            <a:alphaModFix/>
          </a:blip>
          <a:srcRect b="38442" l="-230" r="230" t="8854"/>
          <a:stretch/>
        </p:blipFill>
        <p:spPr>
          <a:xfrm>
            <a:off x="-76200" y="4801375"/>
            <a:ext cx="2315821" cy="342126"/>
          </a:xfrm>
          <a:prstGeom prst="rect">
            <a:avLst/>
          </a:prstGeom>
          <a:noFill/>
          <a:ln>
            <a:noFill/>
          </a:ln>
        </p:spPr>
      </p:pic>
      <p:sp>
        <p:nvSpPr>
          <p:cNvPr id="1542" name="Google Shape;1542;p159"/>
          <p:cNvSpPr/>
          <p:nvPr/>
        </p:nvSpPr>
        <p:spPr>
          <a:xfrm>
            <a:off x="2903625" y="3225900"/>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159"/>
          <p:cNvSpPr/>
          <p:nvPr/>
        </p:nvSpPr>
        <p:spPr>
          <a:xfrm>
            <a:off x="3259125" y="3605000"/>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159"/>
          <p:cNvSpPr/>
          <p:nvPr/>
        </p:nvSpPr>
        <p:spPr>
          <a:xfrm>
            <a:off x="3709100" y="3830500"/>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45" name="Google Shape;1545;p159"/>
          <p:cNvCxnSpPr/>
          <p:nvPr/>
        </p:nvCxnSpPr>
        <p:spPr>
          <a:xfrm>
            <a:off x="4574329" y="4171804"/>
            <a:ext cx="552900" cy="0"/>
          </a:xfrm>
          <a:prstGeom prst="straightConnector1">
            <a:avLst/>
          </a:prstGeom>
          <a:noFill/>
          <a:ln cap="flat" cmpd="sng" w="28575">
            <a:solidFill>
              <a:srgbClr val="E06666"/>
            </a:solidFill>
            <a:prstDash val="solid"/>
            <a:round/>
            <a:headEnd len="med" w="med" type="none"/>
            <a:tailEnd len="med" w="med" type="none"/>
          </a:ln>
        </p:spPr>
      </p:cxnSp>
      <p:sp>
        <p:nvSpPr>
          <p:cNvPr id="1546" name="Google Shape;1546;p159"/>
          <p:cNvSpPr/>
          <p:nvPr/>
        </p:nvSpPr>
        <p:spPr>
          <a:xfrm>
            <a:off x="4796475" y="4063200"/>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159"/>
          <p:cNvSpPr/>
          <p:nvPr/>
        </p:nvSpPr>
        <p:spPr>
          <a:xfrm>
            <a:off x="4211025" y="4001425"/>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159"/>
          <p:cNvSpPr/>
          <p:nvPr/>
        </p:nvSpPr>
        <p:spPr>
          <a:xfrm>
            <a:off x="4517688" y="4039550"/>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2" name="Shape 1552"/>
        <p:cNvGrpSpPr/>
        <p:nvPr/>
      </p:nvGrpSpPr>
      <p:grpSpPr>
        <a:xfrm>
          <a:off x="0" y="0"/>
          <a:ext cx="0" cy="0"/>
          <a:chOff x="0" y="0"/>
          <a:chExt cx="0" cy="0"/>
        </a:xfrm>
      </p:grpSpPr>
      <p:sp>
        <p:nvSpPr>
          <p:cNvPr id="1553" name="Google Shape;1553;p16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554" name="Google Shape;1554;p160"/>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To further understand this, let’s visualize this gradient descent search for two Beta values.</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Process is still the same:</a:t>
            </a:r>
            <a:endParaRPr sz="2900">
              <a:solidFill>
                <a:srgbClr val="434343"/>
              </a:solidFill>
              <a:latin typeface="Montserrat"/>
              <a:ea typeface="Montserrat"/>
              <a:cs typeface="Montserrat"/>
              <a:sym typeface="Montserrat"/>
            </a:endParaRPr>
          </a:p>
          <a:p>
            <a:pPr indent="-412750" lvl="1"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Calculate gradient at point.</a:t>
            </a:r>
            <a:endParaRPr sz="2900">
              <a:solidFill>
                <a:srgbClr val="434343"/>
              </a:solidFill>
              <a:latin typeface="Montserrat"/>
              <a:ea typeface="Montserrat"/>
              <a:cs typeface="Montserrat"/>
              <a:sym typeface="Montserrat"/>
            </a:endParaRPr>
          </a:p>
          <a:p>
            <a:pPr indent="-412750" lvl="1"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Move in a step size proportional to negative gradient.</a:t>
            </a:r>
            <a:endParaRPr sz="2900">
              <a:solidFill>
                <a:srgbClr val="434343"/>
              </a:solidFill>
              <a:latin typeface="Montserrat"/>
              <a:ea typeface="Montserrat"/>
              <a:cs typeface="Montserrat"/>
              <a:sym typeface="Montserrat"/>
            </a:endParaRPr>
          </a:p>
          <a:p>
            <a:pPr indent="-412750" lvl="1"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Repeat until minimum is found.</a:t>
            </a:r>
            <a:endParaRPr sz="2900">
              <a:solidFill>
                <a:srgbClr val="434343"/>
              </a:solidFill>
              <a:latin typeface="Montserrat"/>
              <a:ea typeface="Montserrat"/>
              <a:cs typeface="Montserrat"/>
              <a:sym typeface="Montserrat"/>
            </a:endParaRPr>
          </a:p>
        </p:txBody>
      </p:sp>
      <p:pic>
        <p:nvPicPr>
          <p:cNvPr descr="watermark.jpg" id="1555" name="Google Shape;1555;p16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556" name="Google Shape;1556;p16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0" name="Shape 1560"/>
        <p:cNvGrpSpPr/>
        <p:nvPr/>
      </p:nvGrpSpPr>
      <p:grpSpPr>
        <a:xfrm>
          <a:off x="0" y="0"/>
          <a:ext cx="0" cy="0"/>
          <a:chOff x="0" y="0"/>
          <a:chExt cx="0" cy="0"/>
        </a:xfrm>
      </p:grpSpPr>
      <p:pic>
        <p:nvPicPr>
          <p:cNvPr id="1561" name="Google Shape;1561;p161"/>
          <p:cNvPicPr preferRelativeResize="0"/>
          <p:nvPr/>
        </p:nvPicPr>
        <p:blipFill rotWithShape="1">
          <a:blip r:embed="rId3">
            <a:alphaModFix/>
          </a:blip>
          <a:srcRect b="2109" l="5535" r="0" t="10378"/>
          <a:stretch/>
        </p:blipFill>
        <p:spPr>
          <a:xfrm>
            <a:off x="2650825" y="942775"/>
            <a:ext cx="4438598" cy="4200725"/>
          </a:xfrm>
          <a:prstGeom prst="rect">
            <a:avLst/>
          </a:prstGeom>
          <a:noFill/>
          <a:ln>
            <a:noFill/>
          </a:ln>
        </p:spPr>
      </p:pic>
      <p:sp>
        <p:nvSpPr>
          <p:cNvPr id="1562" name="Google Shape;1562;p16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pic>
        <p:nvPicPr>
          <p:cNvPr descr="watermark.jpg" id="1563" name="Google Shape;1563;p161"/>
          <p:cNvPicPr preferRelativeResize="0"/>
          <p:nvPr/>
        </p:nvPicPr>
        <p:blipFill rotWithShape="1">
          <a:blip r:embed="rId4">
            <a:alphaModFix/>
          </a:blip>
          <a:srcRect b="38251" l="51048" r="35216" t="14424"/>
          <a:stretch/>
        </p:blipFill>
        <p:spPr>
          <a:xfrm>
            <a:off x="152400" y="152400"/>
            <a:ext cx="890025" cy="859476"/>
          </a:xfrm>
          <a:prstGeom prst="rect">
            <a:avLst/>
          </a:prstGeom>
          <a:noFill/>
          <a:ln>
            <a:noFill/>
          </a:ln>
        </p:spPr>
      </p:pic>
      <p:pic>
        <p:nvPicPr>
          <p:cNvPr descr="watermark.jpg" id="1564" name="Google Shape;1564;p161"/>
          <p:cNvPicPr preferRelativeResize="0"/>
          <p:nvPr/>
        </p:nvPicPr>
        <p:blipFill rotWithShape="1">
          <a:blip r:embed="rId4">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8" name="Shape 1568"/>
        <p:cNvGrpSpPr/>
        <p:nvPr/>
      </p:nvGrpSpPr>
      <p:grpSpPr>
        <a:xfrm>
          <a:off x="0" y="0"/>
          <a:ext cx="0" cy="0"/>
          <a:chOff x="0" y="0"/>
          <a:chExt cx="0" cy="0"/>
        </a:xfrm>
      </p:grpSpPr>
      <p:pic>
        <p:nvPicPr>
          <p:cNvPr id="1569" name="Google Shape;1569;p162"/>
          <p:cNvPicPr preferRelativeResize="0"/>
          <p:nvPr/>
        </p:nvPicPr>
        <p:blipFill rotWithShape="1">
          <a:blip r:embed="rId3">
            <a:alphaModFix/>
          </a:blip>
          <a:srcRect b="2109" l="5535" r="0" t="10378"/>
          <a:stretch/>
        </p:blipFill>
        <p:spPr>
          <a:xfrm>
            <a:off x="2650825" y="942775"/>
            <a:ext cx="4438598" cy="4200725"/>
          </a:xfrm>
          <a:prstGeom prst="rect">
            <a:avLst/>
          </a:prstGeom>
          <a:noFill/>
          <a:ln>
            <a:noFill/>
          </a:ln>
        </p:spPr>
      </p:pic>
      <p:sp>
        <p:nvSpPr>
          <p:cNvPr id="1570" name="Google Shape;1570;p16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pic>
        <p:nvPicPr>
          <p:cNvPr descr="watermark.jpg" id="1571" name="Google Shape;1571;p162"/>
          <p:cNvPicPr preferRelativeResize="0"/>
          <p:nvPr/>
        </p:nvPicPr>
        <p:blipFill rotWithShape="1">
          <a:blip r:embed="rId4">
            <a:alphaModFix/>
          </a:blip>
          <a:srcRect b="38251" l="51048" r="35216" t="14424"/>
          <a:stretch/>
        </p:blipFill>
        <p:spPr>
          <a:xfrm>
            <a:off x="152400" y="152400"/>
            <a:ext cx="890025" cy="859476"/>
          </a:xfrm>
          <a:prstGeom prst="rect">
            <a:avLst/>
          </a:prstGeom>
          <a:noFill/>
          <a:ln>
            <a:noFill/>
          </a:ln>
        </p:spPr>
      </p:pic>
      <p:pic>
        <p:nvPicPr>
          <p:cNvPr descr="watermark.jpg" id="1572" name="Google Shape;1572;p162"/>
          <p:cNvPicPr preferRelativeResize="0"/>
          <p:nvPr/>
        </p:nvPicPr>
        <p:blipFill rotWithShape="1">
          <a:blip r:embed="rId4">
            <a:alphaModFix/>
          </a:blip>
          <a:srcRect b="38442" l="-230" r="230" t="8854"/>
          <a:stretch/>
        </p:blipFill>
        <p:spPr>
          <a:xfrm>
            <a:off x="-76200" y="4801375"/>
            <a:ext cx="2315821" cy="342126"/>
          </a:xfrm>
          <a:prstGeom prst="rect">
            <a:avLst/>
          </a:prstGeom>
          <a:noFill/>
          <a:ln>
            <a:noFill/>
          </a:ln>
        </p:spPr>
      </p:pic>
      <p:sp>
        <p:nvSpPr>
          <p:cNvPr id="1573" name="Google Shape;1573;p162"/>
          <p:cNvSpPr/>
          <p:nvPr/>
        </p:nvSpPr>
        <p:spPr>
          <a:xfrm>
            <a:off x="4397400" y="1829100"/>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7" name="Shape 1577"/>
        <p:cNvGrpSpPr/>
        <p:nvPr/>
      </p:nvGrpSpPr>
      <p:grpSpPr>
        <a:xfrm>
          <a:off x="0" y="0"/>
          <a:ext cx="0" cy="0"/>
          <a:chOff x="0" y="0"/>
          <a:chExt cx="0" cy="0"/>
        </a:xfrm>
      </p:grpSpPr>
      <p:pic>
        <p:nvPicPr>
          <p:cNvPr id="1578" name="Google Shape;1578;p163"/>
          <p:cNvPicPr preferRelativeResize="0"/>
          <p:nvPr/>
        </p:nvPicPr>
        <p:blipFill rotWithShape="1">
          <a:blip r:embed="rId3">
            <a:alphaModFix/>
          </a:blip>
          <a:srcRect b="2109" l="5535" r="0" t="10378"/>
          <a:stretch/>
        </p:blipFill>
        <p:spPr>
          <a:xfrm>
            <a:off x="2650825" y="942775"/>
            <a:ext cx="4438598" cy="4200725"/>
          </a:xfrm>
          <a:prstGeom prst="rect">
            <a:avLst/>
          </a:prstGeom>
          <a:noFill/>
          <a:ln>
            <a:noFill/>
          </a:ln>
        </p:spPr>
      </p:pic>
      <p:sp>
        <p:nvSpPr>
          <p:cNvPr id="1579" name="Google Shape;1579;p16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pic>
        <p:nvPicPr>
          <p:cNvPr descr="watermark.jpg" id="1580" name="Google Shape;1580;p163"/>
          <p:cNvPicPr preferRelativeResize="0"/>
          <p:nvPr/>
        </p:nvPicPr>
        <p:blipFill rotWithShape="1">
          <a:blip r:embed="rId4">
            <a:alphaModFix/>
          </a:blip>
          <a:srcRect b="38251" l="51048" r="35216" t="14424"/>
          <a:stretch/>
        </p:blipFill>
        <p:spPr>
          <a:xfrm>
            <a:off x="152400" y="152400"/>
            <a:ext cx="890025" cy="859476"/>
          </a:xfrm>
          <a:prstGeom prst="rect">
            <a:avLst/>
          </a:prstGeom>
          <a:noFill/>
          <a:ln>
            <a:noFill/>
          </a:ln>
        </p:spPr>
      </p:pic>
      <p:pic>
        <p:nvPicPr>
          <p:cNvPr descr="watermark.jpg" id="1581" name="Google Shape;1581;p163"/>
          <p:cNvPicPr preferRelativeResize="0"/>
          <p:nvPr/>
        </p:nvPicPr>
        <p:blipFill rotWithShape="1">
          <a:blip r:embed="rId4">
            <a:alphaModFix/>
          </a:blip>
          <a:srcRect b="38442" l="-230" r="230" t="8854"/>
          <a:stretch/>
        </p:blipFill>
        <p:spPr>
          <a:xfrm>
            <a:off x="-76200" y="4801375"/>
            <a:ext cx="2315821" cy="342126"/>
          </a:xfrm>
          <a:prstGeom prst="rect">
            <a:avLst/>
          </a:prstGeom>
          <a:noFill/>
          <a:ln>
            <a:noFill/>
          </a:ln>
        </p:spPr>
      </p:pic>
      <p:sp>
        <p:nvSpPr>
          <p:cNvPr id="1582" name="Google Shape;1582;p163"/>
          <p:cNvSpPr/>
          <p:nvPr/>
        </p:nvSpPr>
        <p:spPr>
          <a:xfrm>
            <a:off x="4397400" y="1829100"/>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83" name="Google Shape;1583;p163"/>
          <p:cNvCxnSpPr>
            <a:stCxn id="1582" idx="4"/>
          </p:cNvCxnSpPr>
          <p:nvPr/>
        </p:nvCxnSpPr>
        <p:spPr>
          <a:xfrm>
            <a:off x="4451700" y="1937700"/>
            <a:ext cx="96600" cy="419100"/>
          </a:xfrm>
          <a:prstGeom prst="straightConnector1">
            <a:avLst/>
          </a:prstGeom>
          <a:noFill/>
          <a:ln cap="flat" cmpd="sng" w="19050">
            <a:solidFill>
              <a:schemeClr val="dk2"/>
            </a:solidFill>
            <a:prstDash val="solid"/>
            <a:round/>
            <a:headEnd len="med" w="med" type="none"/>
            <a:tailEnd len="med" w="med" type="triangle"/>
          </a:ln>
        </p:spPr>
      </p:cxnSp>
      <p:sp>
        <p:nvSpPr>
          <p:cNvPr id="1584" name="Google Shape;1584;p163"/>
          <p:cNvSpPr/>
          <p:nvPr/>
        </p:nvSpPr>
        <p:spPr>
          <a:xfrm>
            <a:off x="4517700" y="2356800"/>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3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203" name="Google Shape;203;p38"/>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1805 - First public exposition on Linear Regression with least squares method published by Adrien-Marie Legendre - </a:t>
            </a:r>
            <a:r>
              <a:rPr i="1" lang="en" sz="2900">
                <a:solidFill>
                  <a:srgbClr val="434343"/>
                </a:solidFill>
                <a:latin typeface="Montserrat"/>
                <a:ea typeface="Montserrat"/>
                <a:cs typeface="Montserrat"/>
                <a:sym typeface="Montserrat"/>
              </a:rPr>
              <a:t>Nouvelles Méthodes pour la Détermination des Orbites des Comètes</a:t>
            </a:r>
            <a:endParaRPr i="1" sz="2900">
              <a:solidFill>
                <a:srgbClr val="434343"/>
              </a:solidFill>
              <a:latin typeface="Montserrat"/>
              <a:ea typeface="Montserrat"/>
              <a:cs typeface="Montserrat"/>
              <a:sym typeface="Montserrat"/>
            </a:endParaRPr>
          </a:p>
          <a:p>
            <a:pPr indent="0" lvl="0" marL="914400" marR="0" rtl="0" algn="l">
              <a:lnSpc>
                <a:spcPct val="100000"/>
              </a:lnSpc>
              <a:spcBef>
                <a:spcPts val="1600"/>
              </a:spcBef>
              <a:spcAft>
                <a:spcPts val="1600"/>
              </a:spcAft>
              <a:buNone/>
            </a:pPr>
            <a:r>
              <a:t/>
            </a:r>
            <a:endParaRPr sz="2900">
              <a:solidFill>
                <a:srgbClr val="434343"/>
              </a:solidFill>
              <a:latin typeface="Montserrat"/>
              <a:ea typeface="Montserrat"/>
              <a:cs typeface="Montserrat"/>
              <a:sym typeface="Montserrat"/>
            </a:endParaRPr>
          </a:p>
        </p:txBody>
      </p:sp>
      <p:pic>
        <p:nvPicPr>
          <p:cNvPr descr="watermark.jpg" id="204" name="Google Shape;204;p3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05" name="Google Shape;205;p3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206" name="Google Shape;206;p38"/>
          <p:cNvPicPr preferRelativeResize="0"/>
          <p:nvPr/>
        </p:nvPicPr>
        <p:blipFill>
          <a:blip r:embed="rId4">
            <a:alphaModFix/>
          </a:blip>
          <a:stretch>
            <a:fillRect/>
          </a:stretch>
        </p:blipFill>
        <p:spPr>
          <a:xfrm>
            <a:off x="5810450" y="3016550"/>
            <a:ext cx="1569325" cy="2104350"/>
          </a:xfrm>
          <a:prstGeom prst="rect">
            <a:avLst/>
          </a:prstGeom>
          <a:noFill/>
          <a:ln>
            <a:noFill/>
          </a:ln>
        </p:spPr>
      </p:pic>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8" name="Shape 1588"/>
        <p:cNvGrpSpPr/>
        <p:nvPr/>
      </p:nvGrpSpPr>
      <p:grpSpPr>
        <a:xfrm>
          <a:off x="0" y="0"/>
          <a:ext cx="0" cy="0"/>
          <a:chOff x="0" y="0"/>
          <a:chExt cx="0" cy="0"/>
        </a:xfrm>
      </p:grpSpPr>
      <p:pic>
        <p:nvPicPr>
          <p:cNvPr id="1589" name="Google Shape;1589;p164"/>
          <p:cNvPicPr preferRelativeResize="0"/>
          <p:nvPr/>
        </p:nvPicPr>
        <p:blipFill rotWithShape="1">
          <a:blip r:embed="rId3">
            <a:alphaModFix/>
          </a:blip>
          <a:srcRect b="2109" l="5535" r="0" t="10378"/>
          <a:stretch/>
        </p:blipFill>
        <p:spPr>
          <a:xfrm>
            <a:off x="2650825" y="942775"/>
            <a:ext cx="4438598" cy="4200725"/>
          </a:xfrm>
          <a:prstGeom prst="rect">
            <a:avLst/>
          </a:prstGeom>
          <a:noFill/>
          <a:ln>
            <a:noFill/>
          </a:ln>
        </p:spPr>
      </p:pic>
      <p:sp>
        <p:nvSpPr>
          <p:cNvPr id="1590" name="Google Shape;1590;p16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pic>
        <p:nvPicPr>
          <p:cNvPr descr="watermark.jpg" id="1591" name="Google Shape;1591;p164"/>
          <p:cNvPicPr preferRelativeResize="0"/>
          <p:nvPr/>
        </p:nvPicPr>
        <p:blipFill rotWithShape="1">
          <a:blip r:embed="rId4">
            <a:alphaModFix/>
          </a:blip>
          <a:srcRect b="38251" l="51048" r="35216" t="14424"/>
          <a:stretch/>
        </p:blipFill>
        <p:spPr>
          <a:xfrm>
            <a:off x="152400" y="152400"/>
            <a:ext cx="890025" cy="859476"/>
          </a:xfrm>
          <a:prstGeom prst="rect">
            <a:avLst/>
          </a:prstGeom>
          <a:noFill/>
          <a:ln>
            <a:noFill/>
          </a:ln>
        </p:spPr>
      </p:pic>
      <p:pic>
        <p:nvPicPr>
          <p:cNvPr descr="watermark.jpg" id="1592" name="Google Shape;1592;p164"/>
          <p:cNvPicPr preferRelativeResize="0"/>
          <p:nvPr/>
        </p:nvPicPr>
        <p:blipFill rotWithShape="1">
          <a:blip r:embed="rId4">
            <a:alphaModFix/>
          </a:blip>
          <a:srcRect b="38442" l="-230" r="230" t="8854"/>
          <a:stretch/>
        </p:blipFill>
        <p:spPr>
          <a:xfrm>
            <a:off x="-76200" y="4801375"/>
            <a:ext cx="2315821" cy="342126"/>
          </a:xfrm>
          <a:prstGeom prst="rect">
            <a:avLst/>
          </a:prstGeom>
          <a:noFill/>
          <a:ln>
            <a:noFill/>
          </a:ln>
        </p:spPr>
      </p:pic>
      <p:sp>
        <p:nvSpPr>
          <p:cNvPr id="1593" name="Google Shape;1593;p164"/>
          <p:cNvSpPr/>
          <p:nvPr/>
        </p:nvSpPr>
        <p:spPr>
          <a:xfrm>
            <a:off x="4397400" y="1829100"/>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94" name="Google Shape;1594;p164"/>
          <p:cNvCxnSpPr>
            <a:stCxn id="1593" idx="4"/>
          </p:cNvCxnSpPr>
          <p:nvPr/>
        </p:nvCxnSpPr>
        <p:spPr>
          <a:xfrm>
            <a:off x="4451700" y="1937700"/>
            <a:ext cx="96600" cy="419100"/>
          </a:xfrm>
          <a:prstGeom prst="straightConnector1">
            <a:avLst/>
          </a:prstGeom>
          <a:noFill/>
          <a:ln cap="flat" cmpd="sng" w="19050">
            <a:solidFill>
              <a:schemeClr val="dk2"/>
            </a:solidFill>
            <a:prstDash val="solid"/>
            <a:round/>
            <a:headEnd len="med" w="med" type="none"/>
            <a:tailEnd len="med" w="med" type="triangle"/>
          </a:ln>
        </p:spPr>
      </p:cxnSp>
      <p:sp>
        <p:nvSpPr>
          <p:cNvPr id="1595" name="Google Shape;1595;p164"/>
          <p:cNvSpPr/>
          <p:nvPr/>
        </p:nvSpPr>
        <p:spPr>
          <a:xfrm>
            <a:off x="4517700" y="2356800"/>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96" name="Google Shape;1596;p164"/>
          <p:cNvCxnSpPr/>
          <p:nvPr/>
        </p:nvCxnSpPr>
        <p:spPr>
          <a:xfrm>
            <a:off x="4597975" y="2486850"/>
            <a:ext cx="96600" cy="419100"/>
          </a:xfrm>
          <a:prstGeom prst="straightConnector1">
            <a:avLst/>
          </a:prstGeom>
          <a:noFill/>
          <a:ln cap="flat" cmpd="sng" w="19050">
            <a:solidFill>
              <a:schemeClr val="dk2"/>
            </a:solidFill>
            <a:prstDash val="solid"/>
            <a:round/>
            <a:headEnd len="med" w="med" type="none"/>
            <a:tailEnd len="med" w="med" type="triangle"/>
          </a:ln>
        </p:spPr>
      </p:cxnSp>
      <p:sp>
        <p:nvSpPr>
          <p:cNvPr id="1597" name="Google Shape;1597;p164"/>
          <p:cNvSpPr/>
          <p:nvPr/>
        </p:nvSpPr>
        <p:spPr>
          <a:xfrm>
            <a:off x="4641775" y="2882325"/>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1" name="Shape 1601"/>
        <p:cNvGrpSpPr/>
        <p:nvPr/>
      </p:nvGrpSpPr>
      <p:grpSpPr>
        <a:xfrm>
          <a:off x="0" y="0"/>
          <a:ext cx="0" cy="0"/>
          <a:chOff x="0" y="0"/>
          <a:chExt cx="0" cy="0"/>
        </a:xfrm>
      </p:grpSpPr>
      <p:pic>
        <p:nvPicPr>
          <p:cNvPr id="1602" name="Google Shape;1602;p165"/>
          <p:cNvPicPr preferRelativeResize="0"/>
          <p:nvPr/>
        </p:nvPicPr>
        <p:blipFill rotWithShape="1">
          <a:blip r:embed="rId3">
            <a:alphaModFix/>
          </a:blip>
          <a:srcRect b="2109" l="5535" r="0" t="10378"/>
          <a:stretch/>
        </p:blipFill>
        <p:spPr>
          <a:xfrm>
            <a:off x="2650825" y="942775"/>
            <a:ext cx="4438598" cy="4200725"/>
          </a:xfrm>
          <a:prstGeom prst="rect">
            <a:avLst/>
          </a:prstGeom>
          <a:noFill/>
          <a:ln>
            <a:noFill/>
          </a:ln>
        </p:spPr>
      </p:pic>
      <p:sp>
        <p:nvSpPr>
          <p:cNvPr id="1603" name="Google Shape;1603;p16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pic>
        <p:nvPicPr>
          <p:cNvPr descr="watermark.jpg" id="1604" name="Google Shape;1604;p165"/>
          <p:cNvPicPr preferRelativeResize="0"/>
          <p:nvPr/>
        </p:nvPicPr>
        <p:blipFill rotWithShape="1">
          <a:blip r:embed="rId4">
            <a:alphaModFix/>
          </a:blip>
          <a:srcRect b="38251" l="51048" r="35216" t="14424"/>
          <a:stretch/>
        </p:blipFill>
        <p:spPr>
          <a:xfrm>
            <a:off x="152400" y="152400"/>
            <a:ext cx="890025" cy="859476"/>
          </a:xfrm>
          <a:prstGeom prst="rect">
            <a:avLst/>
          </a:prstGeom>
          <a:noFill/>
          <a:ln>
            <a:noFill/>
          </a:ln>
        </p:spPr>
      </p:pic>
      <p:pic>
        <p:nvPicPr>
          <p:cNvPr descr="watermark.jpg" id="1605" name="Google Shape;1605;p165"/>
          <p:cNvPicPr preferRelativeResize="0"/>
          <p:nvPr/>
        </p:nvPicPr>
        <p:blipFill rotWithShape="1">
          <a:blip r:embed="rId4">
            <a:alphaModFix/>
          </a:blip>
          <a:srcRect b="38442" l="-230" r="230" t="8854"/>
          <a:stretch/>
        </p:blipFill>
        <p:spPr>
          <a:xfrm>
            <a:off x="-76200" y="4801375"/>
            <a:ext cx="2315821" cy="342126"/>
          </a:xfrm>
          <a:prstGeom prst="rect">
            <a:avLst/>
          </a:prstGeom>
          <a:noFill/>
          <a:ln>
            <a:noFill/>
          </a:ln>
        </p:spPr>
      </p:pic>
      <p:sp>
        <p:nvSpPr>
          <p:cNvPr id="1606" name="Google Shape;1606;p165"/>
          <p:cNvSpPr/>
          <p:nvPr/>
        </p:nvSpPr>
        <p:spPr>
          <a:xfrm>
            <a:off x="4397400" y="1829100"/>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07" name="Google Shape;1607;p165"/>
          <p:cNvCxnSpPr>
            <a:stCxn id="1606" idx="4"/>
          </p:cNvCxnSpPr>
          <p:nvPr/>
        </p:nvCxnSpPr>
        <p:spPr>
          <a:xfrm>
            <a:off x="4451700" y="1937700"/>
            <a:ext cx="96600" cy="419100"/>
          </a:xfrm>
          <a:prstGeom prst="straightConnector1">
            <a:avLst/>
          </a:prstGeom>
          <a:noFill/>
          <a:ln cap="flat" cmpd="sng" w="19050">
            <a:solidFill>
              <a:schemeClr val="dk2"/>
            </a:solidFill>
            <a:prstDash val="solid"/>
            <a:round/>
            <a:headEnd len="med" w="med" type="none"/>
            <a:tailEnd len="med" w="med" type="triangle"/>
          </a:ln>
        </p:spPr>
      </p:cxnSp>
      <p:sp>
        <p:nvSpPr>
          <p:cNvPr id="1608" name="Google Shape;1608;p165"/>
          <p:cNvSpPr/>
          <p:nvPr/>
        </p:nvSpPr>
        <p:spPr>
          <a:xfrm>
            <a:off x="4517700" y="2356800"/>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09" name="Google Shape;1609;p165"/>
          <p:cNvCxnSpPr/>
          <p:nvPr/>
        </p:nvCxnSpPr>
        <p:spPr>
          <a:xfrm>
            <a:off x="4597975" y="2486850"/>
            <a:ext cx="96600" cy="419100"/>
          </a:xfrm>
          <a:prstGeom prst="straightConnector1">
            <a:avLst/>
          </a:prstGeom>
          <a:noFill/>
          <a:ln cap="flat" cmpd="sng" w="19050">
            <a:solidFill>
              <a:schemeClr val="dk2"/>
            </a:solidFill>
            <a:prstDash val="solid"/>
            <a:round/>
            <a:headEnd len="med" w="med" type="none"/>
            <a:tailEnd len="med" w="med" type="triangle"/>
          </a:ln>
        </p:spPr>
      </p:cxnSp>
      <p:cxnSp>
        <p:nvCxnSpPr>
          <p:cNvPr id="1610" name="Google Shape;1610;p165"/>
          <p:cNvCxnSpPr/>
          <p:nvPr/>
        </p:nvCxnSpPr>
        <p:spPr>
          <a:xfrm>
            <a:off x="4717300" y="2990925"/>
            <a:ext cx="105000" cy="220800"/>
          </a:xfrm>
          <a:prstGeom prst="straightConnector1">
            <a:avLst/>
          </a:prstGeom>
          <a:noFill/>
          <a:ln cap="flat" cmpd="sng" w="19050">
            <a:solidFill>
              <a:schemeClr val="dk2"/>
            </a:solidFill>
            <a:prstDash val="solid"/>
            <a:round/>
            <a:headEnd len="med" w="med" type="none"/>
            <a:tailEnd len="med" w="med" type="triangle"/>
          </a:ln>
        </p:spPr>
      </p:cxnSp>
      <p:sp>
        <p:nvSpPr>
          <p:cNvPr id="1611" name="Google Shape;1611;p165"/>
          <p:cNvSpPr/>
          <p:nvPr/>
        </p:nvSpPr>
        <p:spPr>
          <a:xfrm>
            <a:off x="4641775" y="2882325"/>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165"/>
          <p:cNvSpPr/>
          <p:nvPr/>
        </p:nvSpPr>
        <p:spPr>
          <a:xfrm>
            <a:off x="4815825" y="3176400"/>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6" name="Shape 1616"/>
        <p:cNvGrpSpPr/>
        <p:nvPr/>
      </p:nvGrpSpPr>
      <p:grpSpPr>
        <a:xfrm>
          <a:off x="0" y="0"/>
          <a:ext cx="0" cy="0"/>
          <a:chOff x="0" y="0"/>
          <a:chExt cx="0" cy="0"/>
        </a:xfrm>
      </p:grpSpPr>
      <p:pic>
        <p:nvPicPr>
          <p:cNvPr id="1617" name="Google Shape;1617;p166"/>
          <p:cNvPicPr preferRelativeResize="0"/>
          <p:nvPr/>
        </p:nvPicPr>
        <p:blipFill rotWithShape="1">
          <a:blip r:embed="rId3">
            <a:alphaModFix/>
          </a:blip>
          <a:srcRect b="2109" l="5535" r="0" t="10378"/>
          <a:stretch/>
        </p:blipFill>
        <p:spPr>
          <a:xfrm>
            <a:off x="2650825" y="942775"/>
            <a:ext cx="4438598" cy="4200725"/>
          </a:xfrm>
          <a:prstGeom prst="rect">
            <a:avLst/>
          </a:prstGeom>
          <a:noFill/>
          <a:ln>
            <a:noFill/>
          </a:ln>
        </p:spPr>
      </p:pic>
      <p:sp>
        <p:nvSpPr>
          <p:cNvPr id="1618" name="Google Shape;1618;p16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pic>
        <p:nvPicPr>
          <p:cNvPr descr="watermark.jpg" id="1619" name="Google Shape;1619;p166"/>
          <p:cNvPicPr preferRelativeResize="0"/>
          <p:nvPr/>
        </p:nvPicPr>
        <p:blipFill rotWithShape="1">
          <a:blip r:embed="rId4">
            <a:alphaModFix/>
          </a:blip>
          <a:srcRect b="38251" l="51048" r="35216" t="14424"/>
          <a:stretch/>
        </p:blipFill>
        <p:spPr>
          <a:xfrm>
            <a:off x="152400" y="152400"/>
            <a:ext cx="890025" cy="859476"/>
          </a:xfrm>
          <a:prstGeom prst="rect">
            <a:avLst/>
          </a:prstGeom>
          <a:noFill/>
          <a:ln>
            <a:noFill/>
          </a:ln>
        </p:spPr>
      </p:pic>
      <p:pic>
        <p:nvPicPr>
          <p:cNvPr descr="watermark.jpg" id="1620" name="Google Shape;1620;p166"/>
          <p:cNvPicPr preferRelativeResize="0"/>
          <p:nvPr/>
        </p:nvPicPr>
        <p:blipFill rotWithShape="1">
          <a:blip r:embed="rId4">
            <a:alphaModFix/>
          </a:blip>
          <a:srcRect b="38442" l="-230" r="230" t="8854"/>
          <a:stretch/>
        </p:blipFill>
        <p:spPr>
          <a:xfrm>
            <a:off x="-76200" y="4801375"/>
            <a:ext cx="2315821" cy="342126"/>
          </a:xfrm>
          <a:prstGeom prst="rect">
            <a:avLst/>
          </a:prstGeom>
          <a:noFill/>
          <a:ln>
            <a:noFill/>
          </a:ln>
        </p:spPr>
      </p:pic>
      <p:sp>
        <p:nvSpPr>
          <p:cNvPr id="1621" name="Google Shape;1621;p166"/>
          <p:cNvSpPr/>
          <p:nvPr/>
        </p:nvSpPr>
        <p:spPr>
          <a:xfrm>
            <a:off x="4397400" y="1829100"/>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22" name="Google Shape;1622;p166"/>
          <p:cNvCxnSpPr>
            <a:stCxn id="1621" idx="4"/>
          </p:cNvCxnSpPr>
          <p:nvPr/>
        </p:nvCxnSpPr>
        <p:spPr>
          <a:xfrm>
            <a:off x="4451700" y="1937700"/>
            <a:ext cx="96600" cy="419100"/>
          </a:xfrm>
          <a:prstGeom prst="straightConnector1">
            <a:avLst/>
          </a:prstGeom>
          <a:noFill/>
          <a:ln cap="flat" cmpd="sng" w="19050">
            <a:solidFill>
              <a:schemeClr val="dk2"/>
            </a:solidFill>
            <a:prstDash val="solid"/>
            <a:round/>
            <a:headEnd len="med" w="med" type="none"/>
            <a:tailEnd len="med" w="med" type="triangle"/>
          </a:ln>
        </p:spPr>
      </p:cxnSp>
      <p:sp>
        <p:nvSpPr>
          <p:cNvPr id="1623" name="Google Shape;1623;p166"/>
          <p:cNvSpPr/>
          <p:nvPr/>
        </p:nvSpPr>
        <p:spPr>
          <a:xfrm>
            <a:off x="4517700" y="2356800"/>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24" name="Google Shape;1624;p166"/>
          <p:cNvCxnSpPr/>
          <p:nvPr/>
        </p:nvCxnSpPr>
        <p:spPr>
          <a:xfrm>
            <a:off x="4597975" y="2486850"/>
            <a:ext cx="96600" cy="419100"/>
          </a:xfrm>
          <a:prstGeom prst="straightConnector1">
            <a:avLst/>
          </a:prstGeom>
          <a:noFill/>
          <a:ln cap="flat" cmpd="sng" w="19050">
            <a:solidFill>
              <a:schemeClr val="dk2"/>
            </a:solidFill>
            <a:prstDash val="solid"/>
            <a:round/>
            <a:headEnd len="med" w="med" type="none"/>
            <a:tailEnd len="med" w="med" type="triangle"/>
          </a:ln>
        </p:spPr>
      </p:cxnSp>
      <p:cxnSp>
        <p:nvCxnSpPr>
          <p:cNvPr id="1625" name="Google Shape;1625;p166"/>
          <p:cNvCxnSpPr/>
          <p:nvPr/>
        </p:nvCxnSpPr>
        <p:spPr>
          <a:xfrm>
            <a:off x="4717300" y="2990925"/>
            <a:ext cx="105000" cy="220800"/>
          </a:xfrm>
          <a:prstGeom prst="straightConnector1">
            <a:avLst/>
          </a:prstGeom>
          <a:noFill/>
          <a:ln cap="flat" cmpd="sng" w="19050">
            <a:solidFill>
              <a:schemeClr val="dk2"/>
            </a:solidFill>
            <a:prstDash val="solid"/>
            <a:round/>
            <a:headEnd len="med" w="med" type="none"/>
            <a:tailEnd len="med" w="med" type="triangle"/>
          </a:ln>
        </p:spPr>
      </p:cxnSp>
      <p:sp>
        <p:nvSpPr>
          <p:cNvPr id="1626" name="Google Shape;1626;p166"/>
          <p:cNvSpPr/>
          <p:nvPr/>
        </p:nvSpPr>
        <p:spPr>
          <a:xfrm>
            <a:off x="4641775" y="2882325"/>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166"/>
          <p:cNvSpPr/>
          <p:nvPr/>
        </p:nvSpPr>
        <p:spPr>
          <a:xfrm>
            <a:off x="4815825" y="3176400"/>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28" name="Google Shape;1628;p166"/>
          <p:cNvCxnSpPr/>
          <p:nvPr/>
        </p:nvCxnSpPr>
        <p:spPr>
          <a:xfrm>
            <a:off x="4903175" y="3285000"/>
            <a:ext cx="122100" cy="10620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2" name="Shape 1632"/>
        <p:cNvGrpSpPr/>
        <p:nvPr/>
      </p:nvGrpSpPr>
      <p:grpSpPr>
        <a:xfrm>
          <a:off x="0" y="0"/>
          <a:ext cx="0" cy="0"/>
          <a:chOff x="0" y="0"/>
          <a:chExt cx="0" cy="0"/>
        </a:xfrm>
      </p:grpSpPr>
      <p:sp>
        <p:nvSpPr>
          <p:cNvPr id="1633" name="Google Shape;1633;p16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pic>
        <p:nvPicPr>
          <p:cNvPr descr="watermark.jpg" id="1634" name="Google Shape;1634;p16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635" name="Google Shape;1635;p16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1636" name="Google Shape;1636;p167"/>
          <p:cNvPicPr preferRelativeResize="0"/>
          <p:nvPr/>
        </p:nvPicPr>
        <p:blipFill rotWithShape="1">
          <a:blip r:embed="rId4">
            <a:alphaModFix/>
          </a:blip>
          <a:srcRect b="2589" l="7114" r="0" t="10808"/>
          <a:stretch/>
        </p:blipFill>
        <p:spPr>
          <a:xfrm>
            <a:off x="2769650" y="981525"/>
            <a:ext cx="4339301" cy="4133649"/>
          </a:xfrm>
          <a:prstGeom prst="rect">
            <a:avLst/>
          </a:prstGeom>
          <a:noFill/>
          <a:ln>
            <a:noFill/>
          </a:ln>
        </p:spPr>
      </p:pic>
      <p:sp>
        <p:nvSpPr>
          <p:cNvPr id="1637" name="Google Shape;1637;p167"/>
          <p:cNvSpPr/>
          <p:nvPr/>
        </p:nvSpPr>
        <p:spPr>
          <a:xfrm>
            <a:off x="4397400" y="1829100"/>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38" name="Google Shape;1638;p167"/>
          <p:cNvCxnSpPr>
            <a:stCxn id="1637" idx="4"/>
          </p:cNvCxnSpPr>
          <p:nvPr/>
        </p:nvCxnSpPr>
        <p:spPr>
          <a:xfrm>
            <a:off x="4451700" y="1937700"/>
            <a:ext cx="96600" cy="419100"/>
          </a:xfrm>
          <a:prstGeom prst="straightConnector1">
            <a:avLst/>
          </a:prstGeom>
          <a:noFill/>
          <a:ln cap="flat" cmpd="sng" w="19050">
            <a:solidFill>
              <a:schemeClr val="dk2"/>
            </a:solidFill>
            <a:prstDash val="solid"/>
            <a:round/>
            <a:headEnd len="med" w="med" type="none"/>
            <a:tailEnd len="med" w="med" type="triangle"/>
          </a:ln>
        </p:spPr>
      </p:cxnSp>
      <p:sp>
        <p:nvSpPr>
          <p:cNvPr id="1639" name="Google Shape;1639;p167"/>
          <p:cNvSpPr/>
          <p:nvPr/>
        </p:nvSpPr>
        <p:spPr>
          <a:xfrm>
            <a:off x="4517700" y="2356800"/>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40" name="Google Shape;1640;p167"/>
          <p:cNvCxnSpPr/>
          <p:nvPr/>
        </p:nvCxnSpPr>
        <p:spPr>
          <a:xfrm>
            <a:off x="4597975" y="2486850"/>
            <a:ext cx="96600" cy="419100"/>
          </a:xfrm>
          <a:prstGeom prst="straightConnector1">
            <a:avLst/>
          </a:prstGeom>
          <a:noFill/>
          <a:ln cap="flat" cmpd="sng" w="19050">
            <a:solidFill>
              <a:schemeClr val="dk2"/>
            </a:solidFill>
            <a:prstDash val="solid"/>
            <a:round/>
            <a:headEnd len="med" w="med" type="none"/>
            <a:tailEnd len="med" w="med" type="triangle"/>
          </a:ln>
        </p:spPr>
      </p:cxnSp>
      <p:cxnSp>
        <p:nvCxnSpPr>
          <p:cNvPr id="1641" name="Google Shape;1641;p167"/>
          <p:cNvCxnSpPr/>
          <p:nvPr/>
        </p:nvCxnSpPr>
        <p:spPr>
          <a:xfrm>
            <a:off x="4717300" y="2990925"/>
            <a:ext cx="105000" cy="220800"/>
          </a:xfrm>
          <a:prstGeom prst="straightConnector1">
            <a:avLst/>
          </a:prstGeom>
          <a:noFill/>
          <a:ln cap="flat" cmpd="sng" w="19050">
            <a:solidFill>
              <a:schemeClr val="dk2"/>
            </a:solidFill>
            <a:prstDash val="solid"/>
            <a:round/>
            <a:headEnd len="med" w="med" type="none"/>
            <a:tailEnd len="med" w="med" type="triangle"/>
          </a:ln>
        </p:spPr>
      </p:cxnSp>
      <p:sp>
        <p:nvSpPr>
          <p:cNvPr id="1642" name="Google Shape;1642;p167"/>
          <p:cNvSpPr/>
          <p:nvPr/>
        </p:nvSpPr>
        <p:spPr>
          <a:xfrm>
            <a:off x="4641775" y="2882325"/>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167"/>
          <p:cNvSpPr/>
          <p:nvPr/>
        </p:nvSpPr>
        <p:spPr>
          <a:xfrm>
            <a:off x="4815825" y="3176400"/>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44" name="Google Shape;1644;p167"/>
          <p:cNvCxnSpPr/>
          <p:nvPr/>
        </p:nvCxnSpPr>
        <p:spPr>
          <a:xfrm>
            <a:off x="4903175" y="3285000"/>
            <a:ext cx="122100" cy="10620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8" name="Shape 1648"/>
        <p:cNvGrpSpPr/>
        <p:nvPr/>
      </p:nvGrpSpPr>
      <p:grpSpPr>
        <a:xfrm>
          <a:off x="0" y="0"/>
          <a:ext cx="0" cy="0"/>
          <a:chOff x="0" y="0"/>
          <a:chExt cx="0" cy="0"/>
        </a:xfrm>
      </p:grpSpPr>
      <p:sp>
        <p:nvSpPr>
          <p:cNvPr id="1649" name="Google Shape;1649;p16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pic>
        <p:nvPicPr>
          <p:cNvPr descr="watermark.jpg" id="1650" name="Google Shape;1650;p16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651" name="Google Shape;1651;p16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1652" name="Google Shape;1652;p168"/>
          <p:cNvPicPr preferRelativeResize="0"/>
          <p:nvPr/>
        </p:nvPicPr>
        <p:blipFill>
          <a:blip r:embed="rId4">
            <a:alphaModFix/>
          </a:blip>
          <a:stretch>
            <a:fillRect/>
          </a:stretch>
        </p:blipFill>
        <p:spPr>
          <a:xfrm>
            <a:off x="2741546" y="1011863"/>
            <a:ext cx="4004771" cy="3970214"/>
          </a:xfrm>
          <a:prstGeom prst="rect">
            <a:avLst/>
          </a:prstGeom>
          <a:noFill/>
          <a:ln>
            <a:noFill/>
          </a:ln>
        </p:spPr>
      </p:pic>
      <p:sp>
        <p:nvSpPr>
          <p:cNvPr id="1653" name="Google Shape;1653;p168"/>
          <p:cNvSpPr/>
          <p:nvPr/>
        </p:nvSpPr>
        <p:spPr>
          <a:xfrm rot="-1415589">
            <a:off x="3169668" y="1336991"/>
            <a:ext cx="108685" cy="108685"/>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54" name="Google Shape;1654;p168"/>
          <p:cNvCxnSpPr>
            <a:stCxn id="1653" idx="4"/>
            <a:endCxn id="1655" idx="1"/>
          </p:cNvCxnSpPr>
          <p:nvPr/>
        </p:nvCxnSpPr>
        <p:spPr>
          <a:xfrm>
            <a:off x="3245761" y="1441133"/>
            <a:ext cx="447300" cy="450900"/>
          </a:xfrm>
          <a:prstGeom prst="straightConnector1">
            <a:avLst/>
          </a:prstGeom>
          <a:noFill/>
          <a:ln cap="flat" cmpd="sng" w="19050">
            <a:solidFill>
              <a:schemeClr val="dk2"/>
            </a:solidFill>
            <a:prstDash val="solid"/>
            <a:round/>
            <a:headEnd len="med" w="med" type="none"/>
            <a:tailEnd len="med" w="med" type="triangle"/>
          </a:ln>
        </p:spPr>
      </p:cxnSp>
      <p:sp>
        <p:nvSpPr>
          <p:cNvPr id="1655" name="Google Shape;1655;p168"/>
          <p:cNvSpPr/>
          <p:nvPr/>
        </p:nvSpPr>
        <p:spPr>
          <a:xfrm rot="-1415589">
            <a:off x="3689327" y="1857580"/>
            <a:ext cx="108685" cy="108685"/>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56" name="Google Shape;1656;p168"/>
          <p:cNvCxnSpPr/>
          <p:nvPr/>
        </p:nvCxnSpPr>
        <p:spPr>
          <a:xfrm>
            <a:off x="3783527" y="1930720"/>
            <a:ext cx="415200" cy="360000"/>
          </a:xfrm>
          <a:prstGeom prst="straightConnector1">
            <a:avLst/>
          </a:prstGeom>
          <a:noFill/>
          <a:ln cap="flat" cmpd="sng" w="19050">
            <a:solidFill>
              <a:schemeClr val="dk2"/>
            </a:solidFill>
            <a:prstDash val="solid"/>
            <a:round/>
            <a:headEnd len="med" w="med" type="none"/>
            <a:tailEnd len="med" w="med" type="triangle"/>
          </a:ln>
        </p:spPr>
      </p:cxnSp>
      <p:cxnSp>
        <p:nvCxnSpPr>
          <p:cNvPr id="1657" name="Google Shape;1657;p168"/>
          <p:cNvCxnSpPr/>
          <p:nvPr/>
        </p:nvCxnSpPr>
        <p:spPr>
          <a:xfrm>
            <a:off x="4613883" y="2583045"/>
            <a:ext cx="260100" cy="194100"/>
          </a:xfrm>
          <a:prstGeom prst="straightConnector1">
            <a:avLst/>
          </a:prstGeom>
          <a:noFill/>
          <a:ln cap="flat" cmpd="sng" w="19050">
            <a:solidFill>
              <a:schemeClr val="dk2"/>
            </a:solidFill>
            <a:prstDash val="solid"/>
            <a:round/>
            <a:headEnd len="med" w="med" type="none"/>
            <a:tailEnd len="med" w="med" type="triangle"/>
          </a:ln>
        </p:spPr>
      </p:cxnSp>
      <p:sp>
        <p:nvSpPr>
          <p:cNvPr id="1658" name="Google Shape;1658;p168"/>
          <p:cNvSpPr/>
          <p:nvPr/>
        </p:nvSpPr>
        <p:spPr>
          <a:xfrm rot="-1415589">
            <a:off x="4187951" y="2242391"/>
            <a:ext cx="108685" cy="108685"/>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168"/>
          <p:cNvSpPr/>
          <p:nvPr/>
        </p:nvSpPr>
        <p:spPr>
          <a:xfrm rot="-1415589">
            <a:off x="4517652" y="2489578"/>
            <a:ext cx="108685" cy="108685"/>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60" name="Google Shape;1660;p168"/>
          <p:cNvCxnSpPr/>
          <p:nvPr/>
        </p:nvCxnSpPr>
        <p:spPr>
          <a:xfrm>
            <a:off x="4274995" y="2338695"/>
            <a:ext cx="260100" cy="194100"/>
          </a:xfrm>
          <a:prstGeom prst="straightConnector1">
            <a:avLst/>
          </a:prstGeom>
          <a:noFill/>
          <a:ln cap="flat" cmpd="sng" w="19050">
            <a:solidFill>
              <a:schemeClr val="dk2"/>
            </a:solidFill>
            <a:prstDash val="solid"/>
            <a:round/>
            <a:headEnd len="med" w="med" type="none"/>
            <a:tailEnd len="med" w="med" type="triangle"/>
          </a:ln>
        </p:spPr>
      </p:cxnSp>
      <p:sp>
        <p:nvSpPr>
          <p:cNvPr id="1661" name="Google Shape;1661;p168"/>
          <p:cNvSpPr/>
          <p:nvPr/>
        </p:nvSpPr>
        <p:spPr>
          <a:xfrm rot="-1415589">
            <a:off x="4849527" y="2745878"/>
            <a:ext cx="108685" cy="108685"/>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62" name="Google Shape;1662;p168"/>
          <p:cNvCxnSpPr>
            <a:stCxn id="1661" idx="6"/>
          </p:cNvCxnSpPr>
          <p:nvPr/>
        </p:nvCxnSpPr>
        <p:spPr>
          <a:xfrm flipH="1" rot="10800000">
            <a:off x="4953669" y="2767971"/>
            <a:ext cx="204000" cy="10500"/>
          </a:xfrm>
          <a:prstGeom prst="straightConnector1">
            <a:avLst/>
          </a:prstGeom>
          <a:noFill/>
          <a:ln cap="flat" cmpd="sng" w="19050">
            <a:solidFill>
              <a:schemeClr val="dk2"/>
            </a:solidFill>
            <a:prstDash val="solid"/>
            <a:round/>
            <a:headEnd len="med" w="med" type="none"/>
            <a:tailEnd len="med" w="med" type="triangle"/>
          </a:ln>
        </p:spPr>
      </p:cxnSp>
      <p:sp>
        <p:nvSpPr>
          <p:cNvPr id="1663" name="Google Shape;1663;p168"/>
          <p:cNvSpPr/>
          <p:nvPr/>
        </p:nvSpPr>
        <p:spPr>
          <a:xfrm rot="-1415589">
            <a:off x="5151802" y="2718878"/>
            <a:ext cx="108685" cy="108685"/>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7" name="Shape 1667"/>
        <p:cNvGrpSpPr/>
        <p:nvPr/>
      </p:nvGrpSpPr>
      <p:grpSpPr>
        <a:xfrm>
          <a:off x="0" y="0"/>
          <a:ext cx="0" cy="0"/>
          <a:chOff x="0" y="0"/>
          <a:chExt cx="0" cy="0"/>
        </a:xfrm>
      </p:grpSpPr>
      <p:sp>
        <p:nvSpPr>
          <p:cNvPr id="1668" name="Google Shape;1668;p16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669" name="Google Shape;1669;p169"/>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Finally! We can now leverage all our computational power to find optimal Beta coefficients that minimize the cost function producing the line of best fit!</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We are now ready to code out Linear Regression!</a:t>
            </a:r>
            <a:endParaRPr sz="2900">
              <a:solidFill>
                <a:srgbClr val="434343"/>
              </a:solidFill>
              <a:latin typeface="Montserrat"/>
              <a:ea typeface="Montserrat"/>
              <a:cs typeface="Montserrat"/>
              <a:sym typeface="Montserrat"/>
            </a:endParaRPr>
          </a:p>
        </p:txBody>
      </p:sp>
      <p:pic>
        <p:nvPicPr>
          <p:cNvPr descr="watermark.jpg" id="1670" name="Google Shape;1670;p16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671" name="Google Shape;1671;p16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5" name="Shape 1675"/>
        <p:cNvGrpSpPr/>
        <p:nvPr/>
      </p:nvGrpSpPr>
      <p:grpSpPr>
        <a:xfrm>
          <a:off x="0" y="0"/>
          <a:ext cx="0" cy="0"/>
          <a:chOff x="0" y="0"/>
          <a:chExt cx="0" cy="0"/>
        </a:xfrm>
      </p:grpSpPr>
      <p:sp>
        <p:nvSpPr>
          <p:cNvPr id="1676" name="Google Shape;1676;p170"/>
          <p:cNvSpPr txBox="1"/>
          <p:nvPr>
            <p:ph type="ctrTitle"/>
          </p:nvPr>
        </p:nvSpPr>
        <p:spPr>
          <a:xfrm>
            <a:off x="311708" y="1361800"/>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Simple Linear Regression</a:t>
            </a:r>
            <a:endParaRPr b="1">
              <a:latin typeface="Montserrat"/>
              <a:ea typeface="Montserrat"/>
              <a:cs typeface="Montserrat"/>
              <a:sym typeface="Montserrat"/>
            </a:endParaRPr>
          </a:p>
        </p:txBody>
      </p:sp>
      <p:pic>
        <p:nvPicPr>
          <p:cNvPr descr="watermark.jpg" id="1677" name="Google Shape;1677;p17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678" name="Google Shape;1678;p17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2" name="Shape 1682"/>
        <p:cNvGrpSpPr/>
        <p:nvPr/>
      </p:nvGrpSpPr>
      <p:grpSpPr>
        <a:xfrm>
          <a:off x="0" y="0"/>
          <a:ext cx="0" cy="0"/>
          <a:chOff x="0" y="0"/>
          <a:chExt cx="0" cy="0"/>
        </a:xfrm>
      </p:grpSpPr>
      <p:sp>
        <p:nvSpPr>
          <p:cNvPr id="1683" name="Google Shape;1683;p17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684" name="Google Shape;1684;p171"/>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Now that we understand what is happening “under the hood” for linear regression, let’s begin by coding through an example of </a:t>
            </a:r>
            <a:r>
              <a:rPr b="1" lang="en" sz="2900">
                <a:solidFill>
                  <a:srgbClr val="434343"/>
                </a:solidFill>
                <a:latin typeface="Montserrat"/>
                <a:ea typeface="Montserrat"/>
                <a:cs typeface="Montserrat"/>
                <a:sym typeface="Montserrat"/>
              </a:rPr>
              <a:t>simple linear regression.</a:t>
            </a:r>
            <a:endParaRPr sz="2900">
              <a:solidFill>
                <a:srgbClr val="434343"/>
              </a:solidFill>
              <a:latin typeface="Montserrat"/>
              <a:ea typeface="Montserrat"/>
              <a:cs typeface="Montserrat"/>
              <a:sym typeface="Montserrat"/>
            </a:endParaRPr>
          </a:p>
        </p:txBody>
      </p:sp>
      <p:pic>
        <p:nvPicPr>
          <p:cNvPr descr="watermark.jpg" id="1685" name="Google Shape;1685;p17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686" name="Google Shape;1686;p17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0" name="Shape 1690"/>
        <p:cNvGrpSpPr/>
        <p:nvPr/>
      </p:nvGrpSpPr>
      <p:grpSpPr>
        <a:xfrm>
          <a:off x="0" y="0"/>
          <a:ext cx="0" cy="0"/>
          <a:chOff x="0" y="0"/>
          <a:chExt cx="0" cy="0"/>
        </a:xfrm>
      </p:grpSpPr>
      <p:sp>
        <p:nvSpPr>
          <p:cNvPr id="1691" name="Google Shape;1691;p17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692" name="Google Shape;1692;p172"/>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To help with our understanding, we will start by directly using the advertising data set mentioned in Chapter 3 of ISLR.</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This lecture also serves to start motivating us to think about performance evaluation and multivariate regression.</a:t>
            </a:r>
            <a:endParaRPr sz="2900">
              <a:solidFill>
                <a:srgbClr val="434343"/>
              </a:solidFill>
              <a:latin typeface="Montserrat"/>
              <a:ea typeface="Montserrat"/>
              <a:cs typeface="Montserrat"/>
              <a:sym typeface="Montserrat"/>
            </a:endParaRPr>
          </a:p>
        </p:txBody>
      </p:sp>
      <p:pic>
        <p:nvPicPr>
          <p:cNvPr descr="watermark.jpg" id="1693" name="Google Shape;1693;p17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694" name="Google Shape;1694;p17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8" name="Shape 1698"/>
        <p:cNvGrpSpPr/>
        <p:nvPr/>
      </p:nvGrpSpPr>
      <p:grpSpPr>
        <a:xfrm>
          <a:off x="0" y="0"/>
          <a:ext cx="0" cy="0"/>
          <a:chOff x="0" y="0"/>
          <a:chExt cx="0" cy="0"/>
        </a:xfrm>
      </p:grpSpPr>
      <p:sp>
        <p:nvSpPr>
          <p:cNvPr id="1699" name="Google Shape;1699;p17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700" name="Google Shape;1700;p173"/>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Simple Linear Regression</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Limited to one X feature (y=mx+b)</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We will create a best-fit line to map out a linear relationship between total advertising spend and resulting sales.</a:t>
            </a:r>
            <a:endParaRPr sz="2900">
              <a:solidFill>
                <a:srgbClr val="434343"/>
              </a:solidFill>
              <a:latin typeface="Montserrat"/>
              <a:ea typeface="Montserrat"/>
              <a:cs typeface="Montserrat"/>
              <a:sym typeface="Montserrat"/>
            </a:endParaRPr>
          </a:p>
          <a:p>
            <a:pPr indent="-412750" lvl="0"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Let’s head over to the notebook!</a:t>
            </a:r>
            <a:endParaRPr sz="2900">
              <a:solidFill>
                <a:srgbClr val="434343"/>
              </a:solidFill>
              <a:latin typeface="Montserrat"/>
              <a:ea typeface="Montserrat"/>
              <a:cs typeface="Montserrat"/>
              <a:sym typeface="Montserrat"/>
            </a:endParaRPr>
          </a:p>
        </p:txBody>
      </p:sp>
      <p:pic>
        <p:nvPicPr>
          <p:cNvPr descr="watermark.jpg" id="1701" name="Google Shape;1701;p17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702" name="Google Shape;1702;p17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3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212" name="Google Shape;212;p39"/>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2005 - Side portrait of Adrien-Marie Legendre is actually discovered to be Louis Legendre!</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Only one known sketch of Adrien-Marie Legendre...</a:t>
            </a:r>
            <a:endParaRPr sz="2900">
              <a:solidFill>
                <a:srgbClr val="434343"/>
              </a:solidFill>
              <a:latin typeface="Montserrat"/>
              <a:ea typeface="Montserrat"/>
              <a:cs typeface="Montserrat"/>
              <a:sym typeface="Montserrat"/>
            </a:endParaRPr>
          </a:p>
          <a:p>
            <a:pPr indent="0" lvl="0" marL="914400" marR="0" rtl="0" algn="l">
              <a:lnSpc>
                <a:spcPct val="100000"/>
              </a:lnSpc>
              <a:spcBef>
                <a:spcPts val="1600"/>
              </a:spcBef>
              <a:spcAft>
                <a:spcPts val="1600"/>
              </a:spcAft>
              <a:buNone/>
            </a:pPr>
            <a:r>
              <a:t/>
            </a:r>
            <a:endParaRPr sz="2900">
              <a:solidFill>
                <a:srgbClr val="434343"/>
              </a:solidFill>
              <a:latin typeface="Montserrat"/>
              <a:ea typeface="Montserrat"/>
              <a:cs typeface="Montserrat"/>
              <a:sym typeface="Montserrat"/>
            </a:endParaRPr>
          </a:p>
        </p:txBody>
      </p:sp>
      <p:pic>
        <p:nvPicPr>
          <p:cNvPr descr="watermark.jpg" id="213" name="Google Shape;213;p3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14" name="Google Shape;214;p3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215" name="Google Shape;215;p39"/>
          <p:cNvPicPr preferRelativeResize="0"/>
          <p:nvPr/>
        </p:nvPicPr>
        <p:blipFill>
          <a:blip r:embed="rId4">
            <a:alphaModFix/>
          </a:blip>
          <a:stretch>
            <a:fillRect/>
          </a:stretch>
        </p:blipFill>
        <p:spPr>
          <a:xfrm>
            <a:off x="5810450" y="3016550"/>
            <a:ext cx="1569325" cy="2104350"/>
          </a:xfrm>
          <a:prstGeom prst="rect">
            <a:avLst/>
          </a:prstGeom>
          <a:noFill/>
          <a:ln>
            <a:noFill/>
          </a:ln>
        </p:spPr>
      </p:pic>
      <p:sp>
        <p:nvSpPr>
          <p:cNvPr id="216" name="Google Shape;216;p39"/>
          <p:cNvSpPr/>
          <p:nvPr/>
        </p:nvSpPr>
        <p:spPr>
          <a:xfrm>
            <a:off x="5810450" y="3034625"/>
            <a:ext cx="1643700" cy="1643700"/>
          </a:xfrm>
          <a:prstGeom prst="noSmoking">
            <a:avLst>
              <a:gd fmla="val 18750" name="adj"/>
            </a:avLst>
          </a:prstGeom>
          <a:solidFill>
            <a:srgbClr val="E06666">
              <a:alpha val="5754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6" name="Shape 1706"/>
        <p:cNvGrpSpPr/>
        <p:nvPr/>
      </p:nvGrpSpPr>
      <p:grpSpPr>
        <a:xfrm>
          <a:off x="0" y="0"/>
          <a:ext cx="0" cy="0"/>
          <a:chOff x="0" y="0"/>
          <a:chExt cx="0" cy="0"/>
        </a:xfrm>
      </p:grpSpPr>
      <p:sp>
        <p:nvSpPr>
          <p:cNvPr id="1707" name="Google Shape;1707;p174"/>
          <p:cNvSpPr txBox="1"/>
          <p:nvPr>
            <p:ph type="ctrTitle"/>
          </p:nvPr>
        </p:nvSpPr>
        <p:spPr>
          <a:xfrm>
            <a:off x="311700" y="1489850"/>
            <a:ext cx="8520600" cy="1519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Scikit-Learn </a:t>
            </a:r>
            <a:endParaRPr b="1">
              <a:latin typeface="Montserrat"/>
              <a:ea typeface="Montserrat"/>
              <a:cs typeface="Montserrat"/>
              <a:sym typeface="Montserrat"/>
            </a:endParaRPr>
          </a:p>
          <a:p>
            <a:pPr indent="0" lvl="0" marL="0" rtl="0" algn="ctr">
              <a:spcBef>
                <a:spcPts val="0"/>
              </a:spcBef>
              <a:spcAft>
                <a:spcPts val="0"/>
              </a:spcAft>
              <a:buNone/>
            </a:pPr>
            <a:r>
              <a:rPr b="1" lang="en">
                <a:latin typeface="Montserrat"/>
                <a:ea typeface="Montserrat"/>
                <a:cs typeface="Montserrat"/>
                <a:sym typeface="Montserrat"/>
              </a:rPr>
              <a:t>Overview</a:t>
            </a:r>
            <a:endParaRPr b="1">
              <a:latin typeface="Montserrat"/>
              <a:ea typeface="Montserrat"/>
              <a:cs typeface="Montserrat"/>
              <a:sym typeface="Montserrat"/>
            </a:endParaRPr>
          </a:p>
        </p:txBody>
      </p:sp>
      <p:pic>
        <p:nvPicPr>
          <p:cNvPr descr="watermark.jpg" id="1708" name="Google Shape;1708;p17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709" name="Google Shape;1709;p17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3" name="Shape 1713"/>
        <p:cNvGrpSpPr/>
        <p:nvPr/>
      </p:nvGrpSpPr>
      <p:grpSpPr>
        <a:xfrm>
          <a:off x="0" y="0"/>
          <a:ext cx="0" cy="0"/>
          <a:chOff x="0" y="0"/>
          <a:chExt cx="0" cy="0"/>
        </a:xfrm>
      </p:grpSpPr>
      <p:sp>
        <p:nvSpPr>
          <p:cNvPr id="1714" name="Google Shape;1714;p17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Scikit-Learn</a:t>
            </a:r>
            <a:endParaRPr>
              <a:latin typeface="Montserrat"/>
              <a:ea typeface="Montserrat"/>
              <a:cs typeface="Montserrat"/>
              <a:sym typeface="Montserrat"/>
            </a:endParaRPr>
          </a:p>
        </p:txBody>
      </p:sp>
      <p:sp>
        <p:nvSpPr>
          <p:cNvPr id="1715" name="Google Shape;1715;p175"/>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We’ve seen NumPy had some built in capabilities for simple linear regression, but when it comes to more complex models, we’ll need </a:t>
            </a:r>
            <a:r>
              <a:rPr b="1" lang="en" sz="2900">
                <a:solidFill>
                  <a:srgbClr val="434343"/>
                </a:solidFill>
                <a:latin typeface="Montserrat"/>
                <a:ea typeface="Montserrat"/>
                <a:cs typeface="Montserrat"/>
                <a:sym typeface="Montserrat"/>
              </a:rPr>
              <a:t>Scikit-Learn</a:t>
            </a:r>
            <a:r>
              <a:rPr lang="en" sz="2900">
                <a:solidFill>
                  <a:srgbClr val="434343"/>
                </a:solidFill>
                <a:latin typeface="Montserrat"/>
                <a:ea typeface="Montserrat"/>
                <a:cs typeface="Montserrat"/>
                <a:sym typeface="Montserrat"/>
              </a:rPr>
              <a:t>!</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Before we jump straight into machine learning with </a:t>
            </a:r>
            <a:r>
              <a:rPr b="1" lang="en" sz="2900">
                <a:solidFill>
                  <a:srgbClr val="434343"/>
                </a:solidFill>
                <a:latin typeface="Montserrat"/>
                <a:ea typeface="Montserrat"/>
                <a:cs typeface="Montserrat"/>
                <a:sym typeface="Montserrat"/>
              </a:rPr>
              <a:t>Scikit-Learn</a:t>
            </a:r>
            <a:r>
              <a:rPr lang="en" sz="2900">
                <a:solidFill>
                  <a:srgbClr val="434343"/>
                </a:solidFill>
                <a:latin typeface="Montserrat"/>
                <a:ea typeface="Montserrat"/>
                <a:cs typeface="Montserrat"/>
                <a:sym typeface="Montserrat"/>
              </a:rPr>
              <a:t> and Python, let’s understand the philosophy behind </a:t>
            </a:r>
            <a:r>
              <a:rPr b="1" lang="en" sz="2900">
                <a:solidFill>
                  <a:srgbClr val="434343"/>
                </a:solidFill>
                <a:latin typeface="Montserrat"/>
                <a:ea typeface="Montserrat"/>
                <a:cs typeface="Montserrat"/>
                <a:sym typeface="Montserrat"/>
              </a:rPr>
              <a:t>sklearn.</a:t>
            </a:r>
            <a:endParaRPr b="1" sz="2900">
              <a:solidFill>
                <a:srgbClr val="434343"/>
              </a:solidFill>
              <a:latin typeface="Montserrat"/>
              <a:ea typeface="Montserrat"/>
              <a:cs typeface="Montserrat"/>
              <a:sym typeface="Montserrat"/>
            </a:endParaRPr>
          </a:p>
        </p:txBody>
      </p:sp>
      <p:pic>
        <p:nvPicPr>
          <p:cNvPr descr="watermark.jpg" id="1716" name="Google Shape;1716;p17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717" name="Google Shape;1717;p17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1" name="Shape 1721"/>
        <p:cNvGrpSpPr/>
        <p:nvPr/>
      </p:nvGrpSpPr>
      <p:grpSpPr>
        <a:xfrm>
          <a:off x="0" y="0"/>
          <a:ext cx="0" cy="0"/>
          <a:chOff x="0" y="0"/>
          <a:chExt cx="0" cy="0"/>
        </a:xfrm>
      </p:grpSpPr>
      <p:sp>
        <p:nvSpPr>
          <p:cNvPr id="1722" name="Google Shape;1722;p17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Scikit-Learn</a:t>
            </a:r>
            <a:endParaRPr>
              <a:latin typeface="Montserrat"/>
              <a:ea typeface="Montserrat"/>
              <a:cs typeface="Montserrat"/>
              <a:sym typeface="Montserrat"/>
            </a:endParaRPr>
          </a:p>
        </p:txBody>
      </p:sp>
      <p:sp>
        <p:nvSpPr>
          <p:cNvPr id="1723" name="Google Shape;1723;p176"/>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Scikit-learn is a library containing many machine learning algorithms. </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It utilizes a generalized “estimator API” framework to calling the models.</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This means the way algorithms are imported, fitted, and used is uniform across all </a:t>
            </a:r>
            <a:r>
              <a:rPr lang="en" sz="2900">
                <a:solidFill>
                  <a:srgbClr val="434343"/>
                </a:solidFill>
                <a:latin typeface="Montserrat"/>
                <a:ea typeface="Montserrat"/>
                <a:cs typeface="Montserrat"/>
                <a:sym typeface="Montserrat"/>
              </a:rPr>
              <a:t>algorithms</a:t>
            </a:r>
            <a:r>
              <a:rPr lang="en" sz="2900">
                <a:solidFill>
                  <a:srgbClr val="434343"/>
                </a:solidFill>
                <a:latin typeface="Montserrat"/>
                <a:ea typeface="Montserrat"/>
                <a:cs typeface="Montserrat"/>
                <a:sym typeface="Montserrat"/>
              </a:rPr>
              <a:t>.</a:t>
            </a:r>
            <a:endParaRPr sz="2900">
              <a:solidFill>
                <a:srgbClr val="434343"/>
              </a:solidFill>
              <a:latin typeface="Montserrat"/>
              <a:ea typeface="Montserrat"/>
              <a:cs typeface="Montserrat"/>
              <a:sym typeface="Montserrat"/>
            </a:endParaRPr>
          </a:p>
        </p:txBody>
      </p:sp>
      <p:pic>
        <p:nvPicPr>
          <p:cNvPr descr="watermark.jpg" id="1724" name="Google Shape;1724;p17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725" name="Google Shape;1725;p17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9" name="Shape 1729"/>
        <p:cNvGrpSpPr/>
        <p:nvPr/>
      </p:nvGrpSpPr>
      <p:grpSpPr>
        <a:xfrm>
          <a:off x="0" y="0"/>
          <a:ext cx="0" cy="0"/>
          <a:chOff x="0" y="0"/>
          <a:chExt cx="0" cy="0"/>
        </a:xfrm>
      </p:grpSpPr>
      <p:sp>
        <p:nvSpPr>
          <p:cNvPr id="1730" name="Google Shape;1730;p17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Scikit-Learn</a:t>
            </a:r>
            <a:endParaRPr>
              <a:latin typeface="Montserrat"/>
              <a:ea typeface="Montserrat"/>
              <a:cs typeface="Montserrat"/>
              <a:sym typeface="Montserrat"/>
            </a:endParaRPr>
          </a:p>
        </p:txBody>
      </p:sp>
      <p:sp>
        <p:nvSpPr>
          <p:cNvPr id="1731" name="Google Shape;1731;p177"/>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This allows users to easily swap algorithms in and out and test various approaches.</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Important Note: </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i="1" lang="en" sz="2900">
                <a:solidFill>
                  <a:srgbClr val="434343"/>
                </a:solidFill>
                <a:latin typeface="Montserrat"/>
                <a:ea typeface="Montserrat"/>
                <a:cs typeface="Montserrat"/>
                <a:sym typeface="Montserrat"/>
              </a:rPr>
              <a:t>This uniform framework also means users can easily apply almost any algorithm effectively without truly understanding what the algorithm is doing!</a:t>
            </a:r>
            <a:endParaRPr i="1" sz="2900">
              <a:solidFill>
                <a:srgbClr val="434343"/>
              </a:solidFill>
              <a:latin typeface="Montserrat"/>
              <a:ea typeface="Montserrat"/>
              <a:cs typeface="Montserrat"/>
              <a:sym typeface="Montserrat"/>
            </a:endParaRPr>
          </a:p>
        </p:txBody>
      </p:sp>
      <p:pic>
        <p:nvPicPr>
          <p:cNvPr descr="watermark.jpg" id="1732" name="Google Shape;1732;p17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733" name="Google Shape;1733;p17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7" name="Shape 1737"/>
        <p:cNvGrpSpPr/>
        <p:nvPr/>
      </p:nvGrpSpPr>
      <p:grpSpPr>
        <a:xfrm>
          <a:off x="0" y="0"/>
          <a:ext cx="0" cy="0"/>
          <a:chOff x="0" y="0"/>
          <a:chExt cx="0" cy="0"/>
        </a:xfrm>
      </p:grpSpPr>
      <p:sp>
        <p:nvSpPr>
          <p:cNvPr id="1738" name="Google Shape;1738;p17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Scikit-Learn</a:t>
            </a:r>
            <a:endParaRPr>
              <a:latin typeface="Montserrat"/>
              <a:ea typeface="Montserrat"/>
              <a:cs typeface="Montserrat"/>
              <a:sym typeface="Montserrat"/>
            </a:endParaRPr>
          </a:p>
        </p:txBody>
      </p:sp>
      <p:sp>
        <p:nvSpPr>
          <p:cNvPr id="1739" name="Google Shape;1739;p178"/>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Scikit-learn also comes with many </a:t>
            </a:r>
            <a:r>
              <a:rPr lang="en" sz="2900">
                <a:solidFill>
                  <a:srgbClr val="434343"/>
                </a:solidFill>
                <a:latin typeface="Montserrat"/>
                <a:ea typeface="Montserrat"/>
                <a:cs typeface="Montserrat"/>
                <a:sym typeface="Montserrat"/>
              </a:rPr>
              <a:t>convenience</a:t>
            </a:r>
            <a:r>
              <a:rPr lang="en" sz="2900">
                <a:solidFill>
                  <a:srgbClr val="434343"/>
                </a:solidFill>
                <a:latin typeface="Montserrat"/>
                <a:ea typeface="Montserrat"/>
                <a:cs typeface="Montserrat"/>
                <a:sym typeface="Montserrat"/>
              </a:rPr>
              <a:t> tools, including train test split functions, cross validation tools, and a variety of reporting metric functions.</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This leaves Scikit-Learn as a “one-stop shop” for many of our machine learning needs.</a:t>
            </a:r>
            <a:endParaRPr sz="2900">
              <a:solidFill>
                <a:srgbClr val="434343"/>
              </a:solidFill>
              <a:latin typeface="Montserrat"/>
              <a:ea typeface="Montserrat"/>
              <a:cs typeface="Montserrat"/>
              <a:sym typeface="Montserrat"/>
            </a:endParaRPr>
          </a:p>
        </p:txBody>
      </p:sp>
      <p:pic>
        <p:nvPicPr>
          <p:cNvPr descr="watermark.jpg" id="1740" name="Google Shape;1740;p17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741" name="Google Shape;1741;p17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5" name="Shape 1745"/>
        <p:cNvGrpSpPr/>
        <p:nvPr/>
      </p:nvGrpSpPr>
      <p:grpSpPr>
        <a:xfrm>
          <a:off x="0" y="0"/>
          <a:ext cx="0" cy="0"/>
          <a:chOff x="0" y="0"/>
          <a:chExt cx="0" cy="0"/>
        </a:xfrm>
      </p:grpSpPr>
      <p:sp>
        <p:nvSpPr>
          <p:cNvPr id="1746" name="Google Shape;1746;p17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Scikit-Learn</a:t>
            </a:r>
            <a:endParaRPr>
              <a:latin typeface="Montserrat"/>
              <a:ea typeface="Montserrat"/>
              <a:cs typeface="Montserrat"/>
              <a:sym typeface="Montserrat"/>
            </a:endParaRPr>
          </a:p>
        </p:txBody>
      </p:sp>
      <p:sp>
        <p:nvSpPr>
          <p:cNvPr id="1747" name="Google Shape;1747;p179"/>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Philosophy</a:t>
            </a:r>
            <a:r>
              <a:rPr lang="en" sz="2900">
                <a:solidFill>
                  <a:srgbClr val="434343"/>
                </a:solidFill>
                <a:latin typeface="Montserrat"/>
                <a:ea typeface="Montserrat"/>
                <a:cs typeface="Montserrat"/>
                <a:sym typeface="Montserrat"/>
              </a:rPr>
              <a:t> of Scikit-Learn</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Scikit-Learn’s approach to model building focuses on </a:t>
            </a:r>
            <a:r>
              <a:rPr b="1" lang="en" sz="2900">
                <a:solidFill>
                  <a:srgbClr val="434343"/>
                </a:solidFill>
                <a:latin typeface="Montserrat"/>
                <a:ea typeface="Montserrat"/>
                <a:cs typeface="Montserrat"/>
                <a:sym typeface="Montserrat"/>
              </a:rPr>
              <a:t>applying models </a:t>
            </a:r>
            <a:r>
              <a:rPr lang="en" sz="2900">
                <a:solidFill>
                  <a:srgbClr val="434343"/>
                </a:solidFill>
                <a:latin typeface="Montserrat"/>
                <a:ea typeface="Montserrat"/>
                <a:cs typeface="Montserrat"/>
                <a:sym typeface="Montserrat"/>
              </a:rPr>
              <a:t>and </a:t>
            </a:r>
            <a:r>
              <a:rPr b="1" lang="en" sz="2900">
                <a:solidFill>
                  <a:srgbClr val="434343"/>
                </a:solidFill>
                <a:latin typeface="Montserrat"/>
                <a:ea typeface="Montserrat"/>
                <a:cs typeface="Montserrat"/>
                <a:sym typeface="Montserrat"/>
              </a:rPr>
              <a:t>performance</a:t>
            </a:r>
            <a:r>
              <a:rPr lang="en" sz="2900">
                <a:solidFill>
                  <a:srgbClr val="434343"/>
                </a:solidFill>
                <a:latin typeface="Montserrat"/>
                <a:ea typeface="Montserrat"/>
                <a:cs typeface="Montserrat"/>
                <a:sym typeface="Montserrat"/>
              </a:rPr>
              <a:t> </a:t>
            </a:r>
            <a:r>
              <a:rPr b="1" lang="en" sz="2900">
                <a:solidFill>
                  <a:srgbClr val="434343"/>
                </a:solidFill>
                <a:latin typeface="Montserrat"/>
                <a:ea typeface="Montserrat"/>
                <a:cs typeface="Montserrat"/>
                <a:sym typeface="Montserrat"/>
              </a:rPr>
              <a:t>metrics</a:t>
            </a:r>
            <a:r>
              <a:rPr lang="en" sz="2900">
                <a:solidFill>
                  <a:srgbClr val="434343"/>
                </a:solidFill>
                <a:latin typeface="Montserrat"/>
                <a:ea typeface="Montserrat"/>
                <a:cs typeface="Montserrat"/>
                <a:sym typeface="Montserrat"/>
              </a:rPr>
              <a:t>.</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This is a more pragmatic industry style approach rather than an academic approach of describing the model and its parameters.</a:t>
            </a:r>
            <a:endParaRPr sz="2900">
              <a:solidFill>
                <a:srgbClr val="434343"/>
              </a:solidFill>
              <a:latin typeface="Montserrat"/>
              <a:ea typeface="Montserrat"/>
              <a:cs typeface="Montserrat"/>
              <a:sym typeface="Montserrat"/>
            </a:endParaRPr>
          </a:p>
        </p:txBody>
      </p:sp>
      <p:pic>
        <p:nvPicPr>
          <p:cNvPr descr="watermark.jpg" id="1748" name="Google Shape;1748;p17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749" name="Google Shape;1749;p17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3" name="Shape 1753"/>
        <p:cNvGrpSpPr/>
        <p:nvPr/>
      </p:nvGrpSpPr>
      <p:grpSpPr>
        <a:xfrm>
          <a:off x="0" y="0"/>
          <a:ext cx="0" cy="0"/>
          <a:chOff x="0" y="0"/>
          <a:chExt cx="0" cy="0"/>
        </a:xfrm>
      </p:grpSpPr>
      <p:sp>
        <p:nvSpPr>
          <p:cNvPr id="1754" name="Google Shape;1754;p18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Scikit-Learn</a:t>
            </a:r>
            <a:endParaRPr>
              <a:latin typeface="Montserrat"/>
              <a:ea typeface="Montserrat"/>
              <a:cs typeface="Montserrat"/>
              <a:sym typeface="Montserrat"/>
            </a:endParaRPr>
          </a:p>
        </p:txBody>
      </p:sp>
      <p:sp>
        <p:nvSpPr>
          <p:cNvPr id="1755" name="Google Shape;1755;p180"/>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Philosophy of Scikit-Learn</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Academic users used to </a:t>
            </a:r>
            <a:r>
              <a:rPr b="1" lang="en" sz="2900">
                <a:solidFill>
                  <a:srgbClr val="434343"/>
                </a:solidFill>
                <a:latin typeface="Montserrat"/>
                <a:ea typeface="Montserrat"/>
                <a:cs typeface="Montserrat"/>
                <a:sym typeface="Montserrat"/>
              </a:rPr>
              <a:t>R</a:t>
            </a:r>
            <a:r>
              <a:rPr lang="en" sz="2900">
                <a:solidFill>
                  <a:srgbClr val="434343"/>
                </a:solidFill>
                <a:latin typeface="Montserrat"/>
                <a:ea typeface="Montserrat"/>
                <a:cs typeface="Montserrat"/>
                <a:sym typeface="Montserrat"/>
              </a:rPr>
              <a:t> style reporting may also want to explore the </a:t>
            </a:r>
            <a:r>
              <a:rPr b="1" lang="en" sz="2900">
                <a:solidFill>
                  <a:srgbClr val="434343"/>
                </a:solidFill>
                <a:latin typeface="Montserrat"/>
                <a:ea typeface="Montserrat"/>
                <a:cs typeface="Montserrat"/>
                <a:sym typeface="Montserrat"/>
              </a:rPr>
              <a:t>statsmodels</a:t>
            </a:r>
            <a:r>
              <a:rPr lang="en" sz="2900">
                <a:solidFill>
                  <a:srgbClr val="434343"/>
                </a:solidFill>
                <a:latin typeface="Montserrat"/>
                <a:ea typeface="Montserrat"/>
                <a:cs typeface="Montserrat"/>
                <a:sym typeface="Montserrat"/>
              </a:rPr>
              <a:t> python library if </a:t>
            </a:r>
            <a:r>
              <a:rPr lang="en" sz="2900">
                <a:solidFill>
                  <a:srgbClr val="434343"/>
                </a:solidFill>
                <a:latin typeface="Montserrat"/>
                <a:ea typeface="Montserrat"/>
                <a:cs typeface="Montserrat"/>
                <a:sym typeface="Montserrat"/>
              </a:rPr>
              <a:t>interested</a:t>
            </a:r>
            <a:r>
              <a:rPr lang="en" sz="2900">
                <a:solidFill>
                  <a:srgbClr val="434343"/>
                </a:solidFill>
                <a:latin typeface="Montserrat"/>
                <a:ea typeface="Montserrat"/>
                <a:cs typeface="Montserrat"/>
                <a:sym typeface="Montserrat"/>
              </a:rPr>
              <a:t> in more statistical </a:t>
            </a:r>
            <a:r>
              <a:rPr lang="en" sz="2900">
                <a:solidFill>
                  <a:srgbClr val="434343"/>
                </a:solidFill>
                <a:latin typeface="Montserrat"/>
                <a:ea typeface="Montserrat"/>
                <a:cs typeface="Montserrat"/>
                <a:sym typeface="Montserrat"/>
              </a:rPr>
              <a:t>description</a:t>
            </a:r>
            <a:r>
              <a:rPr lang="en" sz="2900">
                <a:solidFill>
                  <a:srgbClr val="434343"/>
                </a:solidFill>
                <a:latin typeface="Montserrat"/>
                <a:ea typeface="Montserrat"/>
                <a:cs typeface="Montserrat"/>
                <a:sym typeface="Montserrat"/>
              </a:rPr>
              <a:t> of models such as significance levels.</a:t>
            </a:r>
            <a:endParaRPr sz="2900">
              <a:solidFill>
                <a:srgbClr val="434343"/>
              </a:solidFill>
              <a:latin typeface="Montserrat"/>
              <a:ea typeface="Montserrat"/>
              <a:cs typeface="Montserrat"/>
              <a:sym typeface="Montserrat"/>
            </a:endParaRPr>
          </a:p>
        </p:txBody>
      </p:sp>
      <p:pic>
        <p:nvPicPr>
          <p:cNvPr descr="watermark.jpg" id="1756" name="Google Shape;1756;p18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757" name="Google Shape;1757;p18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1" name="Shape 1761"/>
        <p:cNvGrpSpPr/>
        <p:nvPr/>
      </p:nvGrpSpPr>
      <p:grpSpPr>
        <a:xfrm>
          <a:off x="0" y="0"/>
          <a:ext cx="0" cy="0"/>
          <a:chOff x="0" y="0"/>
          <a:chExt cx="0" cy="0"/>
        </a:xfrm>
      </p:grpSpPr>
      <p:sp>
        <p:nvSpPr>
          <p:cNvPr id="1762" name="Google Shape;1762;p18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Scikit-Learn</a:t>
            </a:r>
            <a:endParaRPr>
              <a:latin typeface="Montserrat"/>
              <a:ea typeface="Montserrat"/>
              <a:cs typeface="Montserrat"/>
              <a:sym typeface="Montserrat"/>
            </a:endParaRPr>
          </a:p>
        </p:txBody>
      </p:sp>
      <p:sp>
        <p:nvSpPr>
          <p:cNvPr id="1763" name="Google Shape;1763;p181"/>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Let’s quickly review the framework of Scikit-Learn for the </a:t>
            </a:r>
            <a:r>
              <a:rPr b="1" lang="en" sz="2900">
                <a:solidFill>
                  <a:srgbClr val="434343"/>
                </a:solidFill>
                <a:latin typeface="Montserrat"/>
                <a:ea typeface="Montserrat"/>
                <a:cs typeface="Montserrat"/>
                <a:sym typeface="Montserrat"/>
              </a:rPr>
              <a:t>supervised</a:t>
            </a:r>
            <a:r>
              <a:rPr lang="en" sz="2900">
                <a:solidFill>
                  <a:srgbClr val="434343"/>
                </a:solidFill>
                <a:latin typeface="Montserrat"/>
                <a:ea typeface="Montserrat"/>
                <a:cs typeface="Montserrat"/>
                <a:sym typeface="Montserrat"/>
              </a:rPr>
              <a:t> machine learning process.</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We will quickly see how the code directly relates to the process theory!</a:t>
            </a:r>
            <a:endParaRPr sz="2900">
              <a:solidFill>
                <a:srgbClr val="434343"/>
              </a:solidFill>
              <a:latin typeface="Montserrat"/>
              <a:ea typeface="Montserrat"/>
              <a:cs typeface="Montserrat"/>
              <a:sym typeface="Montserrat"/>
            </a:endParaRPr>
          </a:p>
        </p:txBody>
      </p:sp>
      <p:pic>
        <p:nvPicPr>
          <p:cNvPr descr="watermark.jpg" id="1764" name="Google Shape;1764;p18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765" name="Google Shape;1765;p18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9" name="Shape 1769"/>
        <p:cNvGrpSpPr/>
        <p:nvPr/>
      </p:nvGrpSpPr>
      <p:grpSpPr>
        <a:xfrm>
          <a:off x="0" y="0"/>
          <a:ext cx="0" cy="0"/>
          <a:chOff x="0" y="0"/>
          <a:chExt cx="0" cy="0"/>
        </a:xfrm>
      </p:grpSpPr>
      <p:sp>
        <p:nvSpPr>
          <p:cNvPr id="1770" name="Google Shape;1770;p18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 sz="2900">
                <a:solidFill>
                  <a:srgbClr val="434343"/>
                </a:solidFill>
                <a:latin typeface="Montserrat"/>
                <a:ea typeface="Montserrat"/>
                <a:cs typeface="Montserrat"/>
                <a:sym typeface="Montserrat"/>
              </a:rPr>
              <a:t>Supervised</a:t>
            </a:r>
            <a:r>
              <a:rPr lang="en" sz="2900">
                <a:solidFill>
                  <a:srgbClr val="434343"/>
                </a:solidFill>
                <a:latin typeface="Montserrat"/>
                <a:ea typeface="Montserrat"/>
                <a:cs typeface="Montserrat"/>
                <a:sym typeface="Montserrat"/>
              </a:rPr>
              <a:t> Machine Learning Process</a:t>
            </a:r>
            <a:endParaRPr>
              <a:latin typeface="Montserrat"/>
              <a:ea typeface="Montserrat"/>
              <a:cs typeface="Montserrat"/>
              <a:sym typeface="Montserrat"/>
            </a:endParaRPr>
          </a:p>
        </p:txBody>
      </p:sp>
      <p:sp>
        <p:nvSpPr>
          <p:cNvPr id="1771" name="Google Shape;1771;p182"/>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Recall that we will perform a Train | Test split for supervised learning.</a:t>
            </a:r>
            <a:endParaRPr sz="2900">
              <a:solidFill>
                <a:srgbClr val="434343"/>
              </a:solidFill>
              <a:latin typeface="Montserrat"/>
              <a:ea typeface="Montserrat"/>
              <a:cs typeface="Montserrat"/>
              <a:sym typeface="Montserrat"/>
            </a:endParaRPr>
          </a:p>
        </p:txBody>
      </p:sp>
      <p:pic>
        <p:nvPicPr>
          <p:cNvPr descr="watermark.jpg" id="1772" name="Google Shape;1772;p18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773" name="Google Shape;1773;p18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1774" name="Google Shape;1774;p182"/>
          <p:cNvPicPr preferRelativeResize="0"/>
          <p:nvPr/>
        </p:nvPicPr>
        <p:blipFill rotWithShape="1">
          <a:blip r:embed="rId4">
            <a:alphaModFix/>
          </a:blip>
          <a:srcRect b="0" l="34610" r="27301" t="53481"/>
          <a:stretch/>
        </p:blipFill>
        <p:spPr>
          <a:xfrm>
            <a:off x="1681425" y="2696900"/>
            <a:ext cx="1152450" cy="1405275"/>
          </a:xfrm>
          <a:prstGeom prst="rect">
            <a:avLst/>
          </a:prstGeom>
          <a:noFill/>
          <a:ln>
            <a:noFill/>
          </a:ln>
        </p:spPr>
      </p:pic>
      <p:graphicFrame>
        <p:nvGraphicFramePr>
          <p:cNvPr id="1775" name="Google Shape;1775;p182"/>
          <p:cNvGraphicFramePr/>
          <p:nvPr/>
        </p:nvGraphicFramePr>
        <p:xfrm>
          <a:off x="4238300" y="2370925"/>
          <a:ext cx="3000000" cy="3000000"/>
        </p:xfrm>
        <a:graphic>
          <a:graphicData uri="http://schemas.openxmlformats.org/drawingml/2006/table">
            <a:tbl>
              <a:tblPr>
                <a:noFill/>
                <a:tableStyleId>{82D82778-AF98-4441-BC55-31034A7D516B}</a:tableStyleId>
              </a:tblPr>
              <a:tblGrid>
                <a:gridCol w="1200700"/>
                <a:gridCol w="1200700"/>
                <a:gridCol w="1200700"/>
                <a:gridCol w="1200700"/>
              </a:tblGrid>
              <a:tr h="417125">
                <a:tc>
                  <a:txBody>
                    <a:bodyPr/>
                    <a:lstStyle/>
                    <a:p>
                      <a:pPr indent="0" lvl="0" marL="0" rtl="0" algn="ctr">
                        <a:spcBef>
                          <a:spcPts val="0"/>
                        </a:spcBef>
                        <a:spcAft>
                          <a:spcPts val="0"/>
                        </a:spcAft>
                        <a:buNone/>
                      </a:pPr>
                      <a:r>
                        <a:rPr b="1" lang="en">
                          <a:solidFill>
                            <a:schemeClr val="dk1"/>
                          </a:solidFill>
                        </a:rPr>
                        <a:t>Area m</a:t>
                      </a:r>
                      <a:r>
                        <a:rPr b="1" baseline="30000" lang="en">
                          <a:solidFill>
                            <a:schemeClr val="dk1"/>
                          </a:solidFill>
                        </a:rPr>
                        <a:t>2</a:t>
                      </a:r>
                      <a:endParaRPr b="1" baseline="30000"/>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b="1" lang="en"/>
                        <a:t>Bedrooms</a:t>
                      </a:r>
                      <a:endParaRPr b="1"/>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b="1" lang="en"/>
                        <a:t>Bathrooms</a:t>
                      </a:r>
                      <a:endParaRPr b="1"/>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b="1" lang="en"/>
                        <a:t>Price</a:t>
                      </a:r>
                      <a:endParaRPr b="1"/>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4CCCC"/>
                    </a:solidFill>
                  </a:tcPr>
                </a:tc>
              </a:tr>
              <a:tr h="417125">
                <a:tc>
                  <a:txBody>
                    <a:bodyPr/>
                    <a:lstStyle/>
                    <a:p>
                      <a:pPr indent="0" lvl="0" marL="0" rtl="0" algn="ctr">
                        <a:spcBef>
                          <a:spcPts val="0"/>
                        </a:spcBef>
                        <a:spcAft>
                          <a:spcPts val="0"/>
                        </a:spcAft>
                        <a:buNone/>
                      </a:pPr>
                      <a:r>
                        <a:rPr lang="en"/>
                        <a:t>200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3</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2</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$500,000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4CCCC"/>
                    </a:solidFill>
                  </a:tcPr>
                </a:tc>
              </a:tr>
              <a:tr h="417125">
                <a:tc>
                  <a:txBody>
                    <a:bodyPr/>
                    <a:lstStyle/>
                    <a:p>
                      <a:pPr indent="0" lvl="0" marL="0" rtl="0" algn="ctr">
                        <a:spcBef>
                          <a:spcPts val="0"/>
                        </a:spcBef>
                        <a:spcAft>
                          <a:spcPts val="0"/>
                        </a:spcAft>
                        <a:buNone/>
                      </a:pPr>
                      <a:r>
                        <a:rPr lang="en"/>
                        <a:t>190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2</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1</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$450,000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4CCCC"/>
                    </a:solidFill>
                  </a:tcPr>
                </a:tc>
              </a:tr>
              <a:tr h="417125">
                <a:tc>
                  <a:txBody>
                    <a:bodyPr/>
                    <a:lstStyle/>
                    <a:p>
                      <a:pPr indent="0" lvl="0" marL="0" rtl="0" algn="ctr">
                        <a:spcBef>
                          <a:spcPts val="0"/>
                        </a:spcBef>
                        <a:spcAft>
                          <a:spcPts val="0"/>
                        </a:spcAft>
                        <a:buNone/>
                      </a:pPr>
                      <a:r>
                        <a:rPr lang="en"/>
                        <a:t>230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3</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3</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$650,000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4CCCC"/>
                    </a:solidFill>
                  </a:tcPr>
                </a:tc>
              </a:tr>
              <a:tr h="417125">
                <a:tc>
                  <a:txBody>
                    <a:bodyPr/>
                    <a:lstStyle/>
                    <a:p>
                      <a:pPr indent="0" lvl="0" marL="0" rtl="0" algn="ctr">
                        <a:spcBef>
                          <a:spcPts val="0"/>
                        </a:spcBef>
                        <a:spcAft>
                          <a:spcPts val="0"/>
                        </a:spcAft>
                        <a:buNone/>
                      </a:pPr>
                      <a:r>
                        <a:rPr lang="en"/>
                        <a:t>180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1</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1</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$400,000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4CCCC"/>
                    </a:solidFill>
                  </a:tcPr>
                </a:tc>
              </a:tr>
              <a:tr h="417125">
                <a:tc>
                  <a:txBody>
                    <a:bodyPr/>
                    <a:lstStyle/>
                    <a:p>
                      <a:pPr indent="0" lvl="0" marL="0" rtl="0" algn="ctr">
                        <a:spcBef>
                          <a:spcPts val="0"/>
                        </a:spcBef>
                        <a:spcAft>
                          <a:spcPts val="0"/>
                        </a:spcAft>
                        <a:buNone/>
                      </a:pPr>
                      <a:r>
                        <a:rPr lang="en"/>
                        <a:t>210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2</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2</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$550,000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4CCCC"/>
                    </a:solidFill>
                  </a:tcPr>
                </a:tc>
              </a:tr>
            </a:tbl>
          </a:graphicData>
        </a:graphic>
      </p:graphicFrame>
      <p:sp>
        <p:nvSpPr>
          <p:cNvPr id="1776" name="Google Shape;1776;p182"/>
          <p:cNvSpPr/>
          <p:nvPr/>
        </p:nvSpPr>
        <p:spPr>
          <a:xfrm>
            <a:off x="4238400" y="2788050"/>
            <a:ext cx="4802700" cy="1271700"/>
          </a:xfrm>
          <a:prstGeom prst="roundRect">
            <a:avLst>
              <a:gd fmla="val 16667" name="adj"/>
            </a:avLst>
          </a:prstGeom>
          <a:noFill/>
          <a:ln cap="flat" cmpd="sng" w="381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182"/>
          <p:cNvSpPr txBox="1"/>
          <p:nvPr/>
        </p:nvSpPr>
        <p:spPr>
          <a:xfrm>
            <a:off x="3050200" y="3083850"/>
            <a:ext cx="1332000" cy="68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900">
                <a:solidFill>
                  <a:srgbClr val="CC0000"/>
                </a:solidFill>
              </a:rPr>
              <a:t>TRAIN</a:t>
            </a:r>
            <a:endParaRPr b="1" sz="1900">
              <a:solidFill>
                <a:srgbClr val="CC0000"/>
              </a:solidFill>
            </a:endParaRPr>
          </a:p>
        </p:txBody>
      </p:sp>
      <p:sp>
        <p:nvSpPr>
          <p:cNvPr id="1778" name="Google Shape;1778;p182"/>
          <p:cNvSpPr/>
          <p:nvPr/>
        </p:nvSpPr>
        <p:spPr>
          <a:xfrm>
            <a:off x="4238400" y="4059725"/>
            <a:ext cx="4802700" cy="834300"/>
          </a:xfrm>
          <a:prstGeom prst="roundRect">
            <a:avLst>
              <a:gd fmla="val 16667" name="adj"/>
            </a:avLst>
          </a:prstGeom>
          <a:noFill/>
          <a:ln cap="flat" cmpd="sng" w="381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182"/>
          <p:cNvSpPr txBox="1"/>
          <p:nvPr/>
        </p:nvSpPr>
        <p:spPr>
          <a:xfrm>
            <a:off x="3050200" y="4136825"/>
            <a:ext cx="1332000" cy="68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900">
                <a:solidFill>
                  <a:srgbClr val="CC0000"/>
                </a:solidFill>
              </a:rPr>
              <a:t>TEST</a:t>
            </a:r>
            <a:endParaRPr b="1" sz="1900">
              <a:solidFill>
                <a:srgbClr val="CC0000"/>
              </a:solidFill>
            </a:endParaRPr>
          </a:p>
        </p:txBody>
      </p:sp>
    </p:spTree>
  </p:cSld>
  <p:clrMapOvr>
    <a:masterClrMapping/>
  </p:clrMapOvr>
</p:sld>
</file>

<file path=ppt/slides/slide1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3" name="Shape 1783"/>
        <p:cNvGrpSpPr/>
        <p:nvPr/>
      </p:nvGrpSpPr>
      <p:grpSpPr>
        <a:xfrm>
          <a:off x="0" y="0"/>
          <a:ext cx="0" cy="0"/>
          <a:chOff x="0" y="0"/>
          <a:chExt cx="0" cy="0"/>
        </a:xfrm>
      </p:grpSpPr>
      <p:sp>
        <p:nvSpPr>
          <p:cNvPr id="1784" name="Google Shape;1784;p18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 sz="2900">
                <a:solidFill>
                  <a:srgbClr val="434343"/>
                </a:solidFill>
                <a:latin typeface="Montserrat"/>
                <a:ea typeface="Montserrat"/>
                <a:cs typeface="Montserrat"/>
                <a:sym typeface="Montserrat"/>
              </a:rPr>
              <a:t>Supervised</a:t>
            </a:r>
            <a:r>
              <a:rPr lang="en" sz="2900">
                <a:solidFill>
                  <a:srgbClr val="434343"/>
                </a:solidFill>
                <a:latin typeface="Montserrat"/>
                <a:ea typeface="Montserrat"/>
                <a:cs typeface="Montserrat"/>
                <a:sym typeface="Montserrat"/>
              </a:rPr>
              <a:t> Machine Learning Process</a:t>
            </a:r>
            <a:endParaRPr>
              <a:latin typeface="Montserrat"/>
              <a:ea typeface="Montserrat"/>
              <a:cs typeface="Montserrat"/>
              <a:sym typeface="Montserrat"/>
            </a:endParaRPr>
          </a:p>
        </p:txBody>
      </p:sp>
      <p:sp>
        <p:nvSpPr>
          <p:cNvPr id="1785" name="Google Shape;1785;p183"/>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Also recall there are 4 main components after a Train | Test split:</a:t>
            </a:r>
            <a:endParaRPr sz="2900">
              <a:solidFill>
                <a:srgbClr val="434343"/>
              </a:solidFill>
              <a:latin typeface="Montserrat"/>
              <a:ea typeface="Montserrat"/>
              <a:cs typeface="Montserrat"/>
              <a:sym typeface="Montserrat"/>
            </a:endParaRPr>
          </a:p>
        </p:txBody>
      </p:sp>
      <p:pic>
        <p:nvPicPr>
          <p:cNvPr descr="watermark.jpg" id="1786" name="Google Shape;1786;p18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787" name="Google Shape;1787;p18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graphicFrame>
        <p:nvGraphicFramePr>
          <p:cNvPr id="1788" name="Google Shape;1788;p183"/>
          <p:cNvGraphicFramePr/>
          <p:nvPr/>
        </p:nvGraphicFramePr>
        <p:xfrm>
          <a:off x="2170600" y="2238675"/>
          <a:ext cx="3000000" cy="3000000"/>
        </p:xfrm>
        <a:graphic>
          <a:graphicData uri="http://schemas.openxmlformats.org/drawingml/2006/table">
            <a:tbl>
              <a:tblPr>
                <a:noFill/>
                <a:tableStyleId>{82D82778-AF98-4441-BC55-31034A7D516B}</a:tableStyleId>
              </a:tblPr>
              <a:tblGrid>
                <a:gridCol w="1200700"/>
                <a:gridCol w="1200700"/>
                <a:gridCol w="1200700"/>
                <a:gridCol w="1200700"/>
              </a:tblGrid>
              <a:tr h="417125">
                <a:tc>
                  <a:txBody>
                    <a:bodyPr/>
                    <a:lstStyle/>
                    <a:p>
                      <a:pPr indent="0" lvl="0" marL="0" rtl="0" algn="ctr">
                        <a:spcBef>
                          <a:spcPts val="0"/>
                        </a:spcBef>
                        <a:spcAft>
                          <a:spcPts val="0"/>
                        </a:spcAft>
                        <a:buNone/>
                      </a:pPr>
                      <a:r>
                        <a:rPr b="1" lang="en">
                          <a:solidFill>
                            <a:schemeClr val="dk1"/>
                          </a:solidFill>
                        </a:rPr>
                        <a:t>Area m</a:t>
                      </a:r>
                      <a:r>
                        <a:rPr b="1" baseline="30000" lang="en">
                          <a:solidFill>
                            <a:schemeClr val="dk1"/>
                          </a:solidFill>
                        </a:rPr>
                        <a:t>2</a:t>
                      </a:r>
                      <a:endParaRPr b="1" baseline="30000"/>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b="1" lang="en"/>
                        <a:t>Bedrooms</a:t>
                      </a:r>
                      <a:endParaRPr b="1"/>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b="1" lang="en"/>
                        <a:t>Bathrooms</a:t>
                      </a:r>
                      <a:endParaRPr b="1"/>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b="1" lang="en"/>
                        <a:t>Price</a:t>
                      </a:r>
                      <a:endParaRPr b="1"/>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4CCCC"/>
                    </a:solidFill>
                  </a:tcPr>
                </a:tc>
              </a:tr>
              <a:tr h="417125">
                <a:tc>
                  <a:txBody>
                    <a:bodyPr/>
                    <a:lstStyle/>
                    <a:p>
                      <a:pPr indent="0" lvl="0" marL="0" rtl="0" algn="ctr">
                        <a:spcBef>
                          <a:spcPts val="0"/>
                        </a:spcBef>
                        <a:spcAft>
                          <a:spcPts val="0"/>
                        </a:spcAft>
                        <a:buNone/>
                      </a:pPr>
                      <a:r>
                        <a:rPr lang="en"/>
                        <a:t>200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3</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2</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$500,000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4CCCC"/>
                    </a:solidFill>
                  </a:tcPr>
                </a:tc>
              </a:tr>
              <a:tr h="417125">
                <a:tc>
                  <a:txBody>
                    <a:bodyPr/>
                    <a:lstStyle/>
                    <a:p>
                      <a:pPr indent="0" lvl="0" marL="0" rtl="0" algn="ctr">
                        <a:spcBef>
                          <a:spcPts val="0"/>
                        </a:spcBef>
                        <a:spcAft>
                          <a:spcPts val="0"/>
                        </a:spcAft>
                        <a:buNone/>
                      </a:pPr>
                      <a:r>
                        <a:rPr lang="en"/>
                        <a:t>190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2</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1</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$450,000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4CCCC"/>
                    </a:solidFill>
                  </a:tcPr>
                </a:tc>
              </a:tr>
              <a:tr h="417125">
                <a:tc>
                  <a:txBody>
                    <a:bodyPr/>
                    <a:lstStyle/>
                    <a:p>
                      <a:pPr indent="0" lvl="0" marL="0" rtl="0" algn="ctr">
                        <a:spcBef>
                          <a:spcPts val="0"/>
                        </a:spcBef>
                        <a:spcAft>
                          <a:spcPts val="0"/>
                        </a:spcAft>
                        <a:buNone/>
                      </a:pPr>
                      <a:r>
                        <a:rPr lang="en"/>
                        <a:t>230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3</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3</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$650,000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4CCCC"/>
                    </a:solidFill>
                  </a:tcPr>
                </a:tc>
              </a:tr>
              <a:tr h="417125">
                <a:tc>
                  <a:txBody>
                    <a:bodyPr/>
                    <a:lstStyle/>
                    <a:p>
                      <a:pPr indent="0" lvl="0" marL="0" rtl="0" algn="ctr">
                        <a:spcBef>
                          <a:spcPts val="0"/>
                        </a:spcBef>
                        <a:spcAft>
                          <a:spcPts val="0"/>
                        </a:spcAft>
                        <a:buNone/>
                      </a:pPr>
                      <a:r>
                        <a:rPr lang="en"/>
                        <a:t>180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1</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1</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$400,000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4CCCC"/>
                    </a:solidFill>
                  </a:tcPr>
                </a:tc>
              </a:tr>
              <a:tr h="417125">
                <a:tc>
                  <a:txBody>
                    <a:bodyPr/>
                    <a:lstStyle/>
                    <a:p>
                      <a:pPr indent="0" lvl="0" marL="0" rtl="0" algn="ctr">
                        <a:spcBef>
                          <a:spcPts val="0"/>
                        </a:spcBef>
                        <a:spcAft>
                          <a:spcPts val="0"/>
                        </a:spcAft>
                        <a:buNone/>
                      </a:pPr>
                      <a:r>
                        <a:rPr lang="en"/>
                        <a:t>210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2</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2</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$550,000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4CCCC"/>
                    </a:solidFill>
                  </a:tcPr>
                </a:tc>
              </a:tr>
            </a:tbl>
          </a:graphicData>
        </a:graphic>
      </p:graphicFrame>
      <p:sp>
        <p:nvSpPr>
          <p:cNvPr id="1789" name="Google Shape;1789;p183"/>
          <p:cNvSpPr/>
          <p:nvPr/>
        </p:nvSpPr>
        <p:spPr>
          <a:xfrm>
            <a:off x="2170600" y="2635500"/>
            <a:ext cx="3602100" cy="1271700"/>
          </a:xfrm>
          <a:prstGeom prst="roundRect">
            <a:avLst>
              <a:gd fmla="val 16667" name="adj"/>
            </a:avLst>
          </a:prstGeom>
          <a:noFill/>
          <a:ln cap="flat" cmpd="sng" w="381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183"/>
          <p:cNvSpPr txBox="1"/>
          <p:nvPr/>
        </p:nvSpPr>
        <p:spPr>
          <a:xfrm>
            <a:off x="982400" y="2931300"/>
            <a:ext cx="1332000" cy="68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900">
                <a:solidFill>
                  <a:srgbClr val="CC0000"/>
                </a:solidFill>
              </a:rPr>
              <a:t>X TRAIN</a:t>
            </a:r>
            <a:endParaRPr b="1" sz="1900">
              <a:solidFill>
                <a:srgbClr val="CC0000"/>
              </a:solidFill>
            </a:endParaRPr>
          </a:p>
        </p:txBody>
      </p:sp>
      <p:sp>
        <p:nvSpPr>
          <p:cNvPr id="1791" name="Google Shape;1791;p183"/>
          <p:cNvSpPr/>
          <p:nvPr/>
        </p:nvSpPr>
        <p:spPr>
          <a:xfrm>
            <a:off x="2170600" y="3907175"/>
            <a:ext cx="3624600" cy="834300"/>
          </a:xfrm>
          <a:prstGeom prst="roundRect">
            <a:avLst>
              <a:gd fmla="val 16667" name="adj"/>
            </a:avLst>
          </a:prstGeom>
          <a:noFill/>
          <a:ln cap="flat" cmpd="sng" w="381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183"/>
          <p:cNvSpPr txBox="1"/>
          <p:nvPr/>
        </p:nvSpPr>
        <p:spPr>
          <a:xfrm>
            <a:off x="982400" y="3984275"/>
            <a:ext cx="1332000" cy="68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900">
                <a:solidFill>
                  <a:srgbClr val="CC0000"/>
                </a:solidFill>
              </a:rPr>
              <a:t>X TEST</a:t>
            </a:r>
            <a:endParaRPr b="1" sz="1900">
              <a:solidFill>
                <a:srgbClr val="CC0000"/>
              </a:solidFill>
            </a:endParaRPr>
          </a:p>
        </p:txBody>
      </p:sp>
      <p:sp>
        <p:nvSpPr>
          <p:cNvPr id="1793" name="Google Shape;1793;p183"/>
          <p:cNvSpPr/>
          <p:nvPr/>
        </p:nvSpPr>
        <p:spPr>
          <a:xfrm>
            <a:off x="5772700" y="2635500"/>
            <a:ext cx="1200600" cy="1271700"/>
          </a:xfrm>
          <a:prstGeom prst="roundRect">
            <a:avLst>
              <a:gd fmla="val 16667" name="adj"/>
            </a:avLst>
          </a:prstGeom>
          <a:noFill/>
          <a:ln cap="flat" cmpd="sng" w="381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183"/>
          <p:cNvSpPr/>
          <p:nvPr/>
        </p:nvSpPr>
        <p:spPr>
          <a:xfrm>
            <a:off x="5772700" y="3907175"/>
            <a:ext cx="1200600" cy="834300"/>
          </a:xfrm>
          <a:prstGeom prst="roundRect">
            <a:avLst>
              <a:gd fmla="val 16667" name="adj"/>
            </a:avLst>
          </a:prstGeom>
          <a:noFill/>
          <a:ln cap="flat" cmpd="sng" w="381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183"/>
          <p:cNvSpPr txBox="1"/>
          <p:nvPr/>
        </p:nvSpPr>
        <p:spPr>
          <a:xfrm>
            <a:off x="7062350" y="2931300"/>
            <a:ext cx="1332000" cy="68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900">
                <a:solidFill>
                  <a:srgbClr val="CC0000"/>
                </a:solidFill>
              </a:rPr>
              <a:t>Y TRAIN</a:t>
            </a:r>
            <a:endParaRPr b="1" sz="1900">
              <a:solidFill>
                <a:srgbClr val="CC0000"/>
              </a:solidFill>
            </a:endParaRPr>
          </a:p>
        </p:txBody>
      </p:sp>
      <p:sp>
        <p:nvSpPr>
          <p:cNvPr id="1796" name="Google Shape;1796;p183"/>
          <p:cNvSpPr txBox="1"/>
          <p:nvPr/>
        </p:nvSpPr>
        <p:spPr>
          <a:xfrm>
            <a:off x="7062350" y="3907200"/>
            <a:ext cx="1332000" cy="68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900">
                <a:solidFill>
                  <a:srgbClr val="CC0000"/>
                </a:solidFill>
              </a:rPr>
              <a:t>Y TEST</a:t>
            </a:r>
            <a:endParaRPr b="1" sz="1900">
              <a:solidFill>
                <a:srgbClr val="CC0000"/>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4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222" name="Google Shape;222;p40"/>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Only one known watercolor </a:t>
            </a:r>
            <a:r>
              <a:rPr lang="en" sz="2900">
                <a:solidFill>
                  <a:srgbClr val="434343"/>
                </a:solidFill>
                <a:latin typeface="Montserrat"/>
                <a:ea typeface="Montserrat"/>
                <a:cs typeface="Montserrat"/>
                <a:sym typeface="Montserrat"/>
              </a:rPr>
              <a:t>caricature</a:t>
            </a:r>
            <a:r>
              <a:rPr lang="en" sz="2900">
                <a:solidFill>
                  <a:srgbClr val="434343"/>
                </a:solidFill>
                <a:latin typeface="Montserrat"/>
                <a:ea typeface="Montserrat"/>
                <a:cs typeface="Montserrat"/>
                <a:sym typeface="Montserrat"/>
              </a:rPr>
              <a:t> sketch of Adrien-Marie Legendre...</a:t>
            </a:r>
            <a:endParaRPr sz="2900">
              <a:solidFill>
                <a:srgbClr val="434343"/>
              </a:solidFill>
              <a:latin typeface="Montserrat"/>
              <a:ea typeface="Montserrat"/>
              <a:cs typeface="Montserrat"/>
              <a:sym typeface="Montserrat"/>
            </a:endParaRPr>
          </a:p>
          <a:p>
            <a:pPr indent="0" lvl="0" marL="914400" marR="0" rtl="0" algn="l">
              <a:lnSpc>
                <a:spcPct val="100000"/>
              </a:lnSpc>
              <a:spcBef>
                <a:spcPts val="1600"/>
              </a:spcBef>
              <a:spcAft>
                <a:spcPts val="1600"/>
              </a:spcAft>
              <a:buNone/>
            </a:pPr>
            <a:r>
              <a:t/>
            </a:r>
            <a:endParaRPr sz="2900">
              <a:solidFill>
                <a:srgbClr val="434343"/>
              </a:solidFill>
              <a:latin typeface="Montserrat"/>
              <a:ea typeface="Montserrat"/>
              <a:cs typeface="Montserrat"/>
              <a:sym typeface="Montserrat"/>
            </a:endParaRPr>
          </a:p>
        </p:txBody>
      </p:sp>
      <p:pic>
        <p:nvPicPr>
          <p:cNvPr descr="watermark.jpg" id="223" name="Google Shape;223;p4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24" name="Google Shape;224;p4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225" name="Google Shape;225;p40"/>
          <p:cNvPicPr preferRelativeResize="0"/>
          <p:nvPr/>
        </p:nvPicPr>
        <p:blipFill>
          <a:blip r:embed="rId4">
            <a:alphaModFix/>
          </a:blip>
          <a:stretch>
            <a:fillRect/>
          </a:stretch>
        </p:blipFill>
        <p:spPr>
          <a:xfrm>
            <a:off x="3524250" y="2380838"/>
            <a:ext cx="2095500" cy="2619375"/>
          </a:xfrm>
          <a:prstGeom prst="rect">
            <a:avLst/>
          </a:prstGeom>
          <a:noFill/>
          <a:ln>
            <a:noFill/>
          </a:ln>
        </p:spPr>
      </p:pic>
    </p:spTree>
  </p:cSld>
  <p:clrMapOvr>
    <a:masterClrMapping/>
  </p:clrMapOvr>
</p:sld>
</file>

<file path=ppt/slides/slide1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0" name="Shape 1800"/>
        <p:cNvGrpSpPr/>
        <p:nvPr/>
      </p:nvGrpSpPr>
      <p:grpSpPr>
        <a:xfrm>
          <a:off x="0" y="0"/>
          <a:ext cx="0" cy="0"/>
          <a:chOff x="0" y="0"/>
          <a:chExt cx="0" cy="0"/>
        </a:xfrm>
      </p:grpSpPr>
      <p:sp>
        <p:nvSpPr>
          <p:cNvPr id="1801" name="Google Shape;1801;p18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 sz="2900">
                <a:solidFill>
                  <a:srgbClr val="434343"/>
                </a:solidFill>
                <a:latin typeface="Montserrat"/>
                <a:ea typeface="Montserrat"/>
                <a:cs typeface="Montserrat"/>
                <a:sym typeface="Montserrat"/>
              </a:rPr>
              <a:t>Supervised</a:t>
            </a:r>
            <a:r>
              <a:rPr lang="en" sz="2900">
                <a:solidFill>
                  <a:srgbClr val="434343"/>
                </a:solidFill>
                <a:latin typeface="Montserrat"/>
                <a:ea typeface="Montserrat"/>
                <a:cs typeface="Montserrat"/>
                <a:sym typeface="Montserrat"/>
              </a:rPr>
              <a:t> Machine Learning Process</a:t>
            </a:r>
            <a:endParaRPr>
              <a:latin typeface="Montserrat"/>
              <a:ea typeface="Montserrat"/>
              <a:cs typeface="Montserrat"/>
              <a:sym typeface="Montserrat"/>
            </a:endParaRPr>
          </a:p>
        </p:txBody>
      </p:sp>
      <p:sp>
        <p:nvSpPr>
          <p:cNvPr id="1802" name="Google Shape;1802;p184"/>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Scikit-Learn easily does this split (as well as more advanced cross-validation)</a:t>
            </a:r>
            <a:endParaRPr sz="2900">
              <a:solidFill>
                <a:srgbClr val="434343"/>
              </a:solidFill>
              <a:latin typeface="Montserrat"/>
              <a:ea typeface="Montserrat"/>
              <a:cs typeface="Montserrat"/>
              <a:sym typeface="Montserrat"/>
            </a:endParaRPr>
          </a:p>
        </p:txBody>
      </p:sp>
      <p:pic>
        <p:nvPicPr>
          <p:cNvPr descr="watermark.jpg" id="1803" name="Google Shape;1803;p18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804" name="Google Shape;1804;p18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1805" name="Google Shape;1805;p184"/>
          <p:cNvPicPr preferRelativeResize="0"/>
          <p:nvPr/>
        </p:nvPicPr>
        <p:blipFill rotWithShape="1">
          <a:blip r:embed="rId4">
            <a:alphaModFix/>
          </a:blip>
          <a:srcRect b="0" l="34610" r="27301" t="53481"/>
          <a:stretch/>
        </p:blipFill>
        <p:spPr>
          <a:xfrm>
            <a:off x="1681425" y="2696900"/>
            <a:ext cx="1152450" cy="1405275"/>
          </a:xfrm>
          <a:prstGeom prst="rect">
            <a:avLst/>
          </a:prstGeom>
          <a:noFill/>
          <a:ln>
            <a:noFill/>
          </a:ln>
        </p:spPr>
      </p:pic>
      <p:graphicFrame>
        <p:nvGraphicFramePr>
          <p:cNvPr id="1806" name="Google Shape;1806;p184"/>
          <p:cNvGraphicFramePr/>
          <p:nvPr/>
        </p:nvGraphicFramePr>
        <p:xfrm>
          <a:off x="4238300" y="2370925"/>
          <a:ext cx="3000000" cy="3000000"/>
        </p:xfrm>
        <a:graphic>
          <a:graphicData uri="http://schemas.openxmlformats.org/drawingml/2006/table">
            <a:tbl>
              <a:tblPr>
                <a:noFill/>
                <a:tableStyleId>{82D82778-AF98-4441-BC55-31034A7D516B}</a:tableStyleId>
              </a:tblPr>
              <a:tblGrid>
                <a:gridCol w="1200700"/>
                <a:gridCol w="1200700"/>
                <a:gridCol w="1200700"/>
                <a:gridCol w="1200700"/>
              </a:tblGrid>
              <a:tr h="417125">
                <a:tc>
                  <a:txBody>
                    <a:bodyPr/>
                    <a:lstStyle/>
                    <a:p>
                      <a:pPr indent="0" lvl="0" marL="0" rtl="0" algn="ctr">
                        <a:spcBef>
                          <a:spcPts val="0"/>
                        </a:spcBef>
                        <a:spcAft>
                          <a:spcPts val="0"/>
                        </a:spcAft>
                        <a:buNone/>
                      </a:pPr>
                      <a:r>
                        <a:rPr b="1" lang="en">
                          <a:solidFill>
                            <a:schemeClr val="dk1"/>
                          </a:solidFill>
                        </a:rPr>
                        <a:t>Area m</a:t>
                      </a:r>
                      <a:r>
                        <a:rPr b="1" baseline="30000" lang="en">
                          <a:solidFill>
                            <a:schemeClr val="dk1"/>
                          </a:solidFill>
                        </a:rPr>
                        <a:t>2</a:t>
                      </a:r>
                      <a:endParaRPr b="1" baseline="30000"/>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b="1" lang="en"/>
                        <a:t>Bedrooms</a:t>
                      </a:r>
                      <a:endParaRPr b="1"/>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b="1" lang="en"/>
                        <a:t>Bathrooms</a:t>
                      </a:r>
                      <a:endParaRPr b="1"/>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b="1" lang="en"/>
                        <a:t>Price</a:t>
                      </a:r>
                      <a:endParaRPr b="1"/>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4CCCC"/>
                    </a:solidFill>
                  </a:tcPr>
                </a:tc>
              </a:tr>
              <a:tr h="417125">
                <a:tc>
                  <a:txBody>
                    <a:bodyPr/>
                    <a:lstStyle/>
                    <a:p>
                      <a:pPr indent="0" lvl="0" marL="0" rtl="0" algn="ctr">
                        <a:spcBef>
                          <a:spcPts val="0"/>
                        </a:spcBef>
                        <a:spcAft>
                          <a:spcPts val="0"/>
                        </a:spcAft>
                        <a:buNone/>
                      </a:pPr>
                      <a:r>
                        <a:rPr lang="en"/>
                        <a:t>200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3</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2</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$500,000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4CCCC"/>
                    </a:solidFill>
                  </a:tcPr>
                </a:tc>
              </a:tr>
              <a:tr h="417125">
                <a:tc>
                  <a:txBody>
                    <a:bodyPr/>
                    <a:lstStyle/>
                    <a:p>
                      <a:pPr indent="0" lvl="0" marL="0" rtl="0" algn="ctr">
                        <a:spcBef>
                          <a:spcPts val="0"/>
                        </a:spcBef>
                        <a:spcAft>
                          <a:spcPts val="0"/>
                        </a:spcAft>
                        <a:buNone/>
                      </a:pPr>
                      <a:r>
                        <a:rPr lang="en"/>
                        <a:t>190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2</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1</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$450,000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4CCCC"/>
                    </a:solidFill>
                  </a:tcPr>
                </a:tc>
              </a:tr>
              <a:tr h="417125">
                <a:tc>
                  <a:txBody>
                    <a:bodyPr/>
                    <a:lstStyle/>
                    <a:p>
                      <a:pPr indent="0" lvl="0" marL="0" rtl="0" algn="ctr">
                        <a:spcBef>
                          <a:spcPts val="0"/>
                        </a:spcBef>
                        <a:spcAft>
                          <a:spcPts val="0"/>
                        </a:spcAft>
                        <a:buNone/>
                      </a:pPr>
                      <a:r>
                        <a:rPr lang="en"/>
                        <a:t>230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3</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3</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$650,000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4CCCC"/>
                    </a:solidFill>
                  </a:tcPr>
                </a:tc>
              </a:tr>
              <a:tr h="417125">
                <a:tc>
                  <a:txBody>
                    <a:bodyPr/>
                    <a:lstStyle/>
                    <a:p>
                      <a:pPr indent="0" lvl="0" marL="0" rtl="0" algn="ctr">
                        <a:spcBef>
                          <a:spcPts val="0"/>
                        </a:spcBef>
                        <a:spcAft>
                          <a:spcPts val="0"/>
                        </a:spcAft>
                        <a:buNone/>
                      </a:pPr>
                      <a:r>
                        <a:rPr lang="en"/>
                        <a:t>180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1</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1</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$400,000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4CCCC"/>
                    </a:solidFill>
                  </a:tcPr>
                </a:tc>
              </a:tr>
              <a:tr h="417125">
                <a:tc>
                  <a:txBody>
                    <a:bodyPr/>
                    <a:lstStyle/>
                    <a:p>
                      <a:pPr indent="0" lvl="0" marL="0" rtl="0" algn="ctr">
                        <a:spcBef>
                          <a:spcPts val="0"/>
                        </a:spcBef>
                        <a:spcAft>
                          <a:spcPts val="0"/>
                        </a:spcAft>
                        <a:buNone/>
                      </a:pPr>
                      <a:r>
                        <a:rPr lang="en"/>
                        <a:t>210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2</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2</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$550,000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4CCCC"/>
                    </a:solidFill>
                  </a:tcPr>
                </a:tc>
              </a:tr>
            </a:tbl>
          </a:graphicData>
        </a:graphic>
      </p:graphicFrame>
      <p:sp>
        <p:nvSpPr>
          <p:cNvPr id="1807" name="Google Shape;1807;p184"/>
          <p:cNvSpPr/>
          <p:nvPr/>
        </p:nvSpPr>
        <p:spPr>
          <a:xfrm>
            <a:off x="4238400" y="2788050"/>
            <a:ext cx="4802700" cy="1271700"/>
          </a:xfrm>
          <a:prstGeom prst="roundRect">
            <a:avLst>
              <a:gd fmla="val 16667" name="adj"/>
            </a:avLst>
          </a:prstGeom>
          <a:noFill/>
          <a:ln cap="flat" cmpd="sng" w="381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184"/>
          <p:cNvSpPr txBox="1"/>
          <p:nvPr/>
        </p:nvSpPr>
        <p:spPr>
          <a:xfrm>
            <a:off x="3050200" y="3083850"/>
            <a:ext cx="1332000" cy="68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900">
                <a:solidFill>
                  <a:srgbClr val="CC0000"/>
                </a:solidFill>
              </a:rPr>
              <a:t>TRAIN</a:t>
            </a:r>
            <a:endParaRPr b="1" sz="1900">
              <a:solidFill>
                <a:srgbClr val="CC0000"/>
              </a:solidFill>
            </a:endParaRPr>
          </a:p>
        </p:txBody>
      </p:sp>
      <p:sp>
        <p:nvSpPr>
          <p:cNvPr id="1809" name="Google Shape;1809;p184"/>
          <p:cNvSpPr/>
          <p:nvPr/>
        </p:nvSpPr>
        <p:spPr>
          <a:xfrm>
            <a:off x="4238400" y="4059725"/>
            <a:ext cx="4802700" cy="834300"/>
          </a:xfrm>
          <a:prstGeom prst="roundRect">
            <a:avLst>
              <a:gd fmla="val 16667" name="adj"/>
            </a:avLst>
          </a:prstGeom>
          <a:noFill/>
          <a:ln cap="flat" cmpd="sng" w="381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184"/>
          <p:cNvSpPr txBox="1"/>
          <p:nvPr/>
        </p:nvSpPr>
        <p:spPr>
          <a:xfrm>
            <a:off x="3050200" y="4136825"/>
            <a:ext cx="1332000" cy="68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900">
                <a:solidFill>
                  <a:srgbClr val="CC0000"/>
                </a:solidFill>
              </a:rPr>
              <a:t>TEST</a:t>
            </a:r>
            <a:endParaRPr b="1" sz="1900">
              <a:solidFill>
                <a:srgbClr val="CC0000"/>
              </a:solidFill>
            </a:endParaRPr>
          </a:p>
        </p:txBody>
      </p:sp>
    </p:spTree>
  </p:cSld>
  <p:clrMapOvr>
    <a:masterClrMapping/>
  </p:clrMapOvr>
</p:sld>
</file>

<file path=ppt/slides/slide1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4" name="Shape 1814"/>
        <p:cNvGrpSpPr/>
        <p:nvPr/>
      </p:nvGrpSpPr>
      <p:grpSpPr>
        <a:xfrm>
          <a:off x="0" y="0"/>
          <a:ext cx="0" cy="0"/>
          <a:chOff x="0" y="0"/>
          <a:chExt cx="0" cy="0"/>
        </a:xfrm>
      </p:grpSpPr>
      <p:sp>
        <p:nvSpPr>
          <p:cNvPr id="1815" name="Google Shape;1815;p18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Scikit-Learn</a:t>
            </a:r>
            <a:endParaRPr>
              <a:latin typeface="Montserrat"/>
              <a:ea typeface="Montserrat"/>
              <a:cs typeface="Montserrat"/>
              <a:sym typeface="Montserrat"/>
            </a:endParaRPr>
          </a:p>
        </p:txBody>
      </p:sp>
      <p:sp>
        <p:nvSpPr>
          <p:cNvPr id="1816" name="Google Shape;1816;p185"/>
          <p:cNvSpPr txBox="1"/>
          <p:nvPr>
            <p:ph idx="1" type="body"/>
          </p:nvPr>
        </p:nvSpPr>
        <p:spPr>
          <a:xfrm>
            <a:off x="0" y="1152475"/>
            <a:ext cx="9144000" cy="34164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 sz="2400">
                <a:solidFill>
                  <a:srgbClr val="38761D"/>
                </a:solidFill>
                <a:latin typeface="Inconsolata"/>
                <a:ea typeface="Inconsolata"/>
                <a:cs typeface="Inconsolata"/>
                <a:sym typeface="Inconsolata"/>
              </a:rPr>
              <a:t>from</a:t>
            </a:r>
            <a:r>
              <a:rPr b="1" lang="en" sz="2400">
                <a:solidFill>
                  <a:srgbClr val="434343"/>
                </a:solidFill>
                <a:latin typeface="Inconsolata"/>
                <a:ea typeface="Inconsolata"/>
                <a:cs typeface="Inconsolata"/>
                <a:sym typeface="Inconsolata"/>
              </a:rPr>
              <a:t> sklearn.model_selection </a:t>
            </a:r>
            <a:r>
              <a:rPr b="1" lang="en" sz="2400">
                <a:solidFill>
                  <a:srgbClr val="38761D"/>
                </a:solidFill>
                <a:latin typeface="Inconsolata"/>
                <a:ea typeface="Inconsolata"/>
                <a:cs typeface="Inconsolata"/>
                <a:sym typeface="Inconsolata"/>
              </a:rPr>
              <a:t>import</a:t>
            </a:r>
            <a:r>
              <a:rPr b="1" lang="en" sz="2400">
                <a:solidFill>
                  <a:srgbClr val="434343"/>
                </a:solidFill>
                <a:latin typeface="Inconsolata"/>
                <a:ea typeface="Inconsolata"/>
                <a:cs typeface="Inconsolata"/>
                <a:sym typeface="Inconsolata"/>
              </a:rPr>
              <a:t> </a:t>
            </a:r>
            <a:r>
              <a:rPr b="1" lang="en" sz="2400">
                <a:solidFill>
                  <a:srgbClr val="0B5394"/>
                </a:solidFill>
                <a:latin typeface="Inconsolata"/>
                <a:ea typeface="Inconsolata"/>
                <a:cs typeface="Inconsolata"/>
                <a:sym typeface="Inconsolata"/>
              </a:rPr>
              <a:t>train_test_split</a:t>
            </a:r>
            <a:endParaRPr b="1" sz="2400">
              <a:solidFill>
                <a:srgbClr val="0B5394"/>
              </a:solidFill>
              <a:latin typeface="Inconsolata"/>
              <a:ea typeface="Inconsolata"/>
              <a:cs typeface="Inconsolata"/>
              <a:sym typeface="Inconsolata"/>
            </a:endParaRPr>
          </a:p>
          <a:p>
            <a:pPr indent="0" lvl="0" marL="0" marR="0" rtl="0" algn="l">
              <a:lnSpc>
                <a:spcPct val="100000"/>
              </a:lnSpc>
              <a:spcBef>
                <a:spcPts val="100"/>
              </a:spcBef>
              <a:spcAft>
                <a:spcPts val="0"/>
              </a:spcAft>
              <a:buNone/>
            </a:pPr>
            <a:r>
              <a:t/>
            </a:r>
            <a:endParaRPr b="1" sz="2400">
              <a:solidFill>
                <a:srgbClr val="434343"/>
              </a:solidFill>
              <a:latin typeface="Inconsolata"/>
              <a:ea typeface="Inconsolata"/>
              <a:cs typeface="Inconsolata"/>
              <a:sym typeface="Inconsolata"/>
            </a:endParaRPr>
          </a:p>
          <a:p>
            <a:pPr indent="0" lvl="0" marL="0" marR="0" rtl="0" algn="l">
              <a:lnSpc>
                <a:spcPct val="100000"/>
              </a:lnSpc>
              <a:spcBef>
                <a:spcPts val="100"/>
              </a:spcBef>
              <a:spcAft>
                <a:spcPts val="100"/>
              </a:spcAft>
              <a:buNone/>
            </a:pPr>
            <a:r>
              <a:rPr b="1" lang="en" sz="2400">
                <a:solidFill>
                  <a:srgbClr val="434343"/>
                </a:solidFill>
                <a:latin typeface="Inconsolata"/>
                <a:ea typeface="Inconsolata"/>
                <a:cs typeface="Inconsolata"/>
                <a:sym typeface="Inconsolata"/>
              </a:rPr>
              <a:t>X_train, X_test, y_train, y_test = </a:t>
            </a:r>
            <a:r>
              <a:rPr b="1" lang="en" sz="2400">
                <a:solidFill>
                  <a:srgbClr val="0B5394"/>
                </a:solidFill>
                <a:latin typeface="Inconsolata"/>
                <a:ea typeface="Inconsolata"/>
                <a:cs typeface="Inconsolata"/>
                <a:sym typeface="Inconsolata"/>
              </a:rPr>
              <a:t>train_test_split</a:t>
            </a:r>
            <a:r>
              <a:rPr b="1" lang="en" sz="2400">
                <a:solidFill>
                  <a:srgbClr val="434343"/>
                </a:solidFill>
                <a:latin typeface="Inconsolata"/>
                <a:ea typeface="Inconsolata"/>
                <a:cs typeface="Inconsolata"/>
                <a:sym typeface="Inconsolata"/>
              </a:rPr>
              <a:t>(X, y)</a:t>
            </a:r>
            <a:endParaRPr b="1" sz="2400">
              <a:solidFill>
                <a:srgbClr val="434343"/>
              </a:solidFill>
              <a:latin typeface="Inconsolata"/>
              <a:ea typeface="Inconsolata"/>
              <a:cs typeface="Inconsolata"/>
              <a:sym typeface="Inconsolata"/>
            </a:endParaRPr>
          </a:p>
        </p:txBody>
      </p:sp>
      <p:pic>
        <p:nvPicPr>
          <p:cNvPr descr="watermark.jpg" id="1817" name="Google Shape;1817;p18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818" name="Google Shape;1818;p18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2" name="Shape 1822"/>
        <p:cNvGrpSpPr/>
        <p:nvPr/>
      </p:nvGrpSpPr>
      <p:grpSpPr>
        <a:xfrm>
          <a:off x="0" y="0"/>
          <a:ext cx="0" cy="0"/>
          <a:chOff x="0" y="0"/>
          <a:chExt cx="0" cy="0"/>
        </a:xfrm>
      </p:grpSpPr>
      <p:sp>
        <p:nvSpPr>
          <p:cNvPr id="1823" name="Google Shape;1823;p18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 sz="2900">
                <a:solidFill>
                  <a:srgbClr val="434343"/>
                </a:solidFill>
                <a:latin typeface="Montserrat"/>
                <a:ea typeface="Montserrat"/>
                <a:cs typeface="Montserrat"/>
                <a:sym typeface="Montserrat"/>
              </a:rPr>
              <a:t>Supervised</a:t>
            </a:r>
            <a:r>
              <a:rPr lang="en" sz="2900">
                <a:solidFill>
                  <a:srgbClr val="434343"/>
                </a:solidFill>
                <a:latin typeface="Montserrat"/>
                <a:ea typeface="Montserrat"/>
                <a:cs typeface="Montserrat"/>
                <a:sym typeface="Montserrat"/>
              </a:rPr>
              <a:t> Machine Learning Process</a:t>
            </a:r>
            <a:endParaRPr>
              <a:latin typeface="Montserrat"/>
              <a:ea typeface="Montserrat"/>
              <a:cs typeface="Montserrat"/>
              <a:sym typeface="Montserrat"/>
            </a:endParaRPr>
          </a:p>
        </p:txBody>
      </p:sp>
      <p:sp>
        <p:nvSpPr>
          <p:cNvPr id="1824" name="Google Shape;1824;p186"/>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Also recall that we want to compare predictions to the y test labels.</a:t>
            </a:r>
            <a:endParaRPr sz="2900">
              <a:solidFill>
                <a:srgbClr val="434343"/>
              </a:solidFill>
              <a:latin typeface="Montserrat"/>
              <a:ea typeface="Montserrat"/>
              <a:cs typeface="Montserrat"/>
              <a:sym typeface="Montserrat"/>
            </a:endParaRPr>
          </a:p>
        </p:txBody>
      </p:sp>
      <p:pic>
        <p:nvPicPr>
          <p:cNvPr descr="watermark.jpg" id="1825" name="Google Shape;1825;p18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826" name="Google Shape;1826;p18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1827" name="Google Shape;1827;p186"/>
          <p:cNvPicPr preferRelativeResize="0"/>
          <p:nvPr/>
        </p:nvPicPr>
        <p:blipFill rotWithShape="1">
          <a:blip r:embed="rId4">
            <a:alphaModFix/>
          </a:blip>
          <a:srcRect b="0" l="34610" r="27301" t="53481"/>
          <a:stretch/>
        </p:blipFill>
        <p:spPr>
          <a:xfrm>
            <a:off x="1681425" y="2696900"/>
            <a:ext cx="1152450" cy="1405275"/>
          </a:xfrm>
          <a:prstGeom prst="rect">
            <a:avLst/>
          </a:prstGeom>
          <a:noFill/>
          <a:ln>
            <a:noFill/>
          </a:ln>
        </p:spPr>
      </p:pic>
      <p:graphicFrame>
        <p:nvGraphicFramePr>
          <p:cNvPr id="1828" name="Google Shape;1828;p186"/>
          <p:cNvGraphicFramePr/>
          <p:nvPr/>
        </p:nvGraphicFramePr>
        <p:xfrm>
          <a:off x="4238300" y="2370925"/>
          <a:ext cx="3000000" cy="3000000"/>
        </p:xfrm>
        <a:graphic>
          <a:graphicData uri="http://schemas.openxmlformats.org/drawingml/2006/table">
            <a:tbl>
              <a:tblPr>
                <a:noFill/>
                <a:tableStyleId>{82D82778-AF98-4441-BC55-31034A7D516B}</a:tableStyleId>
              </a:tblPr>
              <a:tblGrid>
                <a:gridCol w="1200700"/>
                <a:gridCol w="1200700"/>
                <a:gridCol w="1200700"/>
              </a:tblGrid>
              <a:tr h="417125">
                <a:tc>
                  <a:txBody>
                    <a:bodyPr/>
                    <a:lstStyle/>
                    <a:p>
                      <a:pPr indent="0" lvl="0" marL="0" rtl="0" algn="ctr">
                        <a:spcBef>
                          <a:spcPts val="0"/>
                        </a:spcBef>
                        <a:spcAft>
                          <a:spcPts val="0"/>
                        </a:spcAft>
                        <a:buNone/>
                      </a:pPr>
                      <a:r>
                        <a:rPr b="1" lang="en">
                          <a:solidFill>
                            <a:schemeClr val="dk1"/>
                          </a:solidFill>
                        </a:rPr>
                        <a:t>Area m</a:t>
                      </a:r>
                      <a:r>
                        <a:rPr b="1" baseline="30000" lang="en">
                          <a:solidFill>
                            <a:schemeClr val="dk1"/>
                          </a:solidFill>
                        </a:rPr>
                        <a:t>2</a:t>
                      </a:r>
                      <a:endParaRPr b="1" baseline="30000"/>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b="1" lang="en"/>
                        <a:t>Bedrooms</a:t>
                      </a:r>
                      <a:endParaRPr b="1"/>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b="1" lang="en"/>
                        <a:t>Bathrooms</a:t>
                      </a:r>
                      <a:endParaRPr b="1"/>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r>
              <a:tr h="417125">
                <a:tc>
                  <a:txBody>
                    <a:bodyPr/>
                    <a:lstStyle/>
                    <a:p>
                      <a:pPr indent="0" lvl="0" marL="0" rtl="0" algn="ctr">
                        <a:spcBef>
                          <a:spcPts val="0"/>
                        </a:spcBef>
                        <a:spcAft>
                          <a:spcPts val="0"/>
                        </a:spcAft>
                        <a:buNone/>
                      </a:pPr>
                      <a:r>
                        <a:rPr lang="en"/>
                        <a:t>180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1</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1</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r>
              <a:tr h="417125">
                <a:tc>
                  <a:txBody>
                    <a:bodyPr/>
                    <a:lstStyle/>
                    <a:p>
                      <a:pPr indent="0" lvl="0" marL="0" rtl="0" algn="ctr">
                        <a:spcBef>
                          <a:spcPts val="0"/>
                        </a:spcBef>
                        <a:spcAft>
                          <a:spcPts val="0"/>
                        </a:spcAft>
                        <a:buNone/>
                      </a:pPr>
                      <a:r>
                        <a:rPr lang="en"/>
                        <a:t>210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2</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2</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r>
            </a:tbl>
          </a:graphicData>
        </a:graphic>
      </p:graphicFrame>
      <p:sp>
        <p:nvSpPr>
          <p:cNvPr id="1829" name="Google Shape;1829;p186"/>
          <p:cNvSpPr txBox="1"/>
          <p:nvPr/>
        </p:nvSpPr>
        <p:spPr>
          <a:xfrm>
            <a:off x="3191900" y="2921850"/>
            <a:ext cx="1332000" cy="68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900">
                <a:solidFill>
                  <a:srgbClr val="CC0000"/>
                </a:solidFill>
              </a:rPr>
              <a:t>TEST</a:t>
            </a:r>
            <a:endParaRPr b="1" sz="1900">
              <a:solidFill>
                <a:srgbClr val="CC0000"/>
              </a:solidFill>
            </a:endParaRPr>
          </a:p>
        </p:txBody>
      </p:sp>
      <p:graphicFrame>
        <p:nvGraphicFramePr>
          <p:cNvPr id="1830" name="Google Shape;1830;p186"/>
          <p:cNvGraphicFramePr/>
          <p:nvPr/>
        </p:nvGraphicFramePr>
        <p:xfrm>
          <a:off x="3037600" y="2370925"/>
          <a:ext cx="3000000" cy="3000000"/>
        </p:xfrm>
        <a:graphic>
          <a:graphicData uri="http://schemas.openxmlformats.org/drawingml/2006/table">
            <a:tbl>
              <a:tblPr>
                <a:noFill/>
                <a:tableStyleId>{82D82778-AF98-4441-BC55-31034A7D516B}</a:tableStyleId>
              </a:tblPr>
              <a:tblGrid>
                <a:gridCol w="1200700"/>
              </a:tblGrid>
              <a:tr h="417125">
                <a:tc>
                  <a:txBody>
                    <a:bodyPr/>
                    <a:lstStyle/>
                    <a:p>
                      <a:pPr indent="0" lvl="0" marL="0" rtl="0" algn="ctr">
                        <a:spcBef>
                          <a:spcPts val="0"/>
                        </a:spcBef>
                        <a:spcAft>
                          <a:spcPts val="0"/>
                        </a:spcAft>
                        <a:buNone/>
                      </a:pPr>
                      <a:r>
                        <a:rPr b="1" lang="en"/>
                        <a:t>Predictions</a:t>
                      </a:r>
                      <a:endParaRPr b="1"/>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9D2E9"/>
                    </a:solidFill>
                  </a:tcPr>
                </a:tc>
              </a:tr>
              <a:tr h="417125">
                <a:tc>
                  <a:txBody>
                    <a:bodyPr/>
                    <a:lstStyle/>
                    <a:p>
                      <a:pPr indent="0" lvl="0" marL="0" rtl="0" algn="ctr">
                        <a:spcBef>
                          <a:spcPts val="0"/>
                        </a:spcBef>
                        <a:spcAft>
                          <a:spcPts val="0"/>
                        </a:spcAft>
                        <a:buNone/>
                      </a:pPr>
                      <a:r>
                        <a:rPr lang="en"/>
                        <a:t>$410,000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9D2E9"/>
                    </a:solidFill>
                  </a:tcPr>
                </a:tc>
              </a:tr>
              <a:tr h="417125">
                <a:tc>
                  <a:txBody>
                    <a:bodyPr/>
                    <a:lstStyle/>
                    <a:p>
                      <a:pPr indent="0" lvl="0" marL="0" rtl="0" algn="ctr">
                        <a:spcBef>
                          <a:spcPts val="0"/>
                        </a:spcBef>
                        <a:spcAft>
                          <a:spcPts val="0"/>
                        </a:spcAft>
                        <a:buNone/>
                      </a:pPr>
                      <a:r>
                        <a:rPr lang="en"/>
                        <a:t>$540,000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9D2E9"/>
                    </a:solidFill>
                  </a:tcPr>
                </a:tc>
              </a:tr>
            </a:tbl>
          </a:graphicData>
        </a:graphic>
      </p:graphicFrame>
      <p:graphicFrame>
        <p:nvGraphicFramePr>
          <p:cNvPr id="1831" name="Google Shape;1831;p186"/>
          <p:cNvGraphicFramePr/>
          <p:nvPr/>
        </p:nvGraphicFramePr>
        <p:xfrm>
          <a:off x="7840400" y="2370925"/>
          <a:ext cx="3000000" cy="3000000"/>
        </p:xfrm>
        <a:graphic>
          <a:graphicData uri="http://schemas.openxmlformats.org/drawingml/2006/table">
            <a:tbl>
              <a:tblPr>
                <a:noFill/>
                <a:tableStyleId>{82D82778-AF98-4441-BC55-31034A7D516B}</a:tableStyleId>
              </a:tblPr>
              <a:tblGrid>
                <a:gridCol w="1200700"/>
              </a:tblGrid>
              <a:tr h="417125">
                <a:tc>
                  <a:txBody>
                    <a:bodyPr/>
                    <a:lstStyle/>
                    <a:p>
                      <a:pPr indent="0" lvl="0" marL="0" rtl="0" algn="ctr">
                        <a:spcBef>
                          <a:spcPts val="0"/>
                        </a:spcBef>
                        <a:spcAft>
                          <a:spcPts val="0"/>
                        </a:spcAft>
                        <a:buNone/>
                      </a:pPr>
                      <a:r>
                        <a:rPr b="1" lang="en"/>
                        <a:t>Price</a:t>
                      </a:r>
                      <a:endParaRPr b="1"/>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4CCCC"/>
                    </a:solidFill>
                  </a:tcPr>
                </a:tc>
              </a:tr>
              <a:tr h="417125">
                <a:tc>
                  <a:txBody>
                    <a:bodyPr/>
                    <a:lstStyle/>
                    <a:p>
                      <a:pPr indent="0" lvl="0" marL="0" rtl="0" algn="ctr">
                        <a:spcBef>
                          <a:spcPts val="0"/>
                        </a:spcBef>
                        <a:spcAft>
                          <a:spcPts val="0"/>
                        </a:spcAft>
                        <a:buNone/>
                      </a:pPr>
                      <a:r>
                        <a:rPr lang="en"/>
                        <a:t>$400,000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4CCCC"/>
                    </a:solidFill>
                  </a:tcPr>
                </a:tc>
              </a:tr>
              <a:tr h="417125">
                <a:tc>
                  <a:txBody>
                    <a:bodyPr/>
                    <a:lstStyle/>
                    <a:p>
                      <a:pPr indent="0" lvl="0" marL="0" rtl="0" algn="ctr">
                        <a:spcBef>
                          <a:spcPts val="0"/>
                        </a:spcBef>
                        <a:spcAft>
                          <a:spcPts val="0"/>
                        </a:spcAft>
                        <a:buNone/>
                      </a:pPr>
                      <a:r>
                        <a:rPr lang="en"/>
                        <a:t>$550,000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4CCCC"/>
                    </a:solidFill>
                  </a:tcPr>
                </a:tc>
              </a:tr>
            </a:tbl>
          </a:graphicData>
        </a:graphic>
      </p:graphicFrame>
    </p:spTree>
  </p:cSld>
  <p:clrMapOvr>
    <a:masterClrMapping/>
  </p:clrMapOvr>
</p:sld>
</file>

<file path=ppt/slides/slide1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5" name="Shape 1835"/>
        <p:cNvGrpSpPr/>
        <p:nvPr/>
      </p:nvGrpSpPr>
      <p:grpSpPr>
        <a:xfrm>
          <a:off x="0" y="0"/>
          <a:ext cx="0" cy="0"/>
          <a:chOff x="0" y="0"/>
          <a:chExt cx="0" cy="0"/>
        </a:xfrm>
      </p:grpSpPr>
      <p:sp>
        <p:nvSpPr>
          <p:cNvPr id="1836" name="Google Shape;1836;p18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Scikit-Learn</a:t>
            </a:r>
            <a:endParaRPr>
              <a:latin typeface="Montserrat"/>
              <a:ea typeface="Montserrat"/>
              <a:cs typeface="Montserrat"/>
              <a:sym typeface="Montserrat"/>
            </a:endParaRPr>
          </a:p>
        </p:txBody>
      </p:sp>
      <p:sp>
        <p:nvSpPr>
          <p:cNvPr id="1837" name="Google Shape;1837;p187"/>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 sz="2500">
                <a:solidFill>
                  <a:srgbClr val="38761D"/>
                </a:solidFill>
                <a:latin typeface="Inconsolata"/>
                <a:ea typeface="Inconsolata"/>
                <a:cs typeface="Inconsolata"/>
                <a:sym typeface="Inconsolata"/>
              </a:rPr>
              <a:t>f</a:t>
            </a:r>
            <a:r>
              <a:rPr b="1" lang="en" sz="2500">
                <a:solidFill>
                  <a:srgbClr val="38761D"/>
                </a:solidFill>
                <a:latin typeface="Inconsolata"/>
                <a:ea typeface="Inconsolata"/>
                <a:cs typeface="Inconsolata"/>
                <a:sym typeface="Inconsolata"/>
              </a:rPr>
              <a:t>rom</a:t>
            </a:r>
            <a:r>
              <a:rPr b="1" lang="en" sz="2500">
                <a:solidFill>
                  <a:srgbClr val="434343"/>
                </a:solidFill>
                <a:latin typeface="Inconsolata"/>
                <a:ea typeface="Inconsolata"/>
                <a:cs typeface="Inconsolata"/>
                <a:sym typeface="Inconsolata"/>
              </a:rPr>
              <a:t> sklearn.model_family </a:t>
            </a:r>
            <a:r>
              <a:rPr b="1" lang="en" sz="2500">
                <a:solidFill>
                  <a:srgbClr val="38761D"/>
                </a:solidFill>
                <a:latin typeface="Inconsolata"/>
                <a:ea typeface="Inconsolata"/>
                <a:cs typeface="Inconsolata"/>
                <a:sym typeface="Inconsolata"/>
              </a:rPr>
              <a:t>import</a:t>
            </a:r>
            <a:r>
              <a:rPr b="1" lang="en" sz="2500">
                <a:solidFill>
                  <a:srgbClr val="434343"/>
                </a:solidFill>
                <a:latin typeface="Inconsolata"/>
                <a:ea typeface="Inconsolata"/>
                <a:cs typeface="Inconsolata"/>
                <a:sym typeface="Inconsolata"/>
              </a:rPr>
              <a:t> ModelAlgo</a:t>
            </a:r>
            <a:endParaRPr b="1" sz="2500">
              <a:solidFill>
                <a:srgbClr val="434343"/>
              </a:solidFill>
              <a:latin typeface="Inconsolata"/>
              <a:ea typeface="Inconsolata"/>
              <a:cs typeface="Inconsolata"/>
              <a:sym typeface="Inconsolata"/>
            </a:endParaRPr>
          </a:p>
          <a:p>
            <a:pPr indent="0" lvl="0" marL="0" marR="0" rtl="0" algn="l">
              <a:lnSpc>
                <a:spcPct val="100000"/>
              </a:lnSpc>
              <a:spcBef>
                <a:spcPts val="100"/>
              </a:spcBef>
              <a:spcAft>
                <a:spcPts val="100"/>
              </a:spcAft>
              <a:buNone/>
            </a:pPr>
            <a:r>
              <a:t/>
            </a:r>
            <a:endParaRPr b="1" sz="2500">
              <a:solidFill>
                <a:srgbClr val="434343"/>
              </a:solidFill>
              <a:latin typeface="Inconsolata"/>
              <a:ea typeface="Inconsolata"/>
              <a:cs typeface="Inconsolata"/>
              <a:sym typeface="Inconsolata"/>
            </a:endParaRPr>
          </a:p>
        </p:txBody>
      </p:sp>
      <p:pic>
        <p:nvPicPr>
          <p:cNvPr descr="watermark.jpg" id="1838" name="Google Shape;1838;p18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839" name="Google Shape;1839;p18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3" name="Shape 1843"/>
        <p:cNvGrpSpPr/>
        <p:nvPr/>
      </p:nvGrpSpPr>
      <p:grpSpPr>
        <a:xfrm>
          <a:off x="0" y="0"/>
          <a:ext cx="0" cy="0"/>
          <a:chOff x="0" y="0"/>
          <a:chExt cx="0" cy="0"/>
        </a:xfrm>
      </p:grpSpPr>
      <p:sp>
        <p:nvSpPr>
          <p:cNvPr id="1844" name="Google Shape;1844;p18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Scikit-Learn</a:t>
            </a:r>
            <a:endParaRPr>
              <a:latin typeface="Montserrat"/>
              <a:ea typeface="Montserrat"/>
              <a:cs typeface="Montserrat"/>
              <a:sym typeface="Montserrat"/>
            </a:endParaRPr>
          </a:p>
        </p:txBody>
      </p:sp>
      <p:sp>
        <p:nvSpPr>
          <p:cNvPr id="1845" name="Google Shape;1845;p188"/>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 sz="2500">
                <a:solidFill>
                  <a:srgbClr val="38761D"/>
                </a:solidFill>
                <a:latin typeface="Inconsolata"/>
                <a:ea typeface="Inconsolata"/>
                <a:cs typeface="Inconsolata"/>
                <a:sym typeface="Inconsolata"/>
              </a:rPr>
              <a:t>from</a:t>
            </a:r>
            <a:r>
              <a:rPr b="1" lang="en" sz="2500">
                <a:solidFill>
                  <a:srgbClr val="434343"/>
                </a:solidFill>
                <a:latin typeface="Inconsolata"/>
                <a:ea typeface="Inconsolata"/>
                <a:cs typeface="Inconsolata"/>
                <a:sym typeface="Inconsolata"/>
              </a:rPr>
              <a:t> sklearn.model_family </a:t>
            </a:r>
            <a:r>
              <a:rPr b="1" lang="en" sz="2500">
                <a:solidFill>
                  <a:srgbClr val="38761D"/>
                </a:solidFill>
                <a:latin typeface="Inconsolata"/>
                <a:ea typeface="Inconsolata"/>
                <a:cs typeface="Inconsolata"/>
                <a:sym typeface="Inconsolata"/>
              </a:rPr>
              <a:t>import</a:t>
            </a:r>
            <a:r>
              <a:rPr b="1" lang="en" sz="2500">
                <a:solidFill>
                  <a:srgbClr val="434343"/>
                </a:solidFill>
                <a:latin typeface="Inconsolata"/>
                <a:ea typeface="Inconsolata"/>
                <a:cs typeface="Inconsolata"/>
                <a:sym typeface="Inconsolata"/>
              </a:rPr>
              <a:t> ModelAlgo</a:t>
            </a:r>
            <a:endParaRPr b="1" sz="2500">
              <a:solidFill>
                <a:srgbClr val="434343"/>
              </a:solidFill>
              <a:latin typeface="Inconsolata"/>
              <a:ea typeface="Inconsolata"/>
              <a:cs typeface="Inconsolata"/>
              <a:sym typeface="Inconsolata"/>
            </a:endParaRPr>
          </a:p>
          <a:p>
            <a:pPr indent="0" lvl="0" marL="0" marR="0" rtl="0" algn="l">
              <a:lnSpc>
                <a:spcPct val="100000"/>
              </a:lnSpc>
              <a:spcBef>
                <a:spcPts val="100"/>
              </a:spcBef>
              <a:spcAft>
                <a:spcPts val="0"/>
              </a:spcAft>
              <a:buNone/>
            </a:pPr>
            <a:r>
              <a:rPr b="1" lang="en" sz="2500">
                <a:solidFill>
                  <a:srgbClr val="434343"/>
                </a:solidFill>
                <a:latin typeface="Inconsolata"/>
                <a:ea typeface="Inconsolata"/>
                <a:cs typeface="Inconsolata"/>
                <a:sym typeface="Inconsolata"/>
              </a:rPr>
              <a:t>mymodel = ModelAlgo(param1,param2)</a:t>
            </a:r>
            <a:endParaRPr b="1" sz="2500">
              <a:solidFill>
                <a:srgbClr val="434343"/>
              </a:solidFill>
              <a:latin typeface="Inconsolata"/>
              <a:ea typeface="Inconsolata"/>
              <a:cs typeface="Inconsolata"/>
              <a:sym typeface="Inconsolata"/>
            </a:endParaRPr>
          </a:p>
          <a:p>
            <a:pPr indent="0" lvl="0" marL="0" marR="0" rtl="0" algn="l">
              <a:lnSpc>
                <a:spcPct val="100000"/>
              </a:lnSpc>
              <a:spcBef>
                <a:spcPts val="100"/>
              </a:spcBef>
              <a:spcAft>
                <a:spcPts val="100"/>
              </a:spcAft>
              <a:buNone/>
            </a:pPr>
            <a:r>
              <a:t/>
            </a:r>
            <a:endParaRPr b="1" sz="2500">
              <a:solidFill>
                <a:srgbClr val="434343"/>
              </a:solidFill>
              <a:latin typeface="Inconsolata"/>
              <a:ea typeface="Inconsolata"/>
              <a:cs typeface="Inconsolata"/>
              <a:sym typeface="Inconsolata"/>
            </a:endParaRPr>
          </a:p>
        </p:txBody>
      </p:sp>
      <p:pic>
        <p:nvPicPr>
          <p:cNvPr descr="watermark.jpg" id="1846" name="Google Shape;1846;p18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847" name="Google Shape;1847;p18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1" name="Shape 1851"/>
        <p:cNvGrpSpPr/>
        <p:nvPr/>
      </p:nvGrpSpPr>
      <p:grpSpPr>
        <a:xfrm>
          <a:off x="0" y="0"/>
          <a:ext cx="0" cy="0"/>
          <a:chOff x="0" y="0"/>
          <a:chExt cx="0" cy="0"/>
        </a:xfrm>
      </p:grpSpPr>
      <p:sp>
        <p:nvSpPr>
          <p:cNvPr id="1852" name="Google Shape;1852;p18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Scikit-Learn</a:t>
            </a:r>
            <a:endParaRPr>
              <a:latin typeface="Montserrat"/>
              <a:ea typeface="Montserrat"/>
              <a:cs typeface="Montserrat"/>
              <a:sym typeface="Montserrat"/>
            </a:endParaRPr>
          </a:p>
        </p:txBody>
      </p:sp>
      <p:sp>
        <p:nvSpPr>
          <p:cNvPr id="1853" name="Google Shape;1853;p189"/>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 sz="2500">
                <a:solidFill>
                  <a:srgbClr val="38761D"/>
                </a:solidFill>
                <a:latin typeface="Inconsolata"/>
                <a:ea typeface="Inconsolata"/>
                <a:cs typeface="Inconsolata"/>
                <a:sym typeface="Inconsolata"/>
              </a:rPr>
              <a:t>from</a:t>
            </a:r>
            <a:r>
              <a:rPr b="1" lang="en" sz="2500">
                <a:solidFill>
                  <a:srgbClr val="434343"/>
                </a:solidFill>
                <a:latin typeface="Inconsolata"/>
                <a:ea typeface="Inconsolata"/>
                <a:cs typeface="Inconsolata"/>
                <a:sym typeface="Inconsolata"/>
              </a:rPr>
              <a:t> sklearn.model_family </a:t>
            </a:r>
            <a:r>
              <a:rPr b="1" lang="en" sz="2500">
                <a:solidFill>
                  <a:srgbClr val="38761D"/>
                </a:solidFill>
                <a:latin typeface="Inconsolata"/>
                <a:ea typeface="Inconsolata"/>
                <a:cs typeface="Inconsolata"/>
                <a:sym typeface="Inconsolata"/>
              </a:rPr>
              <a:t>import</a:t>
            </a:r>
            <a:r>
              <a:rPr b="1" lang="en" sz="2500">
                <a:solidFill>
                  <a:srgbClr val="434343"/>
                </a:solidFill>
                <a:latin typeface="Inconsolata"/>
                <a:ea typeface="Inconsolata"/>
                <a:cs typeface="Inconsolata"/>
                <a:sym typeface="Inconsolata"/>
              </a:rPr>
              <a:t> ModelAlgo</a:t>
            </a:r>
            <a:endParaRPr b="1" sz="2500">
              <a:solidFill>
                <a:srgbClr val="434343"/>
              </a:solidFill>
              <a:latin typeface="Inconsolata"/>
              <a:ea typeface="Inconsolata"/>
              <a:cs typeface="Inconsolata"/>
              <a:sym typeface="Inconsolata"/>
            </a:endParaRPr>
          </a:p>
          <a:p>
            <a:pPr indent="0" lvl="0" marL="0" marR="0" rtl="0" algn="l">
              <a:lnSpc>
                <a:spcPct val="100000"/>
              </a:lnSpc>
              <a:spcBef>
                <a:spcPts val="100"/>
              </a:spcBef>
              <a:spcAft>
                <a:spcPts val="0"/>
              </a:spcAft>
              <a:buNone/>
            </a:pPr>
            <a:r>
              <a:rPr b="1" lang="en" sz="2500">
                <a:solidFill>
                  <a:srgbClr val="434343"/>
                </a:solidFill>
                <a:latin typeface="Inconsolata"/>
                <a:ea typeface="Inconsolata"/>
                <a:cs typeface="Inconsolata"/>
                <a:sym typeface="Inconsolata"/>
              </a:rPr>
              <a:t>mymodel = ModelAlgo(param1,param2)</a:t>
            </a:r>
            <a:endParaRPr b="1" sz="2500">
              <a:solidFill>
                <a:srgbClr val="434343"/>
              </a:solidFill>
              <a:latin typeface="Inconsolata"/>
              <a:ea typeface="Inconsolata"/>
              <a:cs typeface="Inconsolata"/>
              <a:sym typeface="Inconsolata"/>
            </a:endParaRPr>
          </a:p>
          <a:p>
            <a:pPr indent="0" lvl="0" marL="0" marR="0" rtl="0" algn="l">
              <a:lnSpc>
                <a:spcPct val="100000"/>
              </a:lnSpc>
              <a:spcBef>
                <a:spcPts val="100"/>
              </a:spcBef>
              <a:spcAft>
                <a:spcPts val="0"/>
              </a:spcAft>
              <a:buNone/>
            </a:pPr>
            <a:r>
              <a:rPr b="1" lang="en" sz="2500">
                <a:solidFill>
                  <a:srgbClr val="434343"/>
                </a:solidFill>
                <a:latin typeface="Inconsolata"/>
                <a:ea typeface="Inconsolata"/>
                <a:cs typeface="Inconsolata"/>
                <a:sym typeface="Inconsolata"/>
              </a:rPr>
              <a:t>mymodel.fit(X_train,y_train)</a:t>
            </a:r>
            <a:endParaRPr b="1" sz="2500">
              <a:solidFill>
                <a:srgbClr val="434343"/>
              </a:solidFill>
              <a:latin typeface="Inconsolata"/>
              <a:ea typeface="Inconsolata"/>
              <a:cs typeface="Inconsolata"/>
              <a:sym typeface="Inconsolata"/>
            </a:endParaRPr>
          </a:p>
          <a:p>
            <a:pPr indent="0" lvl="0" marL="0" marR="0" rtl="0" algn="l">
              <a:lnSpc>
                <a:spcPct val="100000"/>
              </a:lnSpc>
              <a:spcBef>
                <a:spcPts val="100"/>
              </a:spcBef>
              <a:spcAft>
                <a:spcPts val="100"/>
              </a:spcAft>
              <a:buNone/>
            </a:pPr>
            <a:r>
              <a:t/>
            </a:r>
            <a:endParaRPr b="1" sz="2500">
              <a:solidFill>
                <a:srgbClr val="434343"/>
              </a:solidFill>
              <a:latin typeface="Inconsolata"/>
              <a:ea typeface="Inconsolata"/>
              <a:cs typeface="Inconsolata"/>
              <a:sym typeface="Inconsolata"/>
            </a:endParaRPr>
          </a:p>
        </p:txBody>
      </p:sp>
      <p:pic>
        <p:nvPicPr>
          <p:cNvPr descr="watermark.jpg" id="1854" name="Google Shape;1854;p18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855" name="Google Shape;1855;p18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9" name="Shape 1859"/>
        <p:cNvGrpSpPr/>
        <p:nvPr/>
      </p:nvGrpSpPr>
      <p:grpSpPr>
        <a:xfrm>
          <a:off x="0" y="0"/>
          <a:ext cx="0" cy="0"/>
          <a:chOff x="0" y="0"/>
          <a:chExt cx="0" cy="0"/>
        </a:xfrm>
      </p:grpSpPr>
      <p:sp>
        <p:nvSpPr>
          <p:cNvPr id="1860" name="Google Shape;1860;p19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Scikit-Learn</a:t>
            </a:r>
            <a:endParaRPr>
              <a:latin typeface="Montserrat"/>
              <a:ea typeface="Montserrat"/>
              <a:cs typeface="Montserrat"/>
              <a:sym typeface="Montserrat"/>
            </a:endParaRPr>
          </a:p>
        </p:txBody>
      </p:sp>
      <p:sp>
        <p:nvSpPr>
          <p:cNvPr id="1861" name="Google Shape;1861;p190"/>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 sz="2500">
                <a:solidFill>
                  <a:srgbClr val="38761D"/>
                </a:solidFill>
                <a:latin typeface="Inconsolata"/>
                <a:ea typeface="Inconsolata"/>
                <a:cs typeface="Inconsolata"/>
                <a:sym typeface="Inconsolata"/>
              </a:rPr>
              <a:t>from</a:t>
            </a:r>
            <a:r>
              <a:rPr b="1" lang="en" sz="2500">
                <a:solidFill>
                  <a:srgbClr val="434343"/>
                </a:solidFill>
                <a:latin typeface="Inconsolata"/>
                <a:ea typeface="Inconsolata"/>
                <a:cs typeface="Inconsolata"/>
                <a:sym typeface="Inconsolata"/>
              </a:rPr>
              <a:t> sklearn.model_family </a:t>
            </a:r>
            <a:r>
              <a:rPr b="1" lang="en" sz="2500">
                <a:solidFill>
                  <a:srgbClr val="38761D"/>
                </a:solidFill>
                <a:latin typeface="Inconsolata"/>
                <a:ea typeface="Inconsolata"/>
                <a:cs typeface="Inconsolata"/>
                <a:sym typeface="Inconsolata"/>
              </a:rPr>
              <a:t>import</a:t>
            </a:r>
            <a:r>
              <a:rPr b="1" lang="en" sz="2500">
                <a:solidFill>
                  <a:srgbClr val="434343"/>
                </a:solidFill>
                <a:latin typeface="Inconsolata"/>
                <a:ea typeface="Inconsolata"/>
                <a:cs typeface="Inconsolata"/>
                <a:sym typeface="Inconsolata"/>
              </a:rPr>
              <a:t> ModelAlgo</a:t>
            </a:r>
            <a:endParaRPr b="1" sz="2500">
              <a:solidFill>
                <a:srgbClr val="434343"/>
              </a:solidFill>
              <a:latin typeface="Inconsolata"/>
              <a:ea typeface="Inconsolata"/>
              <a:cs typeface="Inconsolata"/>
              <a:sym typeface="Inconsolata"/>
            </a:endParaRPr>
          </a:p>
          <a:p>
            <a:pPr indent="0" lvl="0" marL="0" marR="0" rtl="0" algn="l">
              <a:lnSpc>
                <a:spcPct val="100000"/>
              </a:lnSpc>
              <a:spcBef>
                <a:spcPts val="100"/>
              </a:spcBef>
              <a:spcAft>
                <a:spcPts val="0"/>
              </a:spcAft>
              <a:buNone/>
            </a:pPr>
            <a:r>
              <a:rPr b="1" lang="en" sz="2500">
                <a:solidFill>
                  <a:srgbClr val="434343"/>
                </a:solidFill>
                <a:latin typeface="Inconsolata"/>
                <a:ea typeface="Inconsolata"/>
                <a:cs typeface="Inconsolata"/>
                <a:sym typeface="Inconsolata"/>
              </a:rPr>
              <a:t>mymodel = ModelAlgo(param1,param2)</a:t>
            </a:r>
            <a:endParaRPr b="1" sz="2500">
              <a:solidFill>
                <a:srgbClr val="434343"/>
              </a:solidFill>
              <a:latin typeface="Inconsolata"/>
              <a:ea typeface="Inconsolata"/>
              <a:cs typeface="Inconsolata"/>
              <a:sym typeface="Inconsolata"/>
            </a:endParaRPr>
          </a:p>
          <a:p>
            <a:pPr indent="0" lvl="0" marL="0" marR="0" rtl="0" algn="l">
              <a:lnSpc>
                <a:spcPct val="100000"/>
              </a:lnSpc>
              <a:spcBef>
                <a:spcPts val="100"/>
              </a:spcBef>
              <a:spcAft>
                <a:spcPts val="0"/>
              </a:spcAft>
              <a:buNone/>
            </a:pPr>
            <a:r>
              <a:rPr b="1" lang="en" sz="2500">
                <a:solidFill>
                  <a:srgbClr val="434343"/>
                </a:solidFill>
                <a:latin typeface="Inconsolata"/>
                <a:ea typeface="Inconsolata"/>
                <a:cs typeface="Inconsolata"/>
                <a:sym typeface="Inconsolata"/>
              </a:rPr>
              <a:t>mymodel.fit(X_train,y_train)</a:t>
            </a:r>
            <a:endParaRPr b="1" sz="2500">
              <a:solidFill>
                <a:srgbClr val="434343"/>
              </a:solidFill>
              <a:latin typeface="Inconsolata"/>
              <a:ea typeface="Inconsolata"/>
              <a:cs typeface="Inconsolata"/>
              <a:sym typeface="Inconsolata"/>
            </a:endParaRPr>
          </a:p>
          <a:p>
            <a:pPr indent="0" lvl="0" marL="0" marR="0" rtl="0" algn="l">
              <a:lnSpc>
                <a:spcPct val="100000"/>
              </a:lnSpc>
              <a:spcBef>
                <a:spcPts val="100"/>
              </a:spcBef>
              <a:spcAft>
                <a:spcPts val="0"/>
              </a:spcAft>
              <a:buNone/>
            </a:pPr>
            <a:r>
              <a:rPr b="1" lang="en" sz="2500">
                <a:solidFill>
                  <a:srgbClr val="434343"/>
                </a:solidFill>
                <a:latin typeface="Inconsolata"/>
                <a:ea typeface="Inconsolata"/>
                <a:cs typeface="Inconsolata"/>
                <a:sym typeface="Inconsolata"/>
              </a:rPr>
              <a:t>predictions = mymodel.predict(X_test)</a:t>
            </a:r>
            <a:endParaRPr b="1" sz="2500">
              <a:solidFill>
                <a:srgbClr val="434343"/>
              </a:solidFill>
              <a:latin typeface="Inconsolata"/>
              <a:ea typeface="Inconsolata"/>
              <a:cs typeface="Inconsolata"/>
              <a:sym typeface="Inconsolata"/>
            </a:endParaRPr>
          </a:p>
          <a:p>
            <a:pPr indent="0" lvl="0" marL="0" marR="0" rtl="0" algn="l">
              <a:lnSpc>
                <a:spcPct val="100000"/>
              </a:lnSpc>
              <a:spcBef>
                <a:spcPts val="100"/>
              </a:spcBef>
              <a:spcAft>
                <a:spcPts val="0"/>
              </a:spcAft>
              <a:buNone/>
            </a:pPr>
            <a:r>
              <a:t/>
            </a:r>
            <a:endParaRPr b="1" sz="2500">
              <a:solidFill>
                <a:srgbClr val="434343"/>
              </a:solidFill>
              <a:latin typeface="Inconsolata"/>
              <a:ea typeface="Inconsolata"/>
              <a:cs typeface="Inconsolata"/>
              <a:sym typeface="Inconsolata"/>
            </a:endParaRPr>
          </a:p>
          <a:p>
            <a:pPr indent="0" lvl="0" marL="0" marR="0" rtl="0" algn="l">
              <a:lnSpc>
                <a:spcPct val="100000"/>
              </a:lnSpc>
              <a:spcBef>
                <a:spcPts val="100"/>
              </a:spcBef>
              <a:spcAft>
                <a:spcPts val="100"/>
              </a:spcAft>
              <a:buNone/>
            </a:pPr>
            <a:r>
              <a:t/>
            </a:r>
            <a:endParaRPr b="1" sz="2500">
              <a:solidFill>
                <a:srgbClr val="434343"/>
              </a:solidFill>
              <a:latin typeface="Inconsolata"/>
              <a:ea typeface="Inconsolata"/>
              <a:cs typeface="Inconsolata"/>
              <a:sym typeface="Inconsolata"/>
            </a:endParaRPr>
          </a:p>
        </p:txBody>
      </p:sp>
      <p:pic>
        <p:nvPicPr>
          <p:cNvPr descr="watermark.jpg" id="1862" name="Google Shape;1862;p19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863" name="Google Shape;1863;p19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7" name="Shape 1867"/>
        <p:cNvGrpSpPr/>
        <p:nvPr/>
      </p:nvGrpSpPr>
      <p:grpSpPr>
        <a:xfrm>
          <a:off x="0" y="0"/>
          <a:ext cx="0" cy="0"/>
          <a:chOff x="0" y="0"/>
          <a:chExt cx="0" cy="0"/>
        </a:xfrm>
      </p:grpSpPr>
      <p:sp>
        <p:nvSpPr>
          <p:cNvPr id="1868" name="Google Shape;1868;p19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Scikit-Learn</a:t>
            </a:r>
            <a:endParaRPr>
              <a:latin typeface="Montserrat"/>
              <a:ea typeface="Montserrat"/>
              <a:cs typeface="Montserrat"/>
              <a:sym typeface="Montserrat"/>
            </a:endParaRPr>
          </a:p>
        </p:txBody>
      </p:sp>
      <p:sp>
        <p:nvSpPr>
          <p:cNvPr id="1869" name="Google Shape;1869;p191"/>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 sz="2500">
                <a:solidFill>
                  <a:srgbClr val="38761D"/>
                </a:solidFill>
                <a:latin typeface="Inconsolata"/>
                <a:ea typeface="Inconsolata"/>
                <a:cs typeface="Inconsolata"/>
                <a:sym typeface="Inconsolata"/>
              </a:rPr>
              <a:t>from</a:t>
            </a:r>
            <a:r>
              <a:rPr b="1" lang="en" sz="2500">
                <a:solidFill>
                  <a:srgbClr val="434343"/>
                </a:solidFill>
                <a:latin typeface="Inconsolata"/>
                <a:ea typeface="Inconsolata"/>
                <a:cs typeface="Inconsolata"/>
                <a:sym typeface="Inconsolata"/>
              </a:rPr>
              <a:t> sklearn.model_family </a:t>
            </a:r>
            <a:r>
              <a:rPr b="1" lang="en" sz="2500">
                <a:solidFill>
                  <a:srgbClr val="38761D"/>
                </a:solidFill>
                <a:latin typeface="Inconsolata"/>
                <a:ea typeface="Inconsolata"/>
                <a:cs typeface="Inconsolata"/>
                <a:sym typeface="Inconsolata"/>
              </a:rPr>
              <a:t>import</a:t>
            </a:r>
            <a:r>
              <a:rPr b="1" lang="en" sz="2500">
                <a:solidFill>
                  <a:srgbClr val="434343"/>
                </a:solidFill>
                <a:latin typeface="Inconsolata"/>
                <a:ea typeface="Inconsolata"/>
                <a:cs typeface="Inconsolata"/>
                <a:sym typeface="Inconsolata"/>
              </a:rPr>
              <a:t> ModelAlgo</a:t>
            </a:r>
            <a:endParaRPr b="1" sz="2500">
              <a:solidFill>
                <a:srgbClr val="434343"/>
              </a:solidFill>
              <a:latin typeface="Inconsolata"/>
              <a:ea typeface="Inconsolata"/>
              <a:cs typeface="Inconsolata"/>
              <a:sym typeface="Inconsolata"/>
            </a:endParaRPr>
          </a:p>
          <a:p>
            <a:pPr indent="0" lvl="0" marL="0" marR="0" rtl="0" algn="l">
              <a:lnSpc>
                <a:spcPct val="100000"/>
              </a:lnSpc>
              <a:spcBef>
                <a:spcPts val="100"/>
              </a:spcBef>
              <a:spcAft>
                <a:spcPts val="0"/>
              </a:spcAft>
              <a:buNone/>
            </a:pPr>
            <a:r>
              <a:rPr b="1" lang="en" sz="2500">
                <a:solidFill>
                  <a:srgbClr val="434343"/>
                </a:solidFill>
                <a:latin typeface="Inconsolata"/>
                <a:ea typeface="Inconsolata"/>
                <a:cs typeface="Inconsolata"/>
                <a:sym typeface="Inconsolata"/>
              </a:rPr>
              <a:t>mymodel = ModelAlgo(param1,param2)</a:t>
            </a:r>
            <a:endParaRPr b="1" sz="2500">
              <a:solidFill>
                <a:srgbClr val="434343"/>
              </a:solidFill>
              <a:latin typeface="Inconsolata"/>
              <a:ea typeface="Inconsolata"/>
              <a:cs typeface="Inconsolata"/>
              <a:sym typeface="Inconsolata"/>
            </a:endParaRPr>
          </a:p>
          <a:p>
            <a:pPr indent="0" lvl="0" marL="0" marR="0" rtl="0" algn="l">
              <a:lnSpc>
                <a:spcPct val="100000"/>
              </a:lnSpc>
              <a:spcBef>
                <a:spcPts val="100"/>
              </a:spcBef>
              <a:spcAft>
                <a:spcPts val="0"/>
              </a:spcAft>
              <a:buNone/>
            </a:pPr>
            <a:r>
              <a:rPr b="1" lang="en" sz="2500">
                <a:solidFill>
                  <a:srgbClr val="434343"/>
                </a:solidFill>
                <a:latin typeface="Inconsolata"/>
                <a:ea typeface="Inconsolata"/>
                <a:cs typeface="Inconsolata"/>
                <a:sym typeface="Inconsolata"/>
              </a:rPr>
              <a:t>mymodel.fit(X_train,y_train)</a:t>
            </a:r>
            <a:endParaRPr b="1" sz="2500">
              <a:solidFill>
                <a:srgbClr val="434343"/>
              </a:solidFill>
              <a:latin typeface="Inconsolata"/>
              <a:ea typeface="Inconsolata"/>
              <a:cs typeface="Inconsolata"/>
              <a:sym typeface="Inconsolata"/>
            </a:endParaRPr>
          </a:p>
          <a:p>
            <a:pPr indent="0" lvl="0" marL="0" marR="0" rtl="0" algn="l">
              <a:lnSpc>
                <a:spcPct val="100000"/>
              </a:lnSpc>
              <a:spcBef>
                <a:spcPts val="100"/>
              </a:spcBef>
              <a:spcAft>
                <a:spcPts val="0"/>
              </a:spcAft>
              <a:buNone/>
            </a:pPr>
            <a:r>
              <a:rPr b="1" lang="en" sz="2500">
                <a:solidFill>
                  <a:srgbClr val="434343"/>
                </a:solidFill>
                <a:latin typeface="Inconsolata"/>
                <a:ea typeface="Inconsolata"/>
                <a:cs typeface="Inconsolata"/>
                <a:sym typeface="Inconsolata"/>
              </a:rPr>
              <a:t>predictions = mymodel.predict(X_test)</a:t>
            </a:r>
            <a:endParaRPr b="1" sz="2500">
              <a:solidFill>
                <a:srgbClr val="434343"/>
              </a:solidFill>
              <a:latin typeface="Inconsolata"/>
              <a:ea typeface="Inconsolata"/>
              <a:cs typeface="Inconsolata"/>
              <a:sym typeface="Inconsolata"/>
            </a:endParaRPr>
          </a:p>
          <a:p>
            <a:pPr indent="0" lvl="0" marL="0" marR="0" rtl="0" algn="l">
              <a:lnSpc>
                <a:spcPct val="100000"/>
              </a:lnSpc>
              <a:spcBef>
                <a:spcPts val="100"/>
              </a:spcBef>
              <a:spcAft>
                <a:spcPts val="0"/>
              </a:spcAft>
              <a:buNone/>
            </a:pPr>
            <a:r>
              <a:t/>
            </a:r>
            <a:endParaRPr b="1" sz="2500">
              <a:solidFill>
                <a:srgbClr val="434343"/>
              </a:solidFill>
              <a:latin typeface="Inconsolata"/>
              <a:ea typeface="Inconsolata"/>
              <a:cs typeface="Inconsolata"/>
              <a:sym typeface="Inconsolata"/>
            </a:endParaRPr>
          </a:p>
          <a:p>
            <a:pPr indent="0" lvl="0" marL="0" marR="0" rtl="0" algn="l">
              <a:lnSpc>
                <a:spcPct val="100000"/>
              </a:lnSpc>
              <a:spcBef>
                <a:spcPts val="100"/>
              </a:spcBef>
              <a:spcAft>
                <a:spcPts val="0"/>
              </a:spcAft>
              <a:buNone/>
            </a:pPr>
            <a:r>
              <a:rPr b="1" lang="en" sz="2500">
                <a:solidFill>
                  <a:srgbClr val="38761D"/>
                </a:solidFill>
                <a:latin typeface="Inconsolata"/>
                <a:ea typeface="Inconsolata"/>
                <a:cs typeface="Inconsolata"/>
                <a:sym typeface="Inconsolata"/>
              </a:rPr>
              <a:t>from</a:t>
            </a:r>
            <a:r>
              <a:rPr b="1" lang="en" sz="2500">
                <a:solidFill>
                  <a:srgbClr val="434343"/>
                </a:solidFill>
                <a:latin typeface="Inconsolata"/>
                <a:ea typeface="Inconsolata"/>
                <a:cs typeface="Inconsolata"/>
                <a:sym typeface="Inconsolata"/>
              </a:rPr>
              <a:t> sklearn.metrics </a:t>
            </a:r>
            <a:r>
              <a:rPr b="1" lang="en" sz="2500">
                <a:solidFill>
                  <a:srgbClr val="38761D"/>
                </a:solidFill>
                <a:latin typeface="Inconsolata"/>
                <a:ea typeface="Inconsolata"/>
                <a:cs typeface="Inconsolata"/>
                <a:sym typeface="Inconsolata"/>
              </a:rPr>
              <a:t>import</a:t>
            </a:r>
            <a:r>
              <a:rPr b="1" lang="en" sz="2500">
                <a:solidFill>
                  <a:srgbClr val="434343"/>
                </a:solidFill>
                <a:latin typeface="Inconsolata"/>
                <a:ea typeface="Inconsolata"/>
                <a:cs typeface="Inconsolata"/>
                <a:sym typeface="Inconsolata"/>
              </a:rPr>
              <a:t> error_metric</a:t>
            </a:r>
            <a:endParaRPr b="1" sz="2500">
              <a:solidFill>
                <a:srgbClr val="434343"/>
              </a:solidFill>
              <a:latin typeface="Inconsolata"/>
              <a:ea typeface="Inconsolata"/>
              <a:cs typeface="Inconsolata"/>
              <a:sym typeface="Inconsolata"/>
            </a:endParaRPr>
          </a:p>
          <a:p>
            <a:pPr indent="0" lvl="0" marL="0" marR="0" rtl="0" algn="l">
              <a:lnSpc>
                <a:spcPct val="100000"/>
              </a:lnSpc>
              <a:spcBef>
                <a:spcPts val="100"/>
              </a:spcBef>
              <a:spcAft>
                <a:spcPts val="100"/>
              </a:spcAft>
              <a:buNone/>
            </a:pPr>
            <a:r>
              <a:t/>
            </a:r>
            <a:endParaRPr b="1" sz="2500">
              <a:solidFill>
                <a:srgbClr val="434343"/>
              </a:solidFill>
              <a:latin typeface="Inconsolata"/>
              <a:ea typeface="Inconsolata"/>
              <a:cs typeface="Inconsolata"/>
              <a:sym typeface="Inconsolata"/>
            </a:endParaRPr>
          </a:p>
        </p:txBody>
      </p:sp>
      <p:pic>
        <p:nvPicPr>
          <p:cNvPr descr="watermark.jpg" id="1870" name="Google Shape;1870;p19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871" name="Google Shape;1871;p19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5" name="Shape 1875"/>
        <p:cNvGrpSpPr/>
        <p:nvPr/>
      </p:nvGrpSpPr>
      <p:grpSpPr>
        <a:xfrm>
          <a:off x="0" y="0"/>
          <a:ext cx="0" cy="0"/>
          <a:chOff x="0" y="0"/>
          <a:chExt cx="0" cy="0"/>
        </a:xfrm>
      </p:grpSpPr>
      <p:sp>
        <p:nvSpPr>
          <p:cNvPr id="1876" name="Google Shape;1876;p19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Scikit-Learn</a:t>
            </a:r>
            <a:endParaRPr>
              <a:latin typeface="Montserrat"/>
              <a:ea typeface="Montserrat"/>
              <a:cs typeface="Montserrat"/>
              <a:sym typeface="Montserrat"/>
            </a:endParaRPr>
          </a:p>
        </p:txBody>
      </p:sp>
      <p:sp>
        <p:nvSpPr>
          <p:cNvPr id="1877" name="Google Shape;1877;p192"/>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 sz="2500">
                <a:solidFill>
                  <a:srgbClr val="38761D"/>
                </a:solidFill>
                <a:latin typeface="Inconsolata"/>
                <a:ea typeface="Inconsolata"/>
                <a:cs typeface="Inconsolata"/>
                <a:sym typeface="Inconsolata"/>
              </a:rPr>
              <a:t>from</a:t>
            </a:r>
            <a:r>
              <a:rPr b="1" lang="en" sz="2500">
                <a:solidFill>
                  <a:srgbClr val="434343"/>
                </a:solidFill>
                <a:latin typeface="Inconsolata"/>
                <a:ea typeface="Inconsolata"/>
                <a:cs typeface="Inconsolata"/>
                <a:sym typeface="Inconsolata"/>
              </a:rPr>
              <a:t> sklearn.model_family </a:t>
            </a:r>
            <a:r>
              <a:rPr b="1" lang="en" sz="2500">
                <a:solidFill>
                  <a:srgbClr val="38761D"/>
                </a:solidFill>
                <a:latin typeface="Inconsolata"/>
                <a:ea typeface="Inconsolata"/>
                <a:cs typeface="Inconsolata"/>
                <a:sym typeface="Inconsolata"/>
              </a:rPr>
              <a:t>import</a:t>
            </a:r>
            <a:r>
              <a:rPr b="1" lang="en" sz="2500">
                <a:solidFill>
                  <a:srgbClr val="434343"/>
                </a:solidFill>
                <a:latin typeface="Inconsolata"/>
                <a:ea typeface="Inconsolata"/>
                <a:cs typeface="Inconsolata"/>
                <a:sym typeface="Inconsolata"/>
              </a:rPr>
              <a:t> ModelAlgo</a:t>
            </a:r>
            <a:endParaRPr b="1" sz="2500">
              <a:solidFill>
                <a:srgbClr val="434343"/>
              </a:solidFill>
              <a:latin typeface="Inconsolata"/>
              <a:ea typeface="Inconsolata"/>
              <a:cs typeface="Inconsolata"/>
              <a:sym typeface="Inconsolata"/>
            </a:endParaRPr>
          </a:p>
          <a:p>
            <a:pPr indent="0" lvl="0" marL="0" marR="0" rtl="0" algn="l">
              <a:lnSpc>
                <a:spcPct val="100000"/>
              </a:lnSpc>
              <a:spcBef>
                <a:spcPts val="100"/>
              </a:spcBef>
              <a:spcAft>
                <a:spcPts val="0"/>
              </a:spcAft>
              <a:buNone/>
            </a:pPr>
            <a:r>
              <a:rPr b="1" lang="en" sz="2500">
                <a:solidFill>
                  <a:srgbClr val="434343"/>
                </a:solidFill>
                <a:latin typeface="Inconsolata"/>
                <a:ea typeface="Inconsolata"/>
                <a:cs typeface="Inconsolata"/>
                <a:sym typeface="Inconsolata"/>
              </a:rPr>
              <a:t>mymodel = ModelAlgo(param1,param2)</a:t>
            </a:r>
            <a:endParaRPr b="1" sz="2500">
              <a:solidFill>
                <a:srgbClr val="434343"/>
              </a:solidFill>
              <a:latin typeface="Inconsolata"/>
              <a:ea typeface="Inconsolata"/>
              <a:cs typeface="Inconsolata"/>
              <a:sym typeface="Inconsolata"/>
            </a:endParaRPr>
          </a:p>
          <a:p>
            <a:pPr indent="0" lvl="0" marL="0" marR="0" rtl="0" algn="l">
              <a:lnSpc>
                <a:spcPct val="100000"/>
              </a:lnSpc>
              <a:spcBef>
                <a:spcPts val="100"/>
              </a:spcBef>
              <a:spcAft>
                <a:spcPts val="0"/>
              </a:spcAft>
              <a:buNone/>
            </a:pPr>
            <a:r>
              <a:rPr b="1" lang="en" sz="2500">
                <a:solidFill>
                  <a:srgbClr val="434343"/>
                </a:solidFill>
                <a:latin typeface="Inconsolata"/>
                <a:ea typeface="Inconsolata"/>
                <a:cs typeface="Inconsolata"/>
                <a:sym typeface="Inconsolata"/>
              </a:rPr>
              <a:t>mymodel.fit(X_train,y_train)</a:t>
            </a:r>
            <a:endParaRPr b="1" sz="2500">
              <a:solidFill>
                <a:srgbClr val="434343"/>
              </a:solidFill>
              <a:latin typeface="Inconsolata"/>
              <a:ea typeface="Inconsolata"/>
              <a:cs typeface="Inconsolata"/>
              <a:sym typeface="Inconsolata"/>
            </a:endParaRPr>
          </a:p>
          <a:p>
            <a:pPr indent="0" lvl="0" marL="0" marR="0" rtl="0" algn="l">
              <a:lnSpc>
                <a:spcPct val="100000"/>
              </a:lnSpc>
              <a:spcBef>
                <a:spcPts val="100"/>
              </a:spcBef>
              <a:spcAft>
                <a:spcPts val="0"/>
              </a:spcAft>
              <a:buNone/>
            </a:pPr>
            <a:r>
              <a:rPr b="1" lang="en" sz="2500">
                <a:solidFill>
                  <a:srgbClr val="434343"/>
                </a:solidFill>
                <a:latin typeface="Inconsolata"/>
                <a:ea typeface="Inconsolata"/>
                <a:cs typeface="Inconsolata"/>
                <a:sym typeface="Inconsolata"/>
              </a:rPr>
              <a:t>predictions = mymodel.predict(X_test)</a:t>
            </a:r>
            <a:endParaRPr b="1" sz="2500">
              <a:solidFill>
                <a:srgbClr val="434343"/>
              </a:solidFill>
              <a:latin typeface="Inconsolata"/>
              <a:ea typeface="Inconsolata"/>
              <a:cs typeface="Inconsolata"/>
              <a:sym typeface="Inconsolata"/>
            </a:endParaRPr>
          </a:p>
          <a:p>
            <a:pPr indent="0" lvl="0" marL="0" marR="0" rtl="0" algn="l">
              <a:lnSpc>
                <a:spcPct val="100000"/>
              </a:lnSpc>
              <a:spcBef>
                <a:spcPts val="100"/>
              </a:spcBef>
              <a:spcAft>
                <a:spcPts val="0"/>
              </a:spcAft>
              <a:buNone/>
            </a:pPr>
            <a:r>
              <a:t/>
            </a:r>
            <a:endParaRPr b="1" sz="2500">
              <a:solidFill>
                <a:srgbClr val="434343"/>
              </a:solidFill>
              <a:latin typeface="Inconsolata"/>
              <a:ea typeface="Inconsolata"/>
              <a:cs typeface="Inconsolata"/>
              <a:sym typeface="Inconsolata"/>
            </a:endParaRPr>
          </a:p>
          <a:p>
            <a:pPr indent="0" lvl="0" marL="0" marR="0" rtl="0" algn="l">
              <a:lnSpc>
                <a:spcPct val="100000"/>
              </a:lnSpc>
              <a:spcBef>
                <a:spcPts val="100"/>
              </a:spcBef>
              <a:spcAft>
                <a:spcPts val="0"/>
              </a:spcAft>
              <a:buNone/>
            </a:pPr>
            <a:r>
              <a:rPr b="1" lang="en" sz="2500">
                <a:solidFill>
                  <a:srgbClr val="38761D"/>
                </a:solidFill>
                <a:latin typeface="Inconsolata"/>
                <a:ea typeface="Inconsolata"/>
                <a:cs typeface="Inconsolata"/>
                <a:sym typeface="Inconsolata"/>
              </a:rPr>
              <a:t>from</a:t>
            </a:r>
            <a:r>
              <a:rPr b="1" lang="en" sz="2500">
                <a:solidFill>
                  <a:srgbClr val="434343"/>
                </a:solidFill>
                <a:latin typeface="Inconsolata"/>
                <a:ea typeface="Inconsolata"/>
                <a:cs typeface="Inconsolata"/>
                <a:sym typeface="Inconsolata"/>
              </a:rPr>
              <a:t> sklearn.metrics </a:t>
            </a:r>
            <a:r>
              <a:rPr b="1" lang="en" sz="2500">
                <a:solidFill>
                  <a:srgbClr val="38761D"/>
                </a:solidFill>
                <a:latin typeface="Inconsolata"/>
                <a:ea typeface="Inconsolata"/>
                <a:cs typeface="Inconsolata"/>
                <a:sym typeface="Inconsolata"/>
              </a:rPr>
              <a:t>import</a:t>
            </a:r>
            <a:r>
              <a:rPr b="1" lang="en" sz="2500">
                <a:solidFill>
                  <a:srgbClr val="434343"/>
                </a:solidFill>
                <a:latin typeface="Inconsolata"/>
                <a:ea typeface="Inconsolata"/>
                <a:cs typeface="Inconsolata"/>
                <a:sym typeface="Inconsolata"/>
              </a:rPr>
              <a:t> error_metric</a:t>
            </a:r>
            <a:endParaRPr b="1" sz="2500">
              <a:solidFill>
                <a:srgbClr val="434343"/>
              </a:solidFill>
              <a:latin typeface="Inconsolata"/>
              <a:ea typeface="Inconsolata"/>
              <a:cs typeface="Inconsolata"/>
              <a:sym typeface="Inconsolata"/>
            </a:endParaRPr>
          </a:p>
          <a:p>
            <a:pPr indent="0" lvl="0" marL="0" marR="0" rtl="0" algn="l">
              <a:lnSpc>
                <a:spcPct val="100000"/>
              </a:lnSpc>
              <a:spcBef>
                <a:spcPts val="100"/>
              </a:spcBef>
              <a:spcAft>
                <a:spcPts val="100"/>
              </a:spcAft>
              <a:buNone/>
            </a:pPr>
            <a:r>
              <a:rPr b="1" lang="en" sz="2500">
                <a:solidFill>
                  <a:srgbClr val="434343"/>
                </a:solidFill>
                <a:latin typeface="Inconsolata"/>
                <a:ea typeface="Inconsolata"/>
                <a:cs typeface="Inconsolata"/>
                <a:sym typeface="Inconsolata"/>
              </a:rPr>
              <a:t>performance = error_metric(y_test,predictions)</a:t>
            </a:r>
            <a:endParaRPr b="1" sz="2500">
              <a:solidFill>
                <a:srgbClr val="434343"/>
              </a:solidFill>
              <a:latin typeface="Inconsolata"/>
              <a:ea typeface="Inconsolata"/>
              <a:cs typeface="Inconsolata"/>
              <a:sym typeface="Inconsolata"/>
            </a:endParaRPr>
          </a:p>
        </p:txBody>
      </p:sp>
      <p:pic>
        <p:nvPicPr>
          <p:cNvPr descr="watermark.jpg" id="1878" name="Google Shape;1878;p19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879" name="Google Shape;1879;p19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3" name="Shape 1883"/>
        <p:cNvGrpSpPr/>
        <p:nvPr/>
      </p:nvGrpSpPr>
      <p:grpSpPr>
        <a:xfrm>
          <a:off x="0" y="0"/>
          <a:ext cx="0" cy="0"/>
          <a:chOff x="0" y="0"/>
          <a:chExt cx="0" cy="0"/>
        </a:xfrm>
      </p:grpSpPr>
      <p:sp>
        <p:nvSpPr>
          <p:cNvPr id="1884" name="Google Shape;1884;p19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Scikit-Learn</a:t>
            </a:r>
            <a:endParaRPr>
              <a:latin typeface="Montserrat"/>
              <a:ea typeface="Montserrat"/>
              <a:cs typeface="Montserrat"/>
              <a:sym typeface="Montserrat"/>
            </a:endParaRPr>
          </a:p>
        </p:txBody>
      </p:sp>
      <p:sp>
        <p:nvSpPr>
          <p:cNvPr id="1885" name="Google Shape;1885;p193"/>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This framework will be similar for any supervised machine learning algorithm.</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Let’s begin exploring it further with Linear Regression!</a:t>
            </a:r>
            <a:endParaRPr sz="2900">
              <a:solidFill>
                <a:srgbClr val="434343"/>
              </a:solidFill>
              <a:latin typeface="Montserrat"/>
              <a:ea typeface="Montserrat"/>
              <a:cs typeface="Montserrat"/>
              <a:sym typeface="Montserrat"/>
            </a:endParaRPr>
          </a:p>
        </p:txBody>
      </p:sp>
      <p:pic>
        <p:nvPicPr>
          <p:cNvPr descr="watermark.jpg" id="1886" name="Google Shape;1886;p19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887" name="Google Shape;1887;p19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4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231" name="Google Shape;231;p41"/>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1809 - Carl Friedrich Gauss publishes his methods of calculating orbits of celestial bodies.</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Claiming to have invented least-squares back in 1795!</a:t>
            </a:r>
            <a:endParaRPr sz="2900">
              <a:solidFill>
                <a:srgbClr val="434343"/>
              </a:solidFill>
              <a:latin typeface="Montserrat"/>
              <a:ea typeface="Montserrat"/>
              <a:cs typeface="Montserrat"/>
              <a:sym typeface="Montserrat"/>
            </a:endParaRPr>
          </a:p>
          <a:p>
            <a:pPr indent="0" lvl="0" marL="914400" marR="0" rtl="0" algn="l">
              <a:lnSpc>
                <a:spcPct val="100000"/>
              </a:lnSpc>
              <a:spcBef>
                <a:spcPts val="1600"/>
              </a:spcBef>
              <a:spcAft>
                <a:spcPts val="1600"/>
              </a:spcAft>
              <a:buNone/>
            </a:pPr>
            <a:r>
              <a:t/>
            </a:r>
            <a:endParaRPr sz="2900">
              <a:solidFill>
                <a:srgbClr val="434343"/>
              </a:solidFill>
              <a:latin typeface="Montserrat"/>
              <a:ea typeface="Montserrat"/>
              <a:cs typeface="Montserrat"/>
              <a:sym typeface="Montserrat"/>
            </a:endParaRPr>
          </a:p>
        </p:txBody>
      </p:sp>
      <p:pic>
        <p:nvPicPr>
          <p:cNvPr descr="watermark.jpg" id="232" name="Google Shape;232;p4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33" name="Google Shape;233;p4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234" name="Google Shape;234;p41"/>
          <p:cNvPicPr preferRelativeResize="0"/>
          <p:nvPr/>
        </p:nvPicPr>
        <p:blipFill>
          <a:blip r:embed="rId4">
            <a:alphaModFix/>
          </a:blip>
          <a:stretch>
            <a:fillRect/>
          </a:stretch>
        </p:blipFill>
        <p:spPr>
          <a:xfrm>
            <a:off x="3714750" y="3144363"/>
            <a:ext cx="1714500" cy="1952625"/>
          </a:xfrm>
          <a:prstGeom prst="rect">
            <a:avLst/>
          </a:prstGeom>
          <a:noFill/>
          <a:ln>
            <a:noFill/>
          </a:ln>
        </p:spPr>
      </p:pic>
    </p:spTree>
  </p:cSld>
  <p:clrMapOvr>
    <a:masterClrMapping/>
  </p:clrMapOvr>
</p:sld>
</file>

<file path=ppt/slides/slide1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1" name="Shape 1891"/>
        <p:cNvGrpSpPr/>
        <p:nvPr/>
      </p:nvGrpSpPr>
      <p:grpSpPr>
        <a:xfrm>
          <a:off x="0" y="0"/>
          <a:ext cx="0" cy="0"/>
          <a:chOff x="0" y="0"/>
          <a:chExt cx="0" cy="0"/>
        </a:xfrm>
      </p:grpSpPr>
      <p:sp>
        <p:nvSpPr>
          <p:cNvPr id="1892" name="Google Shape;1892;p194"/>
          <p:cNvSpPr txBox="1"/>
          <p:nvPr>
            <p:ph type="ctrTitle"/>
          </p:nvPr>
        </p:nvSpPr>
        <p:spPr>
          <a:xfrm>
            <a:off x="311708" y="971700"/>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Linear Regression with Scikit-Learn</a:t>
            </a:r>
            <a:endParaRPr b="1">
              <a:latin typeface="Montserrat"/>
              <a:ea typeface="Montserrat"/>
              <a:cs typeface="Montserrat"/>
              <a:sym typeface="Montserrat"/>
            </a:endParaRPr>
          </a:p>
        </p:txBody>
      </p:sp>
      <p:pic>
        <p:nvPicPr>
          <p:cNvPr descr="watermark.jpg" id="1893" name="Google Shape;1893;p19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894" name="Google Shape;1894;p19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1895" name="Google Shape;1895;p194"/>
          <p:cNvSpPr txBox="1"/>
          <p:nvPr>
            <p:ph idx="1" type="subTitle"/>
          </p:nvPr>
        </p:nvSpPr>
        <p:spPr>
          <a:xfrm>
            <a:off x="311700" y="28808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900"/>
              <a:t>Part One: </a:t>
            </a:r>
            <a:endParaRPr sz="3900"/>
          </a:p>
          <a:p>
            <a:pPr indent="0" lvl="0" marL="0" rtl="0" algn="ctr">
              <a:spcBef>
                <a:spcPts val="0"/>
              </a:spcBef>
              <a:spcAft>
                <a:spcPts val="0"/>
              </a:spcAft>
              <a:buNone/>
            </a:pPr>
            <a:r>
              <a:rPr lang="en" sz="3900"/>
              <a:t>Data Setup and Model Training </a:t>
            </a:r>
            <a:endParaRPr sz="3900"/>
          </a:p>
        </p:txBody>
      </p:sp>
    </p:spTree>
  </p:cSld>
  <p:clrMapOvr>
    <a:masterClrMapping/>
  </p:clrMapOvr>
</p:sld>
</file>

<file path=ppt/slides/slide1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9" name="Shape 1899"/>
        <p:cNvGrpSpPr/>
        <p:nvPr/>
      </p:nvGrpSpPr>
      <p:grpSpPr>
        <a:xfrm>
          <a:off x="0" y="0"/>
          <a:ext cx="0" cy="0"/>
          <a:chOff x="0" y="0"/>
          <a:chExt cx="0" cy="0"/>
        </a:xfrm>
      </p:grpSpPr>
      <p:sp>
        <p:nvSpPr>
          <p:cNvPr id="1900" name="Google Shape;1900;p19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901" name="Google Shape;1901;p195"/>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Previously, we explored “</a:t>
            </a:r>
            <a:r>
              <a:rPr i="1" lang="en" sz="2900">
                <a:solidFill>
                  <a:srgbClr val="434343"/>
                </a:solidFill>
                <a:latin typeface="Montserrat"/>
                <a:ea typeface="Montserrat"/>
                <a:cs typeface="Montserrat"/>
                <a:sym typeface="Montserrat"/>
              </a:rPr>
              <a:t>Is there a relationship between</a:t>
            </a:r>
            <a:r>
              <a:rPr b="1" i="1" lang="en" sz="2900">
                <a:solidFill>
                  <a:srgbClr val="434343"/>
                </a:solidFill>
                <a:latin typeface="Montserrat"/>
                <a:ea typeface="Montserrat"/>
                <a:cs typeface="Montserrat"/>
                <a:sym typeface="Montserrat"/>
              </a:rPr>
              <a:t> total advertising spend</a:t>
            </a:r>
            <a:r>
              <a:rPr i="1" lang="en" sz="2900">
                <a:solidFill>
                  <a:srgbClr val="434343"/>
                </a:solidFill>
                <a:latin typeface="Montserrat"/>
                <a:ea typeface="Montserrat"/>
                <a:cs typeface="Montserrat"/>
                <a:sym typeface="Montserrat"/>
              </a:rPr>
              <a:t> and </a:t>
            </a:r>
            <a:r>
              <a:rPr b="1" i="1" lang="en" sz="2900">
                <a:solidFill>
                  <a:srgbClr val="434343"/>
                </a:solidFill>
                <a:latin typeface="Montserrat"/>
                <a:ea typeface="Montserrat"/>
                <a:cs typeface="Montserrat"/>
                <a:sym typeface="Montserrat"/>
              </a:rPr>
              <a:t>sales</a:t>
            </a:r>
            <a:r>
              <a:rPr i="1" lang="en" sz="2900">
                <a:solidFill>
                  <a:srgbClr val="434343"/>
                </a:solidFill>
                <a:latin typeface="Montserrat"/>
                <a:ea typeface="Montserrat"/>
                <a:cs typeface="Montserrat"/>
                <a:sym typeface="Montserrat"/>
              </a:rPr>
              <a:t>?</a:t>
            </a:r>
            <a:r>
              <a:rPr lang="en" sz="2900">
                <a:solidFill>
                  <a:srgbClr val="434343"/>
                </a:solidFill>
                <a:latin typeface="Montserrat"/>
                <a:ea typeface="Montserrat"/>
                <a:cs typeface="Montserrat"/>
                <a:sym typeface="Montserrat"/>
              </a:rPr>
              <a:t> “</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Now we want to expand this to “</a:t>
            </a:r>
            <a:r>
              <a:rPr i="1" lang="en" sz="2900">
                <a:solidFill>
                  <a:srgbClr val="434343"/>
                </a:solidFill>
                <a:latin typeface="Montserrat"/>
                <a:ea typeface="Montserrat"/>
                <a:cs typeface="Montserrat"/>
                <a:sym typeface="Montserrat"/>
              </a:rPr>
              <a:t>What is the relationship between</a:t>
            </a:r>
            <a:r>
              <a:rPr b="1" i="1" lang="en" sz="2900">
                <a:solidFill>
                  <a:srgbClr val="434343"/>
                </a:solidFill>
                <a:latin typeface="Montserrat"/>
                <a:ea typeface="Montserrat"/>
                <a:cs typeface="Montserrat"/>
                <a:sym typeface="Montserrat"/>
              </a:rPr>
              <a:t> each advertising channel (TV,Radio,Newspaper)</a:t>
            </a:r>
            <a:r>
              <a:rPr i="1" lang="en" sz="2900">
                <a:solidFill>
                  <a:srgbClr val="434343"/>
                </a:solidFill>
                <a:latin typeface="Montserrat"/>
                <a:ea typeface="Montserrat"/>
                <a:cs typeface="Montserrat"/>
                <a:sym typeface="Montserrat"/>
              </a:rPr>
              <a:t> and </a:t>
            </a:r>
            <a:r>
              <a:rPr b="1" i="1" lang="en" sz="2900">
                <a:solidFill>
                  <a:srgbClr val="434343"/>
                </a:solidFill>
                <a:latin typeface="Montserrat"/>
                <a:ea typeface="Montserrat"/>
                <a:cs typeface="Montserrat"/>
                <a:sym typeface="Montserrat"/>
              </a:rPr>
              <a:t>sales?</a:t>
            </a:r>
            <a:r>
              <a:rPr lang="en" sz="2900">
                <a:solidFill>
                  <a:srgbClr val="434343"/>
                </a:solidFill>
                <a:latin typeface="Montserrat"/>
                <a:ea typeface="Montserrat"/>
                <a:cs typeface="Montserrat"/>
                <a:sym typeface="Montserrat"/>
              </a:rPr>
              <a:t>”</a:t>
            </a:r>
            <a:endParaRPr sz="2900">
              <a:solidFill>
                <a:srgbClr val="434343"/>
              </a:solidFill>
              <a:latin typeface="Montserrat"/>
              <a:ea typeface="Montserrat"/>
              <a:cs typeface="Montserrat"/>
              <a:sym typeface="Montserrat"/>
            </a:endParaRPr>
          </a:p>
        </p:txBody>
      </p:sp>
      <p:pic>
        <p:nvPicPr>
          <p:cNvPr descr="watermark.jpg" id="1902" name="Google Shape;1902;p19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903" name="Google Shape;1903;p19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7" name="Shape 1907"/>
        <p:cNvGrpSpPr/>
        <p:nvPr/>
      </p:nvGrpSpPr>
      <p:grpSpPr>
        <a:xfrm>
          <a:off x="0" y="0"/>
          <a:ext cx="0" cy="0"/>
          <a:chOff x="0" y="0"/>
          <a:chExt cx="0" cy="0"/>
        </a:xfrm>
      </p:grpSpPr>
      <p:sp>
        <p:nvSpPr>
          <p:cNvPr id="1908" name="Google Shape;1908;p196"/>
          <p:cNvSpPr txBox="1"/>
          <p:nvPr>
            <p:ph type="ctrTitle"/>
          </p:nvPr>
        </p:nvSpPr>
        <p:spPr>
          <a:xfrm>
            <a:off x="173550" y="1433900"/>
            <a:ext cx="87969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Performance Evaluation	</a:t>
            </a:r>
            <a:endParaRPr b="1">
              <a:latin typeface="Montserrat"/>
              <a:ea typeface="Montserrat"/>
              <a:cs typeface="Montserrat"/>
              <a:sym typeface="Montserrat"/>
            </a:endParaRPr>
          </a:p>
        </p:txBody>
      </p:sp>
      <p:sp>
        <p:nvSpPr>
          <p:cNvPr id="1909" name="Google Shape;1909;p196"/>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900"/>
              <a:t>Regression Metrics</a:t>
            </a:r>
            <a:endParaRPr sz="3900"/>
          </a:p>
        </p:txBody>
      </p:sp>
      <p:pic>
        <p:nvPicPr>
          <p:cNvPr descr="watermark.jpg" id="1910" name="Google Shape;1910;p19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911" name="Google Shape;1911;p19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5" name="Shape 1915"/>
        <p:cNvGrpSpPr/>
        <p:nvPr/>
      </p:nvGrpSpPr>
      <p:grpSpPr>
        <a:xfrm>
          <a:off x="0" y="0"/>
          <a:ext cx="0" cy="0"/>
          <a:chOff x="0" y="0"/>
          <a:chExt cx="0" cy="0"/>
        </a:xfrm>
      </p:grpSpPr>
      <p:sp>
        <p:nvSpPr>
          <p:cNvPr id="1916" name="Google Shape;1916;p19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Evaluating Regression</a:t>
            </a:r>
            <a:endParaRPr>
              <a:latin typeface="Montserrat"/>
              <a:ea typeface="Montserrat"/>
              <a:cs typeface="Montserrat"/>
              <a:sym typeface="Montserrat"/>
            </a:endParaRPr>
          </a:p>
        </p:txBody>
      </p:sp>
      <p:sp>
        <p:nvSpPr>
          <p:cNvPr id="1917" name="Google Shape;1917;p19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Now that we have a fitted model that can perform predictions based on features, how do we decide if those predictions are any good?</a:t>
            </a:r>
            <a:endParaRPr sz="3000">
              <a:solidFill>
                <a:srgbClr val="434343"/>
              </a:solidFill>
              <a:latin typeface="Montserrat"/>
              <a:ea typeface="Montserrat"/>
              <a:cs typeface="Montserrat"/>
              <a:sym typeface="Montserrat"/>
            </a:endParaRPr>
          </a:p>
          <a:p>
            <a:pPr indent="-419100" lvl="0" marL="457200" rtl="0" algn="l">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Fortunately we have the known test labels to </a:t>
            </a:r>
            <a:r>
              <a:rPr lang="en" sz="3000">
                <a:solidFill>
                  <a:srgbClr val="434343"/>
                </a:solidFill>
                <a:latin typeface="Montserrat"/>
                <a:ea typeface="Montserrat"/>
                <a:cs typeface="Montserrat"/>
                <a:sym typeface="Montserrat"/>
              </a:rPr>
              <a:t>compare</a:t>
            </a:r>
            <a:r>
              <a:rPr lang="en" sz="3000">
                <a:solidFill>
                  <a:srgbClr val="434343"/>
                </a:solidFill>
                <a:latin typeface="Montserrat"/>
                <a:ea typeface="Montserrat"/>
                <a:cs typeface="Montserrat"/>
                <a:sym typeface="Montserrat"/>
              </a:rPr>
              <a:t> our </a:t>
            </a:r>
            <a:r>
              <a:rPr lang="en" sz="3000">
                <a:solidFill>
                  <a:srgbClr val="434343"/>
                </a:solidFill>
                <a:latin typeface="Montserrat"/>
                <a:ea typeface="Montserrat"/>
                <a:cs typeface="Montserrat"/>
                <a:sym typeface="Montserrat"/>
              </a:rPr>
              <a:t>results</a:t>
            </a:r>
            <a:r>
              <a:rPr lang="en" sz="3000">
                <a:solidFill>
                  <a:srgbClr val="434343"/>
                </a:solidFill>
                <a:latin typeface="Montserrat"/>
                <a:ea typeface="Montserrat"/>
                <a:cs typeface="Montserrat"/>
                <a:sym typeface="Montserrat"/>
              </a:rPr>
              <a:t> to.</a:t>
            </a:r>
            <a:endParaRPr sz="3000">
              <a:solidFill>
                <a:srgbClr val="434343"/>
              </a:solidFill>
              <a:latin typeface="Montserrat"/>
              <a:ea typeface="Montserrat"/>
              <a:cs typeface="Montserrat"/>
              <a:sym typeface="Montserrat"/>
            </a:endParaRPr>
          </a:p>
        </p:txBody>
      </p:sp>
      <p:pic>
        <p:nvPicPr>
          <p:cNvPr descr="watermark.jpg" id="1918" name="Google Shape;1918;p19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919" name="Google Shape;1919;p19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3" name="Shape 1923"/>
        <p:cNvGrpSpPr/>
        <p:nvPr/>
      </p:nvGrpSpPr>
      <p:grpSpPr>
        <a:xfrm>
          <a:off x="0" y="0"/>
          <a:ext cx="0" cy="0"/>
          <a:chOff x="0" y="0"/>
          <a:chExt cx="0" cy="0"/>
        </a:xfrm>
      </p:grpSpPr>
      <p:sp>
        <p:nvSpPr>
          <p:cNvPr id="1924" name="Google Shape;1924;p19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Evaluating Regression</a:t>
            </a:r>
            <a:endParaRPr>
              <a:latin typeface="Montserrat"/>
              <a:ea typeface="Montserrat"/>
              <a:cs typeface="Montserrat"/>
              <a:sym typeface="Montserrat"/>
            </a:endParaRPr>
          </a:p>
        </p:txBody>
      </p:sp>
      <p:sp>
        <p:nvSpPr>
          <p:cNvPr id="1925" name="Google Shape;1925;p19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Let’s take a moment now to discuss evaluating Regression Models</a:t>
            </a:r>
            <a:endParaRPr sz="3000">
              <a:solidFill>
                <a:srgbClr val="434343"/>
              </a:solidFill>
              <a:latin typeface="Montserrat"/>
              <a:ea typeface="Montserrat"/>
              <a:cs typeface="Montserrat"/>
              <a:sym typeface="Montserrat"/>
            </a:endParaRPr>
          </a:p>
          <a:p>
            <a:pPr indent="-419100" lvl="0" marL="457200" rtl="0" algn="l">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Regression is a task when a model attempts to predict continuous values (unlike categorical values, which is classification)</a:t>
            </a:r>
            <a:endParaRPr sz="3000">
              <a:solidFill>
                <a:srgbClr val="434343"/>
              </a:solidFill>
              <a:latin typeface="Montserrat"/>
              <a:ea typeface="Montserrat"/>
              <a:cs typeface="Montserrat"/>
              <a:sym typeface="Montserrat"/>
            </a:endParaRPr>
          </a:p>
        </p:txBody>
      </p:sp>
      <p:pic>
        <p:nvPicPr>
          <p:cNvPr descr="watermark.jpg" id="1926" name="Google Shape;1926;p19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927" name="Google Shape;1927;p19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1" name="Shape 1931"/>
        <p:cNvGrpSpPr/>
        <p:nvPr/>
      </p:nvGrpSpPr>
      <p:grpSpPr>
        <a:xfrm>
          <a:off x="0" y="0"/>
          <a:ext cx="0" cy="0"/>
          <a:chOff x="0" y="0"/>
          <a:chExt cx="0" cy="0"/>
        </a:xfrm>
      </p:grpSpPr>
      <p:sp>
        <p:nvSpPr>
          <p:cNvPr id="1932" name="Google Shape;1932;p19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Evaluating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933" name="Google Shape;1933;p19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For example, attempting to predict the price of a house given its features is a </a:t>
            </a:r>
            <a:r>
              <a:rPr b="1" lang="en" sz="3000">
                <a:solidFill>
                  <a:srgbClr val="434343"/>
                </a:solidFill>
                <a:latin typeface="Montserrat"/>
                <a:ea typeface="Montserrat"/>
                <a:cs typeface="Montserrat"/>
                <a:sym typeface="Montserrat"/>
              </a:rPr>
              <a:t>regression task.</a:t>
            </a:r>
            <a:endParaRPr sz="3000">
              <a:solidFill>
                <a:srgbClr val="434343"/>
              </a:solidFill>
              <a:latin typeface="Montserrat"/>
              <a:ea typeface="Montserrat"/>
              <a:cs typeface="Montserrat"/>
              <a:sym typeface="Montserrat"/>
            </a:endParaRPr>
          </a:p>
          <a:p>
            <a:pPr indent="-419100" lvl="0" marL="457200" rtl="0" algn="l">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Attempting to predict the country a house is in given its features would be a classification task.</a:t>
            </a:r>
            <a:endParaRPr sz="3000">
              <a:solidFill>
                <a:srgbClr val="434343"/>
              </a:solidFill>
              <a:latin typeface="Montserrat"/>
              <a:ea typeface="Montserrat"/>
              <a:cs typeface="Montserrat"/>
              <a:sym typeface="Montserrat"/>
            </a:endParaRPr>
          </a:p>
        </p:txBody>
      </p:sp>
      <p:pic>
        <p:nvPicPr>
          <p:cNvPr descr="watermark.jpg" id="1934" name="Google Shape;1934;p19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935" name="Google Shape;1935;p19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9" name="Shape 1939"/>
        <p:cNvGrpSpPr/>
        <p:nvPr/>
      </p:nvGrpSpPr>
      <p:grpSpPr>
        <a:xfrm>
          <a:off x="0" y="0"/>
          <a:ext cx="0" cy="0"/>
          <a:chOff x="0" y="0"/>
          <a:chExt cx="0" cy="0"/>
        </a:xfrm>
      </p:grpSpPr>
      <p:sp>
        <p:nvSpPr>
          <p:cNvPr id="1940" name="Google Shape;1940;p20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Evaluating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941" name="Google Shape;1941;p20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You may have heard of some evaluation metrics like accuracy or recall.</a:t>
            </a:r>
            <a:endParaRPr sz="3000">
              <a:solidFill>
                <a:srgbClr val="434343"/>
              </a:solidFill>
              <a:latin typeface="Montserrat"/>
              <a:ea typeface="Montserrat"/>
              <a:cs typeface="Montserrat"/>
              <a:sym typeface="Montserrat"/>
            </a:endParaRPr>
          </a:p>
          <a:p>
            <a:pPr indent="-419100" lvl="0" marL="457200" rtl="0" algn="l">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These sort of metrics aren’t useful for regression problems, we need metrics designed for </a:t>
            </a:r>
            <a:r>
              <a:rPr b="1" lang="en" sz="3000">
                <a:solidFill>
                  <a:srgbClr val="434343"/>
                </a:solidFill>
                <a:latin typeface="Montserrat"/>
                <a:ea typeface="Montserrat"/>
                <a:cs typeface="Montserrat"/>
                <a:sym typeface="Montserrat"/>
              </a:rPr>
              <a:t>continuous</a:t>
            </a:r>
            <a:r>
              <a:rPr lang="en" sz="3000">
                <a:solidFill>
                  <a:srgbClr val="434343"/>
                </a:solidFill>
                <a:latin typeface="Montserrat"/>
                <a:ea typeface="Montserrat"/>
                <a:cs typeface="Montserrat"/>
                <a:sym typeface="Montserrat"/>
              </a:rPr>
              <a:t> values!</a:t>
            </a:r>
            <a:endParaRPr sz="3000">
              <a:solidFill>
                <a:srgbClr val="434343"/>
              </a:solidFill>
              <a:latin typeface="Montserrat"/>
              <a:ea typeface="Montserrat"/>
              <a:cs typeface="Montserrat"/>
              <a:sym typeface="Montserrat"/>
            </a:endParaRPr>
          </a:p>
        </p:txBody>
      </p:sp>
      <p:pic>
        <p:nvPicPr>
          <p:cNvPr descr="watermark.jpg" id="1942" name="Google Shape;1942;p20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943" name="Google Shape;1943;p20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7" name="Shape 1947"/>
        <p:cNvGrpSpPr/>
        <p:nvPr/>
      </p:nvGrpSpPr>
      <p:grpSpPr>
        <a:xfrm>
          <a:off x="0" y="0"/>
          <a:ext cx="0" cy="0"/>
          <a:chOff x="0" y="0"/>
          <a:chExt cx="0" cy="0"/>
        </a:xfrm>
      </p:grpSpPr>
      <p:sp>
        <p:nvSpPr>
          <p:cNvPr id="1948" name="Google Shape;1948;p20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Evaluating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949" name="Google Shape;1949;p20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Let’s discuss some of the most common evaluation metrics for regression:</a:t>
            </a:r>
            <a:endParaRPr sz="3000">
              <a:solidFill>
                <a:srgbClr val="434343"/>
              </a:solidFill>
              <a:latin typeface="Montserrat"/>
              <a:ea typeface="Montserrat"/>
              <a:cs typeface="Montserrat"/>
              <a:sym typeface="Montserrat"/>
            </a:endParaRPr>
          </a:p>
          <a:p>
            <a:pPr indent="-419100" lvl="1" marL="1371600" rtl="0" algn="l">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Mean Absolute Error</a:t>
            </a:r>
            <a:endParaRPr sz="3000">
              <a:solidFill>
                <a:srgbClr val="434343"/>
              </a:solidFill>
              <a:latin typeface="Montserrat"/>
              <a:ea typeface="Montserrat"/>
              <a:cs typeface="Montserrat"/>
              <a:sym typeface="Montserrat"/>
            </a:endParaRPr>
          </a:p>
          <a:p>
            <a:pPr indent="-419100" lvl="1" marL="1371600" rtl="0" algn="l">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Mean Squared Error</a:t>
            </a:r>
            <a:endParaRPr sz="3000">
              <a:solidFill>
                <a:srgbClr val="434343"/>
              </a:solidFill>
              <a:latin typeface="Montserrat"/>
              <a:ea typeface="Montserrat"/>
              <a:cs typeface="Montserrat"/>
              <a:sym typeface="Montserrat"/>
            </a:endParaRPr>
          </a:p>
          <a:p>
            <a:pPr indent="-419100" lvl="1" marL="1371600" rtl="0" algn="l">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Root Mean Square Error</a:t>
            </a:r>
            <a:endParaRPr sz="3000">
              <a:solidFill>
                <a:srgbClr val="434343"/>
              </a:solidFill>
              <a:latin typeface="Montserrat"/>
              <a:ea typeface="Montserrat"/>
              <a:cs typeface="Montserrat"/>
              <a:sym typeface="Montserrat"/>
            </a:endParaRPr>
          </a:p>
          <a:p>
            <a:pPr indent="0" lvl="0" marL="1371600" rtl="0" algn="l">
              <a:spcBef>
                <a:spcPts val="1600"/>
              </a:spcBef>
              <a:spcAft>
                <a:spcPts val="1600"/>
              </a:spcAft>
              <a:buNone/>
            </a:pPr>
            <a:r>
              <a:t/>
            </a:r>
            <a:endParaRPr sz="3000">
              <a:solidFill>
                <a:srgbClr val="434343"/>
              </a:solidFill>
              <a:latin typeface="Montserrat"/>
              <a:ea typeface="Montserrat"/>
              <a:cs typeface="Montserrat"/>
              <a:sym typeface="Montserrat"/>
            </a:endParaRPr>
          </a:p>
        </p:txBody>
      </p:sp>
      <p:pic>
        <p:nvPicPr>
          <p:cNvPr descr="watermark.jpg" id="1950" name="Google Shape;1950;p20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951" name="Google Shape;1951;p20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5" name="Shape 1955"/>
        <p:cNvGrpSpPr/>
        <p:nvPr/>
      </p:nvGrpSpPr>
      <p:grpSpPr>
        <a:xfrm>
          <a:off x="0" y="0"/>
          <a:ext cx="0" cy="0"/>
          <a:chOff x="0" y="0"/>
          <a:chExt cx="0" cy="0"/>
        </a:xfrm>
      </p:grpSpPr>
      <p:sp>
        <p:nvSpPr>
          <p:cNvPr id="1956" name="Google Shape;1956;p20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Evaluating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957" name="Google Shape;1957;p20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The metrics shown here apply to any regression task, not just Linear Regression!</a:t>
            </a:r>
            <a:endParaRPr sz="3000">
              <a:solidFill>
                <a:srgbClr val="434343"/>
              </a:solidFill>
              <a:latin typeface="Montserrat"/>
              <a:ea typeface="Montserrat"/>
              <a:cs typeface="Montserrat"/>
              <a:sym typeface="Montserrat"/>
            </a:endParaRPr>
          </a:p>
        </p:txBody>
      </p:sp>
      <p:pic>
        <p:nvPicPr>
          <p:cNvPr descr="watermark.jpg" id="1958" name="Google Shape;1958;p20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959" name="Google Shape;1959;p20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3" name="Shape 1963"/>
        <p:cNvGrpSpPr/>
        <p:nvPr/>
      </p:nvGrpSpPr>
      <p:grpSpPr>
        <a:xfrm>
          <a:off x="0" y="0"/>
          <a:ext cx="0" cy="0"/>
          <a:chOff x="0" y="0"/>
          <a:chExt cx="0" cy="0"/>
        </a:xfrm>
      </p:grpSpPr>
      <p:sp>
        <p:nvSpPr>
          <p:cNvPr id="1964" name="Google Shape;1964;p20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Evaluating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965" name="Google Shape;1965;p203"/>
          <p:cNvSpPr txBox="1"/>
          <p:nvPr>
            <p:ph idx="1" type="body"/>
          </p:nvPr>
        </p:nvSpPr>
        <p:spPr>
          <a:xfrm>
            <a:off x="311700" y="1152475"/>
            <a:ext cx="87960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Mean Absolute Error (MAE)</a:t>
            </a:r>
            <a:endParaRPr sz="3000">
              <a:solidFill>
                <a:srgbClr val="434343"/>
              </a:solidFill>
              <a:latin typeface="Montserrat"/>
              <a:ea typeface="Montserrat"/>
              <a:cs typeface="Montserrat"/>
              <a:sym typeface="Montserrat"/>
            </a:endParaRPr>
          </a:p>
          <a:p>
            <a:pPr indent="-419100" lvl="1" marL="13716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This is the mean of the absolute value of errors.</a:t>
            </a:r>
            <a:endParaRPr sz="3000">
              <a:solidFill>
                <a:srgbClr val="434343"/>
              </a:solidFill>
              <a:latin typeface="Montserrat"/>
              <a:ea typeface="Montserrat"/>
              <a:cs typeface="Montserrat"/>
              <a:sym typeface="Montserrat"/>
            </a:endParaRPr>
          </a:p>
          <a:p>
            <a:pPr indent="-419100" lvl="1" marL="13716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Easy to understand</a:t>
            </a:r>
            <a:endParaRPr sz="3000">
              <a:solidFill>
                <a:srgbClr val="434343"/>
              </a:solidFill>
              <a:latin typeface="Montserrat"/>
              <a:ea typeface="Montserrat"/>
              <a:cs typeface="Montserrat"/>
              <a:sym typeface="Montserrat"/>
            </a:endParaRPr>
          </a:p>
        </p:txBody>
      </p:sp>
      <p:pic>
        <p:nvPicPr>
          <p:cNvPr descr="watermark.jpg" id="1966" name="Google Shape;1966;p20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967" name="Google Shape;1967;p20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descr="Screen Shot 2017-05-01 at 11.04.18 AM.png" id="1968" name="Google Shape;1968;p203"/>
          <p:cNvPicPr preferRelativeResize="0"/>
          <p:nvPr/>
        </p:nvPicPr>
        <p:blipFill>
          <a:blip r:embed="rId4">
            <a:alphaModFix/>
          </a:blip>
          <a:stretch>
            <a:fillRect/>
          </a:stretch>
        </p:blipFill>
        <p:spPr>
          <a:xfrm>
            <a:off x="2150100" y="3323477"/>
            <a:ext cx="5186449" cy="16264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4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240" name="Google Shape;240;p42"/>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Carl Friedrich Gauss was born in 1777, which would make him 18 years old at his proclaimed time of discovery!</a:t>
            </a:r>
            <a:endParaRPr sz="2900">
              <a:solidFill>
                <a:srgbClr val="434343"/>
              </a:solidFill>
              <a:latin typeface="Montserrat"/>
              <a:ea typeface="Montserrat"/>
              <a:cs typeface="Montserrat"/>
              <a:sym typeface="Montserrat"/>
            </a:endParaRPr>
          </a:p>
          <a:p>
            <a:pPr indent="0" lvl="0" marL="914400" marR="0" rtl="0" algn="l">
              <a:lnSpc>
                <a:spcPct val="100000"/>
              </a:lnSpc>
              <a:spcBef>
                <a:spcPts val="1600"/>
              </a:spcBef>
              <a:spcAft>
                <a:spcPts val="0"/>
              </a:spcAft>
              <a:buNone/>
            </a:pPr>
            <a:r>
              <a:t/>
            </a:r>
            <a:endParaRPr sz="2900">
              <a:solidFill>
                <a:srgbClr val="434343"/>
              </a:solidFill>
              <a:latin typeface="Montserrat"/>
              <a:ea typeface="Montserrat"/>
              <a:cs typeface="Montserrat"/>
              <a:sym typeface="Montserrat"/>
            </a:endParaRPr>
          </a:p>
          <a:p>
            <a:pPr indent="0" lvl="0" marL="914400" marR="0" rtl="0" algn="l">
              <a:lnSpc>
                <a:spcPct val="100000"/>
              </a:lnSpc>
              <a:spcBef>
                <a:spcPts val="1600"/>
              </a:spcBef>
              <a:spcAft>
                <a:spcPts val="1600"/>
              </a:spcAft>
              <a:buNone/>
            </a:pPr>
            <a:r>
              <a:t/>
            </a:r>
            <a:endParaRPr sz="2900">
              <a:solidFill>
                <a:srgbClr val="434343"/>
              </a:solidFill>
              <a:latin typeface="Montserrat"/>
              <a:ea typeface="Montserrat"/>
              <a:cs typeface="Montserrat"/>
              <a:sym typeface="Montserrat"/>
            </a:endParaRPr>
          </a:p>
        </p:txBody>
      </p:sp>
      <p:pic>
        <p:nvPicPr>
          <p:cNvPr descr="watermark.jpg" id="241" name="Google Shape;241;p4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42" name="Google Shape;242;p4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243" name="Google Shape;243;p42"/>
          <p:cNvPicPr preferRelativeResize="0"/>
          <p:nvPr/>
        </p:nvPicPr>
        <p:blipFill>
          <a:blip r:embed="rId4">
            <a:alphaModFix/>
          </a:blip>
          <a:stretch>
            <a:fillRect/>
          </a:stretch>
        </p:blipFill>
        <p:spPr>
          <a:xfrm>
            <a:off x="3714750" y="3144363"/>
            <a:ext cx="1714500" cy="1952625"/>
          </a:xfrm>
          <a:prstGeom prst="rect">
            <a:avLst/>
          </a:prstGeom>
          <a:noFill/>
          <a:ln>
            <a:noFill/>
          </a:ln>
        </p:spPr>
      </p:pic>
    </p:spTree>
  </p:cSld>
  <p:clrMapOvr>
    <a:masterClrMapping/>
  </p:clrMapOvr>
</p:sld>
</file>

<file path=ppt/slides/slide1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2" name="Shape 1972"/>
        <p:cNvGrpSpPr/>
        <p:nvPr/>
      </p:nvGrpSpPr>
      <p:grpSpPr>
        <a:xfrm>
          <a:off x="0" y="0"/>
          <a:ext cx="0" cy="0"/>
          <a:chOff x="0" y="0"/>
          <a:chExt cx="0" cy="0"/>
        </a:xfrm>
      </p:grpSpPr>
      <p:pic>
        <p:nvPicPr>
          <p:cNvPr id="1973" name="Google Shape;1973;p204"/>
          <p:cNvPicPr preferRelativeResize="0"/>
          <p:nvPr/>
        </p:nvPicPr>
        <p:blipFill>
          <a:blip r:embed="rId3">
            <a:alphaModFix/>
          </a:blip>
          <a:stretch>
            <a:fillRect/>
          </a:stretch>
        </p:blipFill>
        <p:spPr>
          <a:xfrm>
            <a:off x="2070675" y="1596175"/>
            <a:ext cx="4981824" cy="3623524"/>
          </a:xfrm>
          <a:prstGeom prst="rect">
            <a:avLst/>
          </a:prstGeom>
          <a:noFill/>
          <a:ln>
            <a:noFill/>
          </a:ln>
        </p:spPr>
      </p:pic>
      <p:sp>
        <p:nvSpPr>
          <p:cNvPr id="1974" name="Google Shape;1974;p20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Evaluating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975" name="Google Shape;1975;p20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MAE won’t punish large errors however.</a:t>
            </a:r>
            <a:endParaRPr sz="3000">
              <a:solidFill>
                <a:srgbClr val="434343"/>
              </a:solidFill>
              <a:latin typeface="Montserrat"/>
              <a:ea typeface="Montserrat"/>
              <a:cs typeface="Montserrat"/>
              <a:sym typeface="Montserrat"/>
            </a:endParaRPr>
          </a:p>
        </p:txBody>
      </p:sp>
      <p:pic>
        <p:nvPicPr>
          <p:cNvPr descr="watermark.jpg" id="1976" name="Google Shape;1976;p204"/>
          <p:cNvPicPr preferRelativeResize="0"/>
          <p:nvPr/>
        </p:nvPicPr>
        <p:blipFill rotWithShape="1">
          <a:blip r:embed="rId4">
            <a:alphaModFix/>
          </a:blip>
          <a:srcRect b="38251" l="51048" r="35216" t="14424"/>
          <a:stretch/>
        </p:blipFill>
        <p:spPr>
          <a:xfrm>
            <a:off x="152400" y="152400"/>
            <a:ext cx="890025" cy="859476"/>
          </a:xfrm>
          <a:prstGeom prst="rect">
            <a:avLst/>
          </a:prstGeom>
          <a:noFill/>
          <a:ln>
            <a:noFill/>
          </a:ln>
        </p:spPr>
      </p:pic>
      <p:pic>
        <p:nvPicPr>
          <p:cNvPr descr="watermark.jpg" id="1977" name="Google Shape;1977;p204"/>
          <p:cNvPicPr preferRelativeResize="0"/>
          <p:nvPr/>
        </p:nvPicPr>
        <p:blipFill rotWithShape="1">
          <a:blip r:embed="rId4">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1" name="Shape 1981"/>
        <p:cNvGrpSpPr/>
        <p:nvPr/>
      </p:nvGrpSpPr>
      <p:grpSpPr>
        <a:xfrm>
          <a:off x="0" y="0"/>
          <a:ext cx="0" cy="0"/>
          <a:chOff x="0" y="0"/>
          <a:chExt cx="0" cy="0"/>
        </a:xfrm>
      </p:grpSpPr>
      <p:pic>
        <p:nvPicPr>
          <p:cNvPr id="1982" name="Google Shape;1982;p205"/>
          <p:cNvPicPr preferRelativeResize="0"/>
          <p:nvPr/>
        </p:nvPicPr>
        <p:blipFill rotWithShape="1">
          <a:blip r:embed="rId3">
            <a:alphaModFix/>
          </a:blip>
          <a:srcRect b="0" l="0" r="49346" t="53246"/>
          <a:stretch/>
        </p:blipFill>
        <p:spPr>
          <a:xfrm>
            <a:off x="2770950" y="2046550"/>
            <a:ext cx="3359750" cy="2255550"/>
          </a:xfrm>
          <a:prstGeom prst="rect">
            <a:avLst/>
          </a:prstGeom>
          <a:noFill/>
          <a:ln>
            <a:noFill/>
          </a:ln>
        </p:spPr>
      </p:pic>
      <p:sp>
        <p:nvSpPr>
          <p:cNvPr id="1983" name="Google Shape;1983;p20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Evaluating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984" name="Google Shape;1984;p20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MAE won’t punish large errors however.</a:t>
            </a:r>
            <a:endParaRPr sz="3000">
              <a:solidFill>
                <a:srgbClr val="434343"/>
              </a:solidFill>
              <a:latin typeface="Montserrat"/>
              <a:ea typeface="Montserrat"/>
              <a:cs typeface="Montserrat"/>
              <a:sym typeface="Montserrat"/>
            </a:endParaRPr>
          </a:p>
        </p:txBody>
      </p:sp>
      <p:pic>
        <p:nvPicPr>
          <p:cNvPr descr="watermark.jpg" id="1985" name="Google Shape;1985;p205"/>
          <p:cNvPicPr preferRelativeResize="0"/>
          <p:nvPr/>
        </p:nvPicPr>
        <p:blipFill rotWithShape="1">
          <a:blip r:embed="rId4">
            <a:alphaModFix/>
          </a:blip>
          <a:srcRect b="38251" l="51048" r="35216" t="14424"/>
          <a:stretch/>
        </p:blipFill>
        <p:spPr>
          <a:xfrm>
            <a:off x="152400" y="152400"/>
            <a:ext cx="890025" cy="859476"/>
          </a:xfrm>
          <a:prstGeom prst="rect">
            <a:avLst/>
          </a:prstGeom>
          <a:noFill/>
          <a:ln>
            <a:noFill/>
          </a:ln>
        </p:spPr>
      </p:pic>
      <p:pic>
        <p:nvPicPr>
          <p:cNvPr descr="watermark.jpg" id="1986" name="Google Shape;1986;p205"/>
          <p:cNvPicPr preferRelativeResize="0"/>
          <p:nvPr/>
        </p:nvPicPr>
        <p:blipFill rotWithShape="1">
          <a:blip r:embed="rId4">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0" name="Shape 1990"/>
        <p:cNvGrpSpPr/>
        <p:nvPr/>
      </p:nvGrpSpPr>
      <p:grpSpPr>
        <a:xfrm>
          <a:off x="0" y="0"/>
          <a:ext cx="0" cy="0"/>
          <a:chOff x="0" y="0"/>
          <a:chExt cx="0" cy="0"/>
        </a:xfrm>
      </p:grpSpPr>
      <p:pic>
        <p:nvPicPr>
          <p:cNvPr id="1991" name="Google Shape;1991;p206"/>
          <p:cNvPicPr preferRelativeResize="0"/>
          <p:nvPr/>
        </p:nvPicPr>
        <p:blipFill rotWithShape="1">
          <a:blip r:embed="rId3">
            <a:alphaModFix/>
          </a:blip>
          <a:srcRect b="0" l="0" r="49346" t="53246"/>
          <a:stretch/>
        </p:blipFill>
        <p:spPr>
          <a:xfrm>
            <a:off x="2770950" y="2046550"/>
            <a:ext cx="3359750" cy="2255550"/>
          </a:xfrm>
          <a:prstGeom prst="rect">
            <a:avLst/>
          </a:prstGeom>
          <a:noFill/>
          <a:ln>
            <a:noFill/>
          </a:ln>
        </p:spPr>
      </p:pic>
      <p:sp>
        <p:nvSpPr>
          <p:cNvPr id="1992" name="Google Shape;1992;p20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Evaluating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993" name="Google Shape;1993;p20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We want our error metrics to account for these!</a:t>
            </a:r>
            <a:endParaRPr sz="3000">
              <a:solidFill>
                <a:srgbClr val="434343"/>
              </a:solidFill>
              <a:latin typeface="Montserrat"/>
              <a:ea typeface="Montserrat"/>
              <a:cs typeface="Montserrat"/>
              <a:sym typeface="Montserrat"/>
            </a:endParaRPr>
          </a:p>
        </p:txBody>
      </p:sp>
      <p:pic>
        <p:nvPicPr>
          <p:cNvPr descr="watermark.jpg" id="1994" name="Google Shape;1994;p206"/>
          <p:cNvPicPr preferRelativeResize="0"/>
          <p:nvPr/>
        </p:nvPicPr>
        <p:blipFill rotWithShape="1">
          <a:blip r:embed="rId4">
            <a:alphaModFix/>
          </a:blip>
          <a:srcRect b="38251" l="51048" r="35216" t="14424"/>
          <a:stretch/>
        </p:blipFill>
        <p:spPr>
          <a:xfrm>
            <a:off x="152400" y="152400"/>
            <a:ext cx="890025" cy="859476"/>
          </a:xfrm>
          <a:prstGeom prst="rect">
            <a:avLst/>
          </a:prstGeom>
          <a:noFill/>
          <a:ln>
            <a:noFill/>
          </a:ln>
        </p:spPr>
      </p:pic>
      <p:pic>
        <p:nvPicPr>
          <p:cNvPr descr="watermark.jpg" id="1995" name="Google Shape;1995;p206"/>
          <p:cNvPicPr preferRelativeResize="0"/>
          <p:nvPr/>
        </p:nvPicPr>
        <p:blipFill rotWithShape="1">
          <a:blip r:embed="rId4">
            <a:alphaModFix/>
          </a:blip>
          <a:srcRect b="38442" l="-230" r="230" t="8854"/>
          <a:stretch/>
        </p:blipFill>
        <p:spPr>
          <a:xfrm>
            <a:off x="-76200" y="4801375"/>
            <a:ext cx="2315821" cy="342126"/>
          </a:xfrm>
          <a:prstGeom prst="rect">
            <a:avLst/>
          </a:prstGeom>
          <a:noFill/>
          <a:ln>
            <a:noFill/>
          </a:ln>
        </p:spPr>
      </p:pic>
      <p:cxnSp>
        <p:nvCxnSpPr>
          <p:cNvPr id="1996" name="Google Shape;1996;p206"/>
          <p:cNvCxnSpPr/>
          <p:nvPr/>
        </p:nvCxnSpPr>
        <p:spPr>
          <a:xfrm flipH="1">
            <a:off x="3857325" y="2275950"/>
            <a:ext cx="978300" cy="428700"/>
          </a:xfrm>
          <a:prstGeom prst="straightConnector1">
            <a:avLst/>
          </a:prstGeom>
          <a:noFill/>
          <a:ln cap="flat" cmpd="sng" w="19050">
            <a:solidFill>
              <a:srgbClr val="FF0000"/>
            </a:solidFill>
            <a:prstDash val="solid"/>
            <a:round/>
            <a:headEnd len="med" w="med" type="triangle"/>
            <a:tailEnd len="med" w="med" type="none"/>
          </a:ln>
        </p:spPr>
      </p:cxnSp>
      <p:cxnSp>
        <p:nvCxnSpPr>
          <p:cNvPr id="1997" name="Google Shape;1997;p206"/>
          <p:cNvCxnSpPr/>
          <p:nvPr/>
        </p:nvCxnSpPr>
        <p:spPr>
          <a:xfrm>
            <a:off x="4871825" y="2251800"/>
            <a:ext cx="0" cy="471000"/>
          </a:xfrm>
          <a:prstGeom prst="straightConnector1">
            <a:avLst/>
          </a:prstGeom>
          <a:noFill/>
          <a:ln cap="flat" cmpd="sng" w="19050">
            <a:solidFill>
              <a:srgbClr val="E06666"/>
            </a:solidFill>
            <a:prstDash val="solid"/>
            <a:round/>
            <a:headEnd len="med" w="med" type="diamond"/>
            <a:tailEnd len="med" w="med" type="diamond"/>
          </a:ln>
        </p:spPr>
      </p:cxnSp>
    </p:spTree>
  </p:cSld>
  <p:clrMapOvr>
    <a:masterClrMapping/>
  </p:clrMapOvr>
</p:sld>
</file>

<file path=ppt/slides/slide1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1" name="Shape 2001"/>
        <p:cNvGrpSpPr/>
        <p:nvPr/>
      </p:nvGrpSpPr>
      <p:grpSpPr>
        <a:xfrm>
          <a:off x="0" y="0"/>
          <a:ext cx="0" cy="0"/>
          <a:chOff x="0" y="0"/>
          <a:chExt cx="0" cy="0"/>
        </a:xfrm>
      </p:grpSpPr>
      <p:pic>
        <p:nvPicPr>
          <p:cNvPr descr="Screen Shot 2017-05-01 at 11.04.25 AM.png" id="2002" name="Google Shape;2002;p207"/>
          <p:cNvPicPr preferRelativeResize="0"/>
          <p:nvPr/>
        </p:nvPicPr>
        <p:blipFill>
          <a:blip r:embed="rId3">
            <a:alphaModFix/>
          </a:blip>
          <a:stretch>
            <a:fillRect/>
          </a:stretch>
        </p:blipFill>
        <p:spPr>
          <a:xfrm>
            <a:off x="1812637" y="3291850"/>
            <a:ext cx="5518726" cy="1737550"/>
          </a:xfrm>
          <a:prstGeom prst="rect">
            <a:avLst/>
          </a:prstGeom>
          <a:noFill/>
          <a:ln>
            <a:noFill/>
          </a:ln>
        </p:spPr>
      </p:pic>
      <p:sp>
        <p:nvSpPr>
          <p:cNvPr id="2003" name="Google Shape;2003;p20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Evaluating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2004" name="Google Shape;2004;p207"/>
          <p:cNvSpPr txBox="1"/>
          <p:nvPr>
            <p:ph idx="1" type="body"/>
          </p:nvPr>
        </p:nvSpPr>
        <p:spPr>
          <a:xfrm>
            <a:off x="311700" y="1152475"/>
            <a:ext cx="87960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Mean Squared Error (MSE)</a:t>
            </a:r>
            <a:endParaRPr sz="3000">
              <a:solidFill>
                <a:srgbClr val="434343"/>
              </a:solidFill>
              <a:latin typeface="Montserrat"/>
              <a:ea typeface="Montserrat"/>
              <a:cs typeface="Montserrat"/>
              <a:sym typeface="Montserrat"/>
            </a:endParaRPr>
          </a:p>
          <a:p>
            <a:pPr indent="-419100" lvl="1" marL="13716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Issue with MSE:</a:t>
            </a:r>
            <a:endParaRPr sz="3000">
              <a:solidFill>
                <a:srgbClr val="434343"/>
              </a:solidFill>
              <a:latin typeface="Montserrat"/>
              <a:ea typeface="Montserrat"/>
              <a:cs typeface="Montserrat"/>
              <a:sym typeface="Montserrat"/>
            </a:endParaRPr>
          </a:p>
          <a:p>
            <a:pPr indent="-419100" lvl="2" marL="18288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Different units than y.</a:t>
            </a:r>
            <a:endParaRPr sz="3000">
              <a:solidFill>
                <a:srgbClr val="434343"/>
              </a:solidFill>
              <a:latin typeface="Montserrat"/>
              <a:ea typeface="Montserrat"/>
              <a:cs typeface="Montserrat"/>
              <a:sym typeface="Montserrat"/>
            </a:endParaRPr>
          </a:p>
          <a:p>
            <a:pPr indent="-419100" lvl="2" marL="18288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It reports units of y squared!</a:t>
            </a:r>
            <a:endParaRPr sz="3000">
              <a:solidFill>
                <a:srgbClr val="434343"/>
              </a:solidFill>
              <a:latin typeface="Montserrat"/>
              <a:ea typeface="Montserrat"/>
              <a:cs typeface="Montserrat"/>
              <a:sym typeface="Montserrat"/>
            </a:endParaRPr>
          </a:p>
        </p:txBody>
      </p:sp>
      <p:pic>
        <p:nvPicPr>
          <p:cNvPr descr="watermark.jpg" id="2005" name="Google Shape;2005;p207"/>
          <p:cNvPicPr preferRelativeResize="0"/>
          <p:nvPr/>
        </p:nvPicPr>
        <p:blipFill rotWithShape="1">
          <a:blip r:embed="rId4">
            <a:alphaModFix/>
          </a:blip>
          <a:srcRect b="38251" l="51048" r="35216" t="14424"/>
          <a:stretch/>
        </p:blipFill>
        <p:spPr>
          <a:xfrm>
            <a:off x="152400" y="152400"/>
            <a:ext cx="890025" cy="859476"/>
          </a:xfrm>
          <a:prstGeom prst="rect">
            <a:avLst/>
          </a:prstGeom>
          <a:noFill/>
          <a:ln>
            <a:noFill/>
          </a:ln>
        </p:spPr>
      </p:pic>
      <p:pic>
        <p:nvPicPr>
          <p:cNvPr descr="watermark.jpg" id="2006" name="Google Shape;2006;p207"/>
          <p:cNvPicPr preferRelativeResize="0"/>
          <p:nvPr/>
        </p:nvPicPr>
        <p:blipFill rotWithShape="1">
          <a:blip r:embed="rId4">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0" name="Shape 2010"/>
        <p:cNvGrpSpPr/>
        <p:nvPr/>
      </p:nvGrpSpPr>
      <p:grpSpPr>
        <a:xfrm>
          <a:off x="0" y="0"/>
          <a:ext cx="0" cy="0"/>
          <a:chOff x="0" y="0"/>
          <a:chExt cx="0" cy="0"/>
        </a:xfrm>
      </p:grpSpPr>
      <p:pic>
        <p:nvPicPr>
          <p:cNvPr descr="Screen Shot 2017-05-01 at 11.04.31 AM.png" id="2011" name="Google Shape;2011;p208"/>
          <p:cNvPicPr preferRelativeResize="0"/>
          <p:nvPr/>
        </p:nvPicPr>
        <p:blipFill>
          <a:blip r:embed="rId3">
            <a:alphaModFix/>
          </a:blip>
          <a:stretch>
            <a:fillRect/>
          </a:stretch>
        </p:blipFill>
        <p:spPr>
          <a:xfrm>
            <a:off x="1862600" y="3278526"/>
            <a:ext cx="5743402" cy="1909150"/>
          </a:xfrm>
          <a:prstGeom prst="rect">
            <a:avLst/>
          </a:prstGeom>
          <a:noFill/>
          <a:ln>
            <a:noFill/>
          </a:ln>
        </p:spPr>
      </p:pic>
      <p:sp>
        <p:nvSpPr>
          <p:cNvPr id="2012" name="Google Shape;2012;p20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Evaluating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2013" name="Google Shape;2013;p208"/>
          <p:cNvSpPr txBox="1"/>
          <p:nvPr>
            <p:ph idx="1" type="body"/>
          </p:nvPr>
        </p:nvSpPr>
        <p:spPr>
          <a:xfrm>
            <a:off x="311700" y="1152475"/>
            <a:ext cx="87960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Root Mean Square Error (RMSE)</a:t>
            </a:r>
            <a:endParaRPr sz="3000">
              <a:solidFill>
                <a:srgbClr val="434343"/>
              </a:solidFill>
              <a:latin typeface="Montserrat"/>
              <a:ea typeface="Montserrat"/>
              <a:cs typeface="Montserrat"/>
              <a:sym typeface="Montserrat"/>
            </a:endParaRPr>
          </a:p>
          <a:p>
            <a:pPr indent="-419100" lvl="1" marL="13716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This is the root of the  mean of the squared errors.</a:t>
            </a:r>
            <a:endParaRPr sz="3000">
              <a:solidFill>
                <a:srgbClr val="434343"/>
              </a:solidFill>
              <a:latin typeface="Montserrat"/>
              <a:ea typeface="Montserrat"/>
              <a:cs typeface="Montserrat"/>
              <a:sym typeface="Montserrat"/>
            </a:endParaRPr>
          </a:p>
          <a:p>
            <a:pPr indent="-419100" lvl="1" marL="13716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Most popular (has same units as y)</a:t>
            </a:r>
            <a:endParaRPr sz="3000">
              <a:solidFill>
                <a:srgbClr val="434343"/>
              </a:solidFill>
              <a:latin typeface="Montserrat"/>
              <a:ea typeface="Montserrat"/>
              <a:cs typeface="Montserrat"/>
              <a:sym typeface="Montserrat"/>
            </a:endParaRPr>
          </a:p>
        </p:txBody>
      </p:sp>
      <p:pic>
        <p:nvPicPr>
          <p:cNvPr descr="watermark.jpg" id="2014" name="Google Shape;2014;p208"/>
          <p:cNvPicPr preferRelativeResize="0"/>
          <p:nvPr/>
        </p:nvPicPr>
        <p:blipFill rotWithShape="1">
          <a:blip r:embed="rId4">
            <a:alphaModFix/>
          </a:blip>
          <a:srcRect b="38251" l="51048" r="35216" t="14424"/>
          <a:stretch/>
        </p:blipFill>
        <p:spPr>
          <a:xfrm>
            <a:off x="152400" y="152400"/>
            <a:ext cx="890025" cy="859476"/>
          </a:xfrm>
          <a:prstGeom prst="rect">
            <a:avLst/>
          </a:prstGeom>
          <a:noFill/>
          <a:ln>
            <a:noFill/>
          </a:ln>
        </p:spPr>
      </p:pic>
      <p:pic>
        <p:nvPicPr>
          <p:cNvPr descr="watermark.jpg" id="2015" name="Google Shape;2015;p208"/>
          <p:cNvPicPr preferRelativeResize="0"/>
          <p:nvPr/>
        </p:nvPicPr>
        <p:blipFill rotWithShape="1">
          <a:blip r:embed="rId4">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9" name="Shape 2019"/>
        <p:cNvGrpSpPr/>
        <p:nvPr/>
      </p:nvGrpSpPr>
      <p:grpSpPr>
        <a:xfrm>
          <a:off x="0" y="0"/>
          <a:ext cx="0" cy="0"/>
          <a:chOff x="0" y="0"/>
          <a:chExt cx="0" cy="0"/>
        </a:xfrm>
      </p:grpSpPr>
      <p:sp>
        <p:nvSpPr>
          <p:cNvPr id="2020" name="Google Shape;2020;p20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Machine Learning </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2021" name="Google Shape;2021;p209"/>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Most common question from students:</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a:t>
            </a:r>
            <a:r>
              <a:rPr i="1" lang="en" sz="2900">
                <a:solidFill>
                  <a:srgbClr val="434343"/>
                </a:solidFill>
                <a:latin typeface="Montserrat"/>
                <a:ea typeface="Montserrat"/>
                <a:cs typeface="Montserrat"/>
                <a:sym typeface="Montserrat"/>
              </a:rPr>
              <a:t>What is a good value for RMSE</a:t>
            </a:r>
            <a:r>
              <a:rPr i="1" lang="en" sz="2900">
                <a:solidFill>
                  <a:srgbClr val="434343"/>
                </a:solidFill>
                <a:latin typeface="Montserrat"/>
                <a:ea typeface="Montserrat"/>
                <a:cs typeface="Montserrat"/>
                <a:sym typeface="Montserrat"/>
              </a:rPr>
              <a:t>?</a:t>
            </a:r>
            <a:r>
              <a:rPr lang="en" sz="2900">
                <a:solidFill>
                  <a:srgbClr val="434343"/>
                </a:solidFill>
                <a:latin typeface="Montserrat"/>
                <a:ea typeface="Montserrat"/>
                <a:cs typeface="Montserrat"/>
                <a:sym typeface="Montserrat"/>
              </a:rPr>
              <a:t>”</a:t>
            </a:r>
            <a:endParaRPr sz="2900">
              <a:solidFill>
                <a:srgbClr val="434343"/>
              </a:solidFill>
              <a:latin typeface="Montserrat"/>
              <a:ea typeface="Montserrat"/>
              <a:cs typeface="Montserrat"/>
              <a:sym typeface="Montserrat"/>
            </a:endParaRPr>
          </a:p>
          <a:p>
            <a:pPr indent="-412750" lvl="0"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Context is everything!</a:t>
            </a:r>
            <a:endParaRPr sz="2900">
              <a:solidFill>
                <a:srgbClr val="434343"/>
              </a:solidFill>
              <a:latin typeface="Montserrat"/>
              <a:ea typeface="Montserrat"/>
              <a:cs typeface="Montserrat"/>
              <a:sym typeface="Montserrat"/>
            </a:endParaRPr>
          </a:p>
          <a:p>
            <a:pPr indent="-412750" lvl="0"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A RMSE of $10 is fantastic for predicting the price of a house, but horrible for predicting the price of a candy bar!</a:t>
            </a:r>
            <a:endParaRPr sz="2900">
              <a:solidFill>
                <a:srgbClr val="434343"/>
              </a:solidFill>
              <a:latin typeface="Montserrat"/>
              <a:ea typeface="Montserrat"/>
              <a:cs typeface="Montserrat"/>
              <a:sym typeface="Montserrat"/>
            </a:endParaRPr>
          </a:p>
        </p:txBody>
      </p:sp>
      <p:pic>
        <p:nvPicPr>
          <p:cNvPr descr="watermark.jpg" id="2022" name="Google Shape;2022;p20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023" name="Google Shape;2023;p20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7" name="Shape 2027"/>
        <p:cNvGrpSpPr/>
        <p:nvPr/>
      </p:nvGrpSpPr>
      <p:grpSpPr>
        <a:xfrm>
          <a:off x="0" y="0"/>
          <a:ext cx="0" cy="0"/>
          <a:chOff x="0" y="0"/>
          <a:chExt cx="0" cy="0"/>
        </a:xfrm>
      </p:grpSpPr>
      <p:sp>
        <p:nvSpPr>
          <p:cNvPr id="2028" name="Google Shape;2028;p21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Machine Learning </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2029" name="Google Shape;2029;p210"/>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Compare your error metric to the average value of the label in your data set to try to get an intuition of its overall performance.</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Domain knowledge also plays an important role here!</a:t>
            </a:r>
            <a:endParaRPr sz="2900">
              <a:solidFill>
                <a:srgbClr val="434343"/>
              </a:solidFill>
              <a:latin typeface="Montserrat"/>
              <a:ea typeface="Montserrat"/>
              <a:cs typeface="Montserrat"/>
              <a:sym typeface="Montserrat"/>
            </a:endParaRPr>
          </a:p>
        </p:txBody>
      </p:sp>
      <p:pic>
        <p:nvPicPr>
          <p:cNvPr descr="watermark.jpg" id="2030" name="Google Shape;2030;p21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031" name="Google Shape;2031;p21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5" name="Shape 2035"/>
        <p:cNvGrpSpPr/>
        <p:nvPr/>
      </p:nvGrpSpPr>
      <p:grpSpPr>
        <a:xfrm>
          <a:off x="0" y="0"/>
          <a:ext cx="0" cy="0"/>
          <a:chOff x="0" y="0"/>
          <a:chExt cx="0" cy="0"/>
        </a:xfrm>
      </p:grpSpPr>
      <p:sp>
        <p:nvSpPr>
          <p:cNvPr id="2036" name="Google Shape;2036;p21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Machine Learning </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2037" name="Google Shape;2037;p211"/>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Context of importance is also necessary to consider. </a:t>
            </a:r>
            <a:endParaRPr sz="2900">
              <a:solidFill>
                <a:srgbClr val="434343"/>
              </a:solidFill>
              <a:latin typeface="Montserrat"/>
              <a:ea typeface="Montserrat"/>
              <a:cs typeface="Montserrat"/>
              <a:sym typeface="Montserrat"/>
            </a:endParaRPr>
          </a:p>
          <a:p>
            <a:pPr indent="-412750" lvl="1"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We may create a model to predict how much medication to give, in which case small fluctuations in RMSE may actually be very significant.</a:t>
            </a:r>
            <a:endParaRPr sz="2900">
              <a:solidFill>
                <a:srgbClr val="434343"/>
              </a:solidFill>
              <a:latin typeface="Montserrat"/>
              <a:ea typeface="Montserrat"/>
              <a:cs typeface="Montserrat"/>
              <a:sym typeface="Montserrat"/>
            </a:endParaRPr>
          </a:p>
        </p:txBody>
      </p:sp>
      <p:pic>
        <p:nvPicPr>
          <p:cNvPr descr="watermark.jpg" id="2038" name="Google Shape;2038;p21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039" name="Google Shape;2039;p21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3" name="Shape 2043"/>
        <p:cNvGrpSpPr/>
        <p:nvPr/>
      </p:nvGrpSpPr>
      <p:grpSpPr>
        <a:xfrm>
          <a:off x="0" y="0"/>
          <a:ext cx="0" cy="0"/>
          <a:chOff x="0" y="0"/>
          <a:chExt cx="0" cy="0"/>
        </a:xfrm>
      </p:grpSpPr>
      <p:sp>
        <p:nvSpPr>
          <p:cNvPr id="2044" name="Google Shape;2044;p21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Machine Learning </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2045" name="Google Shape;2045;p212"/>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Context of importance is also necessary to consider. </a:t>
            </a:r>
            <a:endParaRPr sz="2900">
              <a:solidFill>
                <a:srgbClr val="434343"/>
              </a:solidFill>
              <a:latin typeface="Montserrat"/>
              <a:ea typeface="Montserrat"/>
              <a:cs typeface="Montserrat"/>
              <a:sym typeface="Montserrat"/>
            </a:endParaRPr>
          </a:p>
          <a:p>
            <a:pPr indent="-412750" lvl="1"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If we create a model to try to improve on existing human performance, we would need some baseline RMSE to compare to.</a:t>
            </a:r>
            <a:endParaRPr sz="2900">
              <a:solidFill>
                <a:srgbClr val="434343"/>
              </a:solidFill>
              <a:latin typeface="Montserrat"/>
              <a:ea typeface="Montserrat"/>
              <a:cs typeface="Montserrat"/>
              <a:sym typeface="Montserrat"/>
            </a:endParaRPr>
          </a:p>
        </p:txBody>
      </p:sp>
      <p:pic>
        <p:nvPicPr>
          <p:cNvPr descr="watermark.jpg" id="2046" name="Google Shape;2046;p21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047" name="Google Shape;2047;p21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1" name="Shape 2051"/>
        <p:cNvGrpSpPr/>
        <p:nvPr/>
      </p:nvGrpSpPr>
      <p:grpSpPr>
        <a:xfrm>
          <a:off x="0" y="0"/>
          <a:ext cx="0" cy="0"/>
          <a:chOff x="0" y="0"/>
          <a:chExt cx="0" cy="0"/>
        </a:xfrm>
      </p:grpSpPr>
      <p:sp>
        <p:nvSpPr>
          <p:cNvPr id="2052" name="Google Shape;2052;p21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Evaluating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2053" name="Google Shape;2053;p213"/>
          <p:cNvSpPr txBox="1"/>
          <p:nvPr>
            <p:ph idx="1" type="body"/>
          </p:nvPr>
        </p:nvSpPr>
        <p:spPr>
          <a:xfrm>
            <a:off x="311700" y="1152475"/>
            <a:ext cx="87960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Let’s quickly jump back to the notebook and calculate these metrics with SciKit-Learn!</a:t>
            </a:r>
            <a:endParaRPr sz="3000">
              <a:solidFill>
                <a:srgbClr val="434343"/>
              </a:solidFill>
              <a:latin typeface="Montserrat"/>
              <a:ea typeface="Montserrat"/>
              <a:cs typeface="Montserrat"/>
              <a:sym typeface="Montserrat"/>
            </a:endParaRPr>
          </a:p>
          <a:p>
            <a:pPr indent="0" lvl="0" marL="914400" marR="0" rtl="0" algn="l">
              <a:lnSpc>
                <a:spcPct val="115000"/>
              </a:lnSpc>
              <a:spcBef>
                <a:spcPts val="1600"/>
              </a:spcBef>
              <a:spcAft>
                <a:spcPts val="0"/>
              </a:spcAft>
              <a:buNone/>
            </a:pPr>
            <a:r>
              <a:t/>
            </a:r>
            <a:endParaRPr sz="3000">
              <a:solidFill>
                <a:srgbClr val="434343"/>
              </a:solidFill>
              <a:latin typeface="Montserrat"/>
              <a:ea typeface="Montserrat"/>
              <a:cs typeface="Montserrat"/>
              <a:sym typeface="Montserrat"/>
            </a:endParaRPr>
          </a:p>
          <a:p>
            <a:pPr indent="0" lvl="0" marL="0" marR="0" rtl="0" algn="l">
              <a:lnSpc>
                <a:spcPct val="115000"/>
              </a:lnSpc>
              <a:spcBef>
                <a:spcPts val="1600"/>
              </a:spcBef>
              <a:spcAft>
                <a:spcPts val="1600"/>
              </a:spcAft>
              <a:buNone/>
            </a:pPr>
            <a:r>
              <a:t/>
            </a:r>
            <a:endParaRPr sz="3000">
              <a:solidFill>
                <a:srgbClr val="434343"/>
              </a:solidFill>
              <a:latin typeface="Montserrat"/>
              <a:ea typeface="Montserrat"/>
              <a:cs typeface="Montserrat"/>
              <a:sym typeface="Montserrat"/>
            </a:endParaRPr>
          </a:p>
        </p:txBody>
      </p:sp>
      <p:pic>
        <p:nvPicPr>
          <p:cNvPr descr="watermark.jpg" id="2054" name="Google Shape;2054;p21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055" name="Google Shape;2055;p21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4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249" name="Google Shape;249;p43"/>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1808 - Robert Adrain published his formulation of least squares (a year before publication by Gauss).</a:t>
            </a:r>
            <a:endParaRPr sz="2900">
              <a:solidFill>
                <a:srgbClr val="434343"/>
              </a:solidFill>
              <a:latin typeface="Montserrat"/>
              <a:ea typeface="Montserrat"/>
              <a:cs typeface="Montserrat"/>
              <a:sym typeface="Montserrat"/>
            </a:endParaRPr>
          </a:p>
          <a:p>
            <a:pPr indent="0" lvl="0" marL="914400" marR="0" rtl="0" algn="l">
              <a:lnSpc>
                <a:spcPct val="100000"/>
              </a:lnSpc>
              <a:spcBef>
                <a:spcPts val="1600"/>
              </a:spcBef>
              <a:spcAft>
                <a:spcPts val="0"/>
              </a:spcAft>
              <a:buNone/>
            </a:pPr>
            <a:r>
              <a:t/>
            </a:r>
            <a:endParaRPr sz="2900">
              <a:solidFill>
                <a:srgbClr val="434343"/>
              </a:solidFill>
              <a:latin typeface="Montserrat"/>
              <a:ea typeface="Montserrat"/>
              <a:cs typeface="Montserrat"/>
              <a:sym typeface="Montserrat"/>
            </a:endParaRPr>
          </a:p>
          <a:p>
            <a:pPr indent="0" lvl="0" marL="914400" marR="0" rtl="0" algn="l">
              <a:lnSpc>
                <a:spcPct val="100000"/>
              </a:lnSpc>
              <a:spcBef>
                <a:spcPts val="1600"/>
              </a:spcBef>
              <a:spcAft>
                <a:spcPts val="1600"/>
              </a:spcAft>
              <a:buNone/>
            </a:pPr>
            <a:r>
              <a:t/>
            </a:r>
            <a:endParaRPr sz="2900">
              <a:solidFill>
                <a:srgbClr val="434343"/>
              </a:solidFill>
              <a:latin typeface="Montserrat"/>
              <a:ea typeface="Montserrat"/>
              <a:cs typeface="Montserrat"/>
              <a:sym typeface="Montserrat"/>
            </a:endParaRPr>
          </a:p>
        </p:txBody>
      </p:sp>
      <p:pic>
        <p:nvPicPr>
          <p:cNvPr descr="watermark.jpg" id="250" name="Google Shape;250;p4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51" name="Google Shape;251;p4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252" name="Google Shape;252;p43"/>
          <p:cNvPicPr preferRelativeResize="0"/>
          <p:nvPr/>
        </p:nvPicPr>
        <p:blipFill>
          <a:blip r:embed="rId4">
            <a:alphaModFix/>
          </a:blip>
          <a:stretch>
            <a:fillRect/>
          </a:stretch>
        </p:blipFill>
        <p:spPr>
          <a:xfrm>
            <a:off x="3543349" y="3057200"/>
            <a:ext cx="1601050" cy="1970500"/>
          </a:xfrm>
          <a:prstGeom prst="rect">
            <a:avLst/>
          </a:prstGeom>
          <a:noFill/>
          <a:ln>
            <a:noFill/>
          </a:ln>
        </p:spPr>
      </p:pic>
    </p:spTree>
  </p:cSld>
  <p:clrMapOvr>
    <a:masterClrMapping/>
  </p:clrMapOvr>
</p:sld>
</file>

<file path=ppt/slides/slide1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9" name="Shape 2059"/>
        <p:cNvGrpSpPr/>
        <p:nvPr/>
      </p:nvGrpSpPr>
      <p:grpSpPr>
        <a:xfrm>
          <a:off x="0" y="0"/>
          <a:ext cx="0" cy="0"/>
          <a:chOff x="0" y="0"/>
          <a:chExt cx="0" cy="0"/>
        </a:xfrm>
      </p:grpSpPr>
      <p:sp>
        <p:nvSpPr>
          <p:cNvPr id="2060" name="Google Shape;2060;p214"/>
          <p:cNvSpPr txBox="1"/>
          <p:nvPr>
            <p:ph type="ctrTitle"/>
          </p:nvPr>
        </p:nvSpPr>
        <p:spPr>
          <a:xfrm>
            <a:off x="311708" y="971700"/>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Evaluating Residuals</a:t>
            </a:r>
            <a:endParaRPr b="1">
              <a:latin typeface="Montserrat"/>
              <a:ea typeface="Montserrat"/>
              <a:cs typeface="Montserrat"/>
              <a:sym typeface="Montserrat"/>
            </a:endParaRPr>
          </a:p>
        </p:txBody>
      </p:sp>
      <p:pic>
        <p:nvPicPr>
          <p:cNvPr descr="watermark.jpg" id="2061" name="Google Shape;2061;p21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062" name="Google Shape;2062;p21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6" name="Shape 2066"/>
        <p:cNvGrpSpPr/>
        <p:nvPr/>
      </p:nvGrpSpPr>
      <p:grpSpPr>
        <a:xfrm>
          <a:off x="0" y="0"/>
          <a:ext cx="0" cy="0"/>
          <a:chOff x="0" y="0"/>
          <a:chExt cx="0" cy="0"/>
        </a:xfrm>
      </p:grpSpPr>
      <p:sp>
        <p:nvSpPr>
          <p:cNvPr id="2067" name="Google Shape;2067;p21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Linear Regression</a:t>
            </a:r>
            <a:endParaRPr>
              <a:latin typeface="Montserrat"/>
              <a:ea typeface="Montserrat"/>
              <a:cs typeface="Montserrat"/>
              <a:sym typeface="Montserrat"/>
            </a:endParaRPr>
          </a:p>
        </p:txBody>
      </p:sp>
      <p:sp>
        <p:nvSpPr>
          <p:cNvPr id="2068" name="Google Shape;2068;p215"/>
          <p:cNvSpPr txBox="1"/>
          <p:nvPr>
            <p:ph idx="1" type="body"/>
          </p:nvPr>
        </p:nvSpPr>
        <p:spPr>
          <a:xfrm>
            <a:off x="311700" y="1152475"/>
            <a:ext cx="87960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Often for Linear Regression it is a good idea to separately evaluate residuals (</a:t>
            </a:r>
            <a:r>
              <a:rPr b="1" lang="en" sz="3000">
                <a:solidFill>
                  <a:srgbClr val="434343"/>
                </a:solidFill>
                <a:latin typeface="Montserrat"/>
                <a:ea typeface="Montserrat"/>
                <a:cs typeface="Montserrat"/>
                <a:sym typeface="Montserrat"/>
              </a:rPr>
              <a:t>y-ŷ</a:t>
            </a:r>
            <a:r>
              <a:rPr lang="en" sz="3000">
                <a:solidFill>
                  <a:srgbClr val="434343"/>
                </a:solidFill>
                <a:latin typeface="Montserrat"/>
                <a:ea typeface="Montserrat"/>
                <a:cs typeface="Montserrat"/>
                <a:sym typeface="Montserrat"/>
              </a:rPr>
              <a:t>)</a:t>
            </a:r>
            <a:r>
              <a:rPr b="1" lang="en" sz="3000">
                <a:solidFill>
                  <a:srgbClr val="434343"/>
                </a:solidFill>
                <a:latin typeface="Montserrat"/>
                <a:ea typeface="Montserrat"/>
                <a:cs typeface="Montserrat"/>
                <a:sym typeface="Montserrat"/>
              </a:rPr>
              <a:t> </a:t>
            </a:r>
            <a:r>
              <a:rPr lang="en" sz="3000">
                <a:solidFill>
                  <a:srgbClr val="434343"/>
                </a:solidFill>
                <a:latin typeface="Montserrat"/>
                <a:ea typeface="Montserrat"/>
                <a:cs typeface="Montserrat"/>
                <a:sym typeface="Montserrat"/>
              </a:rPr>
              <a:t>and not just calculate performance metrics (e.g. RMSE).</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Let’s explore why this is important...</a:t>
            </a:r>
            <a:endParaRPr sz="3000">
              <a:solidFill>
                <a:srgbClr val="434343"/>
              </a:solidFill>
              <a:latin typeface="Montserrat"/>
              <a:ea typeface="Montserrat"/>
              <a:cs typeface="Montserrat"/>
              <a:sym typeface="Montserrat"/>
            </a:endParaRPr>
          </a:p>
        </p:txBody>
      </p:sp>
      <p:pic>
        <p:nvPicPr>
          <p:cNvPr descr="watermark.jpg" id="2069" name="Google Shape;2069;p21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070" name="Google Shape;2070;p21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4" name="Shape 2074"/>
        <p:cNvGrpSpPr/>
        <p:nvPr/>
      </p:nvGrpSpPr>
      <p:grpSpPr>
        <a:xfrm>
          <a:off x="0" y="0"/>
          <a:ext cx="0" cy="0"/>
          <a:chOff x="0" y="0"/>
          <a:chExt cx="0" cy="0"/>
        </a:xfrm>
      </p:grpSpPr>
      <p:sp>
        <p:nvSpPr>
          <p:cNvPr id="2075" name="Google Shape;2075;p21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Linear Regression</a:t>
            </a:r>
            <a:endParaRPr>
              <a:latin typeface="Montserrat"/>
              <a:ea typeface="Montserrat"/>
              <a:cs typeface="Montserrat"/>
              <a:sym typeface="Montserrat"/>
            </a:endParaRPr>
          </a:p>
        </p:txBody>
      </p:sp>
      <p:sp>
        <p:nvSpPr>
          <p:cNvPr id="2076" name="Google Shape;2076;p216"/>
          <p:cNvSpPr txBox="1"/>
          <p:nvPr>
            <p:ph idx="1" type="body"/>
          </p:nvPr>
        </p:nvSpPr>
        <p:spPr>
          <a:xfrm>
            <a:off x="311700" y="1152475"/>
            <a:ext cx="87960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Recall Anscombe’s quartet:</a:t>
            </a:r>
            <a:endParaRPr sz="3000">
              <a:solidFill>
                <a:srgbClr val="434343"/>
              </a:solidFill>
              <a:latin typeface="Montserrat"/>
              <a:ea typeface="Montserrat"/>
              <a:cs typeface="Montserrat"/>
              <a:sym typeface="Montserrat"/>
            </a:endParaRPr>
          </a:p>
        </p:txBody>
      </p:sp>
      <p:pic>
        <p:nvPicPr>
          <p:cNvPr descr="watermark.jpg" id="2077" name="Google Shape;2077;p21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078" name="Google Shape;2078;p21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2079" name="Google Shape;2079;p216"/>
          <p:cNvPicPr preferRelativeResize="0"/>
          <p:nvPr/>
        </p:nvPicPr>
        <p:blipFill>
          <a:blip r:embed="rId4">
            <a:alphaModFix/>
          </a:blip>
          <a:stretch>
            <a:fillRect/>
          </a:stretch>
        </p:blipFill>
        <p:spPr>
          <a:xfrm>
            <a:off x="2285563" y="1759300"/>
            <a:ext cx="4572883" cy="3324750"/>
          </a:xfrm>
          <a:prstGeom prst="rect">
            <a:avLst/>
          </a:prstGeom>
          <a:noFill/>
          <a:ln>
            <a:noFill/>
          </a:ln>
        </p:spPr>
      </p:pic>
    </p:spTree>
  </p:cSld>
  <p:clrMapOvr>
    <a:masterClrMapping/>
  </p:clrMapOvr>
</p:sld>
</file>

<file path=ppt/slides/slide1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3" name="Shape 2083"/>
        <p:cNvGrpSpPr/>
        <p:nvPr/>
      </p:nvGrpSpPr>
      <p:grpSpPr>
        <a:xfrm>
          <a:off x="0" y="0"/>
          <a:ext cx="0" cy="0"/>
          <a:chOff x="0" y="0"/>
          <a:chExt cx="0" cy="0"/>
        </a:xfrm>
      </p:grpSpPr>
      <p:sp>
        <p:nvSpPr>
          <p:cNvPr id="2084" name="Google Shape;2084;p21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Linear Regression</a:t>
            </a:r>
            <a:endParaRPr>
              <a:latin typeface="Montserrat"/>
              <a:ea typeface="Montserrat"/>
              <a:cs typeface="Montserrat"/>
              <a:sym typeface="Montserrat"/>
            </a:endParaRPr>
          </a:p>
        </p:txBody>
      </p:sp>
      <p:sp>
        <p:nvSpPr>
          <p:cNvPr id="2085" name="Google Shape;2085;p217"/>
          <p:cNvSpPr txBox="1"/>
          <p:nvPr>
            <p:ph idx="1" type="body"/>
          </p:nvPr>
        </p:nvSpPr>
        <p:spPr>
          <a:xfrm>
            <a:off x="311700" y="1152475"/>
            <a:ext cx="87960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Clearly Linear Regression is not suitable!</a:t>
            </a:r>
            <a:endParaRPr sz="3000">
              <a:solidFill>
                <a:srgbClr val="434343"/>
              </a:solidFill>
              <a:latin typeface="Montserrat"/>
              <a:ea typeface="Montserrat"/>
              <a:cs typeface="Montserrat"/>
              <a:sym typeface="Montserrat"/>
            </a:endParaRPr>
          </a:p>
        </p:txBody>
      </p:sp>
      <p:pic>
        <p:nvPicPr>
          <p:cNvPr descr="watermark.jpg" id="2086" name="Google Shape;2086;p21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087" name="Google Shape;2087;p21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2088" name="Google Shape;2088;p217"/>
          <p:cNvPicPr preferRelativeResize="0"/>
          <p:nvPr/>
        </p:nvPicPr>
        <p:blipFill>
          <a:blip r:embed="rId4">
            <a:alphaModFix/>
          </a:blip>
          <a:stretch>
            <a:fillRect/>
          </a:stretch>
        </p:blipFill>
        <p:spPr>
          <a:xfrm>
            <a:off x="2285563" y="1759300"/>
            <a:ext cx="4572883" cy="3324750"/>
          </a:xfrm>
          <a:prstGeom prst="rect">
            <a:avLst/>
          </a:prstGeom>
          <a:noFill/>
          <a:ln>
            <a:noFill/>
          </a:ln>
        </p:spPr>
      </p:pic>
    </p:spTree>
  </p:cSld>
  <p:clrMapOvr>
    <a:masterClrMapping/>
  </p:clrMapOvr>
</p:sld>
</file>

<file path=ppt/slides/slide1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2" name="Shape 2092"/>
        <p:cNvGrpSpPr/>
        <p:nvPr/>
      </p:nvGrpSpPr>
      <p:grpSpPr>
        <a:xfrm>
          <a:off x="0" y="0"/>
          <a:ext cx="0" cy="0"/>
          <a:chOff x="0" y="0"/>
          <a:chExt cx="0" cy="0"/>
        </a:xfrm>
      </p:grpSpPr>
      <p:sp>
        <p:nvSpPr>
          <p:cNvPr id="2093" name="Google Shape;2093;p21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Linear Regression</a:t>
            </a:r>
            <a:endParaRPr>
              <a:latin typeface="Montserrat"/>
              <a:ea typeface="Montserrat"/>
              <a:cs typeface="Montserrat"/>
              <a:sym typeface="Montserrat"/>
            </a:endParaRPr>
          </a:p>
        </p:txBody>
      </p:sp>
      <p:sp>
        <p:nvSpPr>
          <p:cNvPr id="2094" name="Google Shape;2094;p218"/>
          <p:cNvSpPr txBox="1"/>
          <p:nvPr>
            <p:ph idx="1" type="body"/>
          </p:nvPr>
        </p:nvSpPr>
        <p:spPr>
          <a:xfrm>
            <a:off x="311700" y="1152475"/>
            <a:ext cx="87960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But how can we tell if we’re dealing with more than one x feature? </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We can not see this discrepancy of fit visually if we have multiple features!</a:t>
            </a:r>
            <a:endParaRPr sz="3000">
              <a:solidFill>
                <a:srgbClr val="434343"/>
              </a:solidFill>
              <a:latin typeface="Montserrat"/>
              <a:ea typeface="Montserrat"/>
              <a:cs typeface="Montserrat"/>
              <a:sym typeface="Montserrat"/>
            </a:endParaRPr>
          </a:p>
        </p:txBody>
      </p:sp>
      <p:pic>
        <p:nvPicPr>
          <p:cNvPr descr="watermark.jpg" id="2095" name="Google Shape;2095;p21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096" name="Google Shape;2096;p21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0" name="Shape 2100"/>
        <p:cNvGrpSpPr/>
        <p:nvPr/>
      </p:nvGrpSpPr>
      <p:grpSpPr>
        <a:xfrm>
          <a:off x="0" y="0"/>
          <a:ext cx="0" cy="0"/>
          <a:chOff x="0" y="0"/>
          <a:chExt cx="0" cy="0"/>
        </a:xfrm>
      </p:grpSpPr>
      <p:sp>
        <p:nvSpPr>
          <p:cNvPr id="2101" name="Google Shape;2101;p21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Linear Regression</a:t>
            </a:r>
            <a:endParaRPr>
              <a:latin typeface="Montserrat"/>
              <a:ea typeface="Montserrat"/>
              <a:cs typeface="Montserrat"/>
              <a:sym typeface="Montserrat"/>
            </a:endParaRPr>
          </a:p>
        </p:txBody>
      </p:sp>
      <p:sp>
        <p:nvSpPr>
          <p:cNvPr id="2102" name="Google Shape;2102;p219"/>
          <p:cNvSpPr txBox="1"/>
          <p:nvPr>
            <p:ph idx="1" type="body"/>
          </p:nvPr>
        </p:nvSpPr>
        <p:spPr>
          <a:xfrm>
            <a:off x="311700" y="1152475"/>
            <a:ext cx="87960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What we could do is plot residual error against true y values.</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Consider an appropriate data set:</a:t>
            </a:r>
            <a:endParaRPr sz="3000">
              <a:solidFill>
                <a:srgbClr val="434343"/>
              </a:solidFill>
              <a:latin typeface="Montserrat"/>
              <a:ea typeface="Montserrat"/>
              <a:cs typeface="Montserrat"/>
              <a:sym typeface="Montserrat"/>
            </a:endParaRPr>
          </a:p>
        </p:txBody>
      </p:sp>
      <p:pic>
        <p:nvPicPr>
          <p:cNvPr descr="watermark.jpg" id="2103" name="Google Shape;2103;p21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104" name="Google Shape;2104;p21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2105" name="Google Shape;2105;p219"/>
          <p:cNvPicPr preferRelativeResize="0"/>
          <p:nvPr/>
        </p:nvPicPr>
        <p:blipFill rotWithShape="1">
          <a:blip r:embed="rId4">
            <a:alphaModFix/>
          </a:blip>
          <a:srcRect b="51430" l="0" r="50999" t="0"/>
          <a:stretch/>
        </p:blipFill>
        <p:spPr>
          <a:xfrm>
            <a:off x="2970352" y="2769725"/>
            <a:ext cx="3084450" cy="2222900"/>
          </a:xfrm>
          <a:prstGeom prst="rect">
            <a:avLst/>
          </a:prstGeom>
          <a:noFill/>
          <a:ln>
            <a:noFill/>
          </a:ln>
        </p:spPr>
      </p:pic>
    </p:spTree>
  </p:cSld>
  <p:clrMapOvr>
    <a:masterClrMapping/>
  </p:clrMapOvr>
</p:sld>
</file>

<file path=ppt/slides/slide1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9" name="Shape 2109"/>
        <p:cNvGrpSpPr/>
        <p:nvPr/>
      </p:nvGrpSpPr>
      <p:grpSpPr>
        <a:xfrm>
          <a:off x="0" y="0"/>
          <a:ext cx="0" cy="0"/>
          <a:chOff x="0" y="0"/>
          <a:chExt cx="0" cy="0"/>
        </a:xfrm>
      </p:grpSpPr>
      <p:sp>
        <p:nvSpPr>
          <p:cNvPr id="2110" name="Google Shape;2110;p22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Linear Regression</a:t>
            </a:r>
            <a:endParaRPr>
              <a:latin typeface="Montserrat"/>
              <a:ea typeface="Montserrat"/>
              <a:cs typeface="Montserrat"/>
              <a:sym typeface="Montserrat"/>
            </a:endParaRPr>
          </a:p>
        </p:txBody>
      </p:sp>
      <p:sp>
        <p:nvSpPr>
          <p:cNvPr id="2111" name="Google Shape;2111;p220"/>
          <p:cNvSpPr txBox="1"/>
          <p:nvPr>
            <p:ph idx="1" type="body"/>
          </p:nvPr>
        </p:nvSpPr>
        <p:spPr>
          <a:xfrm>
            <a:off x="311700" y="1152475"/>
            <a:ext cx="87960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The residual errors should be random and close to a normal distribution.</a:t>
            </a:r>
            <a:endParaRPr sz="3000">
              <a:solidFill>
                <a:srgbClr val="434343"/>
              </a:solidFill>
              <a:latin typeface="Montserrat"/>
              <a:ea typeface="Montserrat"/>
              <a:cs typeface="Montserrat"/>
              <a:sym typeface="Montserrat"/>
            </a:endParaRPr>
          </a:p>
        </p:txBody>
      </p:sp>
      <p:pic>
        <p:nvPicPr>
          <p:cNvPr descr="watermark.jpg" id="2112" name="Google Shape;2112;p22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113" name="Google Shape;2113;p22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2114" name="Google Shape;2114;p220"/>
          <p:cNvPicPr preferRelativeResize="0"/>
          <p:nvPr/>
        </p:nvPicPr>
        <p:blipFill>
          <a:blip r:embed="rId4">
            <a:alphaModFix/>
          </a:blip>
          <a:stretch>
            <a:fillRect/>
          </a:stretch>
        </p:blipFill>
        <p:spPr>
          <a:xfrm>
            <a:off x="2656725" y="2305825"/>
            <a:ext cx="3638550" cy="2495550"/>
          </a:xfrm>
          <a:prstGeom prst="rect">
            <a:avLst/>
          </a:prstGeom>
          <a:noFill/>
          <a:ln>
            <a:noFill/>
          </a:ln>
        </p:spPr>
      </p:pic>
    </p:spTree>
  </p:cSld>
  <p:clrMapOvr>
    <a:masterClrMapping/>
  </p:clrMapOvr>
</p:sld>
</file>

<file path=ppt/slides/slide1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8" name="Shape 2118"/>
        <p:cNvGrpSpPr/>
        <p:nvPr/>
      </p:nvGrpSpPr>
      <p:grpSpPr>
        <a:xfrm>
          <a:off x="0" y="0"/>
          <a:ext cx="0" cy="0"/>
          <a:chOff x="0" y="0"/>
          <a:chExt cx="0" cy="0"/>
        </a:xfrm>
      </p:grpSpPr>
      <p:sp>
        <p:nvSpPr>
          <p:cNvPr id="2119" name="Google Shape;2119;p22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Linear Regression</a:t>
            </a:r>
            <a:endParaRPr>
              <a:latin typeface="Montserrat"/>
              <a:ea typeface="Montserrat"/>
              <a:cs typeface="Montserrat"/>
              <a:sym typeface="Montserrat"/>
            </a:endParaRPr>
          </a:p>
        </p:txBody>
      </p:sp>
      <p:sp>
        <p:nvSpPr>
          <p:cNvPr id="2120" name="Google Shape;2120;p221"/>
          <p:cNvSpPr txBox="1"/>
          <p:nvPr>
            <p:ph idx="1" type="body"/>
          </p:nvPr>
        </p:nvSpPr>
        <p:spPr>
          <a:xfrm>
            <a:off x="311700" y="1152475"/>
            <a:ext cx="87960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The residual errors should be random and close to a normal distribution.</a:t>
            </a:r>
            <a:endParaRPr sz="3000">
              <a:solidFill>
                <a:srgbClr val="434343"/>
              </a:solidFill>
              <a:latin typeface="Montserrat"/>
              <a:ea typeface="Montserrat"/>
              <a:cs typeface="Montserrat"/>
              <a:sym typeface="Montserrat"/>
            </a:endParaRPr>
          </a:p>
        </p:txBody>
      </p:sp>
      <p:pic>
        <p:nvPicPr>
          <p:cNvPr descr="watermark.jpg" id="2121" name="Google Shape;2121;p22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122" name="Google Shape;2122;p22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2123" name="Google Shape;2123;p221"/>
          <p:cNvPicPr preferRelativeResize="0"/>
          <p:nvPr/>
        </p:nvPicPr>
        <p:blipFill>
          <a:blip r:embed="rId4">
            <a:alphaModFix/>
          </a:blip>
          <a:stretch>
            <a:fillRect/>
          </a:stretch>
        </p:blipFill>
        <p:spPr>
          <a:xfrm>
            <a:off x="2842800" y="2265800"/>
            <a:ext cx="3733800" cy="2495550"/>
          </a:xfrm>
          <a:prstGeom prst="rect">
            <a:avLst/>
          </a:prstGeom>
          <a:noFill/>
          <a:ln>
            <a:noFill/>
          </a:ln>
        </p:spPr>
      </p:pic>
    </p:spTree>
  </p:cSld>
  <p:clrMapOvr>
    <a:masterClrMapping/>
  </p:clrMapOvr>
</p:sld>
</file>

<file path=ppt/slides/slide1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7" name="Shape 2127"/>
        <p:cNvGrpSpPr/>
        <p:nvPr/>
      </p:nvGrpSpPr>
      <p:grpSpPr>
        <a:xfrm>
          <a:off x="0" y="0"/>
          <a:ext cx="0" cy="0"/>
          <a:chOff x="0" y="0"/>
          <a:chExt cx="0" cy="0"/>
        </a:xfrm>
      </p:grpSpPr>
      <p:sp>
        <p:nvSpPr>
          <p:cNvPr id="2128" name="Google Shape;2128;p22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Linear Regression</a:t>
            </a:r>
            <a:endParaRPr>
              <a:latin typeface="Montserrat"/>
              <a:ea typeface="Montserrat"/>
              <a:cs typeface="Montserrat"/>
              <a:sym typeface="Montserrat"/>
            </a:endParaRPr>
          </a:p>
        </p:txBody>
      </p:sp>
      <p:sp>
        <p:nvSpPr>
          <p:cNvPr id="2129" name="Google Shape;2129;p222"/>
          <p:cNvSpPr txBox="1"/>
          <p:nvPr>
            <p:ph idx="1" type="body"/>
          </p:nvPr>
        </p:nvSpPr>
        <p:spPr>
          <a:xfrm>
            <a:off x="311700" y="1152475"/>
            <a:ext cx="87960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Residual plot shows residual error vs. true y value.</a:t>
            </a:r>
            <a:endParaRPr sz="3000">
              <a:solidFill>
                <a:srgbClr val="434343"/>
              </a:solidFill>
              <a:latin typeface="Montserrat"/>
              <a:ea typeface="Montserrat"/>
              <a:cs typeface="Montserrat"/>
              <a:sym typeface="Montserrat"/>
            </a:endParaRPr>
          </a:p>
        </p:txBody>
      </p:sp>
      <p:pic>
        <p:nvPicPr>
          <p:cNvPr descr="watermark.jpg" id="2130" name="Google Shape;2130;p22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131" name="Google Shape;2131;p22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2132" name="Google Shape;2132;p222"/>
          <p:cNvPicPr preferRelativeResize="0"/>
          <p:nvPr/>
        </p:nvPicPr>
        <p:blipFill>
          <a:blip r:embed="rId4">
            <a:alphaModFix/>
          </a:blip>
          <a:stretch>
            <a:fillRect/>
          </a:stretch>
        </p:blipFill>
        <p:spPr>
          <a:xfrm>
            <a:off x="2695575" y="2096063"/>
            <a:ext cx="3752850" cy="2524125"/>
          </a:xfrm>
          <a:prstGeom prst="rect">
            <a:avLst/>
          </a:prstGeom>
          <a:noFill/>
          <a:ln>
            <a:noFill/>
          </a:ln>
        </p:spPr>
      </p:pic>
    </p:spTree>
  </p:cSld>
  <p:clrMapOvr>
    <a:masterClrMapping/>
  </p:clrMapOvr>
</p:sld>
</file>

<file path=ppt/slides/slide1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6" name="Shape 2136"/>
        <p:cNvGrpSpPr/>
        <p:nvPr/>
      </p:nvGrpSpPr>
      <p:grpSpPr>
        <a:xfrm>
          <a:off x="0" y="0"/>
          <a:ext cx="0" cy="0"/>
          <a:chOff x="0" y="0"/>
          <a:chExt cx="0" cy="0"/>
        </a:xfrm>
      </p:grpSpPr>
      <p:sp>
        <p:nvSpPr>
          <p:cNvPr id="2137" name="Google Shape;2137;p22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Linear Regression</a:t>
            </a:r>
            <a:endParaRPr>
              <a:latin typeface="Montserrat"/>
              <a:ea typeface="Montserrat"/>
              <a:cs typeface="Montserrat"/>
              <a:sym typeface="Montserrat"/>
            </a:endParaRPr>
          </a:p>
        </p:txBody>
      </p:sp>
      <p:sp>
        <p:nvSpPr>
          <p:cNvPr id="2138" name="Google Shape;2138;p223"/>
          <p:cNvSpPr txBox="1"/>
          <p:nvPr>
            <p:ph idx="1" type="body"/>
          </p:nvPr>
        </p:nvSpPr>
        <p:spPr>
          <a:xfrm>
            <a:off x="311700" y="1152475"/>
            <a:ext cx="87960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There should be no clear line or curve.</a:t>
            </a:r>
            <a:endParaRPr sz="3000">
              <a:solidFill>
                <a:srgbClr val="434343"/>
              </a:solidFill>
              <a:latin typeface="Montserrat"/>
              <a:ea typeface="Montserrat"/>
              <a:cs typeface="Montserrat"/>
              <a:sym typeface="Montserrat"/>
            </a:endParaRPr>
          </a:p>
        </p:txBody>
      </p:sp>
      <p:pic>
        <p:nvPicPr>
          <p:cNvPr descr="watermark.jpg" id="2139" name="Google Shape;2139;p22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140" name="Google Shape;2140;p22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2141" name="Google Shape;2141;p223"/>
          <p:cNvPicPr preferRelativeResize="0"/>
          <p:nvPr/>
        </p:nvPicPr>
        <p:blipFill>
          <a:blip r:embed="rId4">
            <a:alphaModFix/>
          </a:blip>
          <a:stretch>
            <a:fillRect/>
          </a:stretch>
        </p:blipFill>
        <p:spPr>
          <a:xfrm>
            <a:off x="2695575" y="2096063"/>
            <a:ext cx="3752850" cy="25241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2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Linear Regression</a:t>
            </a:r>
            <a:endParaRPr>
              <a:latin typeface="Montserrat"/>
              <a:ea typeface="Montserrat"/>
              <a:cs typeface="Montserrat"/>
              <a:sym typeface="Montserrat"/>
            </a:endParaRPr>
          </a:p>
        </p:txBody>
      </p:sp>
      <p:sp>
        <p:nvSpPr>
          <p:cNvPr id="108" name="Google Shape;108;p26"/>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The first machine learning algorithm we will explore is also one of the oldest!</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Let’s have a quick overview of what is covered in this section of the course.</a:t>
            </a:r>
            <a:endParaRPr sz="2900">
              <a:solidFill>
                <a:srgbClr val="434343"/>
              </a:solidFill>
              <a:latin typeface="Montserrat"/>
              <a:ea typeface="Montserrat"/>
              <a:cs typeface="Montserrat"/>
              <a:sym typeface="Montserrat"/>
            </a:endParaRPr>
          </a:p>
        </p:txBody>
      </p:sp>
      <p:pic>
        <p:nvPicPr>
          <p:cNvPr descr="watermark.jpg" id="109" name="Google Shape;109;p2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10" name="Google Shape;110;p2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4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258" name="Google Shape;258;p44"/>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Whatever the case of invention may be, let’s build an intuitive understanding of linear regression!</a:t>
            </a:r>
            <a:endParaRPr sz="2900">
              <a:solidFill>
                <a:srgbClr val="434343"/>
              </a:solidFill>
              <a:latin typeface="Montserrat"/>
              <a:ea typeface="Montserrat"/>
              <a:cs typeface="Montserrat"/>
              <a:sym typeface="Montserrat"/>
            </a:endParaRPr>
          </a:p>
          <a:p>
            <a:pPr indent="0" lvl="0" marL="914400" marR="0" rtl="0" algn="l">
              <a:lnSpc>
                <a:spcPct val="100000"/>
              </a:lnSpc>
              <a:spcBef>
                <a:spcPts val="1600"/>
              </a:spcBef>
              <a:spcAft>
                <a:spcPts val="0"/>
              </a:spcAft>
              <a:buNone/>
            </a:pPr>
            <a:r>
              <a:t/>
            </a:r>
            <a:endParaRPr sz="2900">
              <a:solidFill>
                <a:srgbClr val="434343"/>
              </a:solidFill>
              <a:latin typeface="Montserrat"/>
              <a:ea typeface="Montserrat"/>
              <a:cs typeface="Montserrat"/>
              <a:sym typeface="Montserrat"/>
            </a:endParaRPr>
          </a:p>
          <a:p>
            <a:pPr indent="0" lvl="0" marL="914400" marR="0" rtl="0" algn="l">
              <a:lnSpc>
                <a:spcPct val="100000"/>
              </a:lnSpc>
              <a:spcBef>
                <a:spcPts val="1600"/>
              </a:spcBef>
              <a:spcAft>
                <a:spcPts val="1600"/>
              </a:spcAft>
              <a:buNone/>
            </a:pPr>
            <a:r>
              <a:t/>
            </a:r>
            <a:endParaRPr sz="2900">
              <a:solidFill>
                <a:srgbClr val="434343"/>
              </a:solidFill>
              <a:latin typeface="Montserrat"/>
              <a:ea typeface="Montserrat"/>
              <a:cs typeface="Montserrat"/>
              <a:sym typeface="Montserrat"/>
            </a:endParaRPr>
          </a:p>
        </p:txBody>
      </p:sp>
      <p:pic>
        <p:nvPicPr>
          <p:cNvPr descr="watermark.jpg" id="259" name="Google Shape;259;p4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60" name="Google Shape;260;p4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5" name="Shape 2145"/>
        <p:cNvGrpSpPr/>
        <p:nvPr/>
      </p:nvGrpSpPr>
      <p:grpSpPr>
        <a:xfrm>
          <a:off x="0" y="0"/>
          <a:ext cx="0" cy="0"/>
          <a:chOff x="0" y="0"/>
          <a:chExt cx="0" cy="0"/>
        </a:xfrm>
      </p:grpSpPr>
      <p:sp>
        <p:nvSpPr>
          <p:cNvPr id="2146" name="Google Shape;2146;p22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Linear Regression</a:t>
            </a:r>
            <a:endParaRPr>
              <a:latin typeface="Montserrat"/>
              <a:ea typeface="Montserrat"/>
              <a:cs typeface="Montserrat"/>
              <a:sym typeface="Montserrat"/>
            </a:endParaRPr>
          </a:p>
        </p:txBody>
      </p:sp>
      <p:sp>
        <p:nvSpPr>
          <p:cNvPr id="2147" name="Google Shape;2147;p224"/>
          <p:cNvSpPr txBox="1"/>
          <p:nvPr>
            <p:ph idx="1" type="body"/>
          </p:nvPr>
        </p:nvSpPr>
        <p:spPr>
          <a:xfrm>
            <a:off x="311700" y="1152475"/>
            <a:ext cx="87960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What about non valid datasets?</a:t>
            </a:r>
            <a:endParaRPr sz="3000">
              <a:solidFill>
                <a:srgbClr val="434343"/>
              </a:solidFill>
              <a:latin typeface="Montserrat"/>
              <a:ea typeface="Montserrat"/>
              <a:cs typeface="Montserrat"/>
              <a:sym typeface="Montserrat"/>
            </a:endParaRPr>
          </a:p>
        </p:txBody>
      </p:sp>
      <p:pic>
        <p:nvPicPr>
          <p:cNvPr descr="watermark.jpg" id="2148" name="Google Shape;2148;p22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149" name="Google Shape;2149;p22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2150" name="Google Shape;2150;p224"/>
          <p:cNvPicPr preferRelativeResize="0"/>
          <p:nvPr/>
        </p:nvPicPr>
        <p:blipFill>
          <a:blip r:embed="rId4">
            <a:alphaModFix/>
          </a:blip>
          <a:stretch>
            <a:fillRect/>
          </a:stretch>
        </p:blipFill>
        <p:spPr>
          <a:xfrm>
            <a:off x="2285563" y="1759300"/>
            <a:ext cx="4572883" cy="3324750"/>
          </a:xfrm>
          <a:prstGeom prst="rect">
            <a:avLst/>
          </a:prstGeom>
          <a:noFill/>
          <a:ln>
            <a:noFill/>
          </a:ln>
        </p:spPr>
      </p:pic>
    </p:spTree>
  </p:cSld>
  <p:clrMapOvr>
    <a:masterClrMapping/>
  </p:clrMapOvr>
</p:sld>
</file>

<file path=ppt/slides/slide2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4" name="Shape 2154"/>
        <p:cNvGrpSpPr/>
        <p:nvPr/>
      </p:nvGrpSpPr>
      <p:grpSpPr>
        <a:xfrm>
          <a:off x="0" y="0"/>
          <a:ext cx="0" cy="0"/>
          <a:chOff x="0" y="0"/>
          <a:chExt cx="0" cy="0"/>
        </a:xfrm>
      </p:grpSpPr>
      <p:sp>
        <p:nvSpPr>
          <p:cNvPr id="2155" name="Google Shape;2155;p22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Linear Regression</a:t>
            </a:r>
            <a:endParaRPr>
              <a:latin typeface="Montserrat"/>
              <a:ea typeface="Montserrat"/>
              <a:cs typeface="Montserrat"/>
              <a:sym typeface="Montserrat"/>
            </a:endParaRPr>
          </a:p>
        </p:txBody>
      </p:sp>
      <p:sp>
        <p:nvSpPr>
          <p:cNvPr id="2156" name="Google Shape;2156;p225"/>
          <p:cNvSpPr txBox="1"/>
          <p:nvPr>
            <p:ph idx="1" type="body"/>
          </p:nvPr>
        </p:nvSpPr>
        <p:spPr>
          <a:xfrm>
            <a:off x="311700" y="1152475"/>
            <a:ext cx="87960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What about non valid datasets?</a:t>
            </a:r>
            <a:endParaRPr sz="3000">
              <a:solidFill>
                <a:srgbClr val="434343"/>
              </a:solidFill>
              <a:latin typeface="Montserrat"/>
              <a:ea typeface="Montserrat"/>
              <a:cs typeface="Montserrat"/>
              <a:sym typeface="Montserrat"/>
            </a:endParaRPr>
          </a:p>
        </p:txBody>
      </p:sp>
      <p:pic>
        <p:nvPicPr>
          <p:cNvPr descr="watermark.jpg" id="2157" name="Google Shape;2157;p22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158" name="Google Shape;2158;p22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2159" name="Google Shape;2159;p225"/>
          <p:cNvPicPr preferRelativeResize="0"/>
          <p:nvPr/>
        </p:nvPicPr>
        <p:blipFill rotWithShape="1">
          <a:blip r:embed="rId4">
            <a:alphaModFix/>
          </a:blip>
          <a:srcRect b="51157" l="51562" r="1102" t="2638"/>
          <a:stretch/>
        </p:blipFill>
        <p:spPr>
          <a:xfrm>
            <a:off x="2848375" y="2208275"/>
            <a:ext cx="3232399" cy="2294075"/>
          </a:xfrm>
          <a:prstGeom prst="rect">
            <a:avLst/>
          </a:prstGeom>
          <a:noFill/>
          <a:ln>
            <a:noFill/>
          </a:ln>
        </p:spPr>
      </p:pic>
    </p:spTree>
  </p:cSld>
  <p:clrMapOvr>
    <a:masterClrMapping/>
  </p:clrMapOvr>
</p:sld>
</file>

<file path=ppt/slides/slide2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3" name="Shape 2163"/>
        <p:cNvGrpSpPr/>
        <p:nvPr/>
      </p:nvGrpSpPr>
      <p:grpSpPr>
        <a:xfrm>
          <a:off x="0" y="0"/>
          <a:ext cx="0" cy="0"/>
          <a:chOff x="0" y="0"/>
          <a:chExt cx="0" cy="0"/>
        </a:xfrm>
      </p:grpSpPr>
      <p:sp>
        <p:nvSpPr>
          <p:cNvPr id="2164" name="Google Shape;2164;p22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Linear Regression</a:t>
            </a:r>
            <a:endParaRPr>
              <a:latin typeface="Montserrat"/>
              <a:ea typeface="Montserrat"/>
              <a:cs typeface="Montserrat"/>
              <a:sym typeface="Montserrat"/>
            </a:endParaRPr>
          </a:p>
        </p:txBody>
      </p:sp>
      <p:sp>
        <p:nvSpPr>
          <p:cNvPr id="2165" name="Google Shape;2165;p226"/>
          <p:cNvSpPr txBox="1"/>
          <p:nvPr>
            <p:ph idx="1" type="body"/>
          </p:nvPr>
        </p:nvSpPr>
        <p:spPr>
          <a:xfrm>
            <a:off x="311700" y="1152475"/>
            <a:ext cx="87960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Residual plot showing a clear pattern, indicating Linear Regression no valid!</a:t>
            </a:r>
            <a:endParaRPr sz="3000">
              <a:solidFill>
                <a:srgbClr val="434343"/>
              </a:solidFill>
              <a:latin typeface="Montserrat"/>
              <a:ea typeface="Montserrat"/>
              <a:cs typeface="Montserrat"/>
              <a:sym typeface="Montserrat"/>
            </a:endParaRPr>
          </a:p>
        </p:txBody>
      </p:sp>
      <p:pic>
        <p:nvPicPr>
          <p:cNvPr descr="watermark.jpg" id="2166" name="Google Shape;2166;p22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167" name="Google Shape;2167;p22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2168" name="Google Shape;2168;p226"/>
          <p:cNvPicPr preferRelativeResize="0"/>
          <p:nvPr/>
        </p:nvPicPr>
        <p:blipFill>
          <a:blip r:embed="rId4">
            <a:alphaModFix/>
          </a:blip>
          <a:stretch>
            <a:fillRect/>
          </a:stretch>
        </p:blipFill>
        <p:spPr>
          <a:xfrm>
            <a:off x="41150" y="2590475"/>
            <a:ext cx="2884550" cy="1978400"/>
          </a:xfrm>
          <a:prstGeom prst="rect">
            <a:avLst/>
          </a:prstGeom>
          <a:noFill/>
          <a:ln>
            <a:noFill/>
          </a:ln>
        </p:spPr>
      </p:pic>
      <p:pic>
        <p:nvPicPr>
          <p:cNvPr id="2169" name="Google Shape;2169;p226"/>
          <p:cNvPicPr preferRelativeResize="0"/>
          <p:nvPr/>
        </p:nvPicPr>
        <p:blipFill>
          <a:blip r:embed="rId5">
            <a:alphaModFix/>
          </a:blip>
          <a:stretch>
            <a:fillRect/>
          </a:stretch>
        </p:blipFill>
        <p:spPr>
          <a:xfrm>
            <a:off x="3028498" y="2590475"/>
            <a:ext cx="3049077" cy="2037900"/>
          </a:xfrm>
          <a:prstGeom prst="rect">
            <a:avLst/>
          </a:prstGeom>
          <a:noFill/>
          <a:ln>
            <a:noFill/>
          </a:ln>
        </p:spPr>
      </p:pic>
      <p:pic>
        <p:nvPicPr>
          <p:cNvPr id="2170" name="Google Shape;2170;p226"/>
          <p:cNvPicPr preferRelativeResize="0"/>
          <p:nvPr/>
        </p:nvPicPr>
        <p:blipFill>
          <a:blip r:embed="rId6">
            <a:alphaModFix/>
          </a:blip>
          <a:stretch>
            <a:fillRect/>
          </a:stretch>
        </p:blipFill>
        <p:spPr>
          <a:xfrm>
            <a:off x="6105150" y="2568100"/>
            <a:ext cx="2975126" cy="1978400"/>
          </a:xfrm>
          <a:prstGeom prst="rect">
            <a:avLst/>
          </a:prstGeom>
          <a:noFill/>
          <a:ln>
            <a:noFill/>
          </a:ln>
        </p:spPr>
      </p:pic>
    </p:spTree>
  </p:cSld>
  <p:clrMapOvr>
    <a:masterClrMapping/>
  </p:clrMapOvr>
</p:sld>
</file>

<file path=ppt/slides/slide2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4" name="Shape 2174"/>
        <p:cNvGrpSpPr/>
        <p:nvPr/>
      </p:nvGrpSpPr>
      <p:grpSpPr>
        <a:xfrm>
          <a:off x="0" y="0"/>
          <a:ext cx="0" cy="0"/>
          <a:chOff x="0" y="0"/>
          <a:chExt cx="0" cy="0"/>
        </a:xfrm>
      </p:grpSpPr>
      <p:sp>
        <p:nvSpPr>
          <p:cNvPr id="2175" name="Google Shape;2175;p22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Linear Regression</a:t>
            </a:r>
            <a:endParaRPr>
              <a:latin typeface="Montserrat"/>
              <a:ea typeface="Montserrat"/>
              <a:cs typeface="Montserrat"/>
              <a:sym typeface="Montserrat"/>
            </a:endParaRPr>
          </a:p>
        </p:txBody>
      </p:sp>
      <p:sp>
        <p:nvSpPr>
          <p:cNvPr id="2176" name="Google Shape;2176;p227"/>
          <p:cNvSpPr txBox="1"/>
          <p:nvPr>
            <p:ph idx="1" type="body"/>
          </p:nvPr>
        </p:nvSpPr>
        <p:spPr>
          <a:xfrm>
            <a:off x="311700" y="1152475"/>
            <a:ext cx="87960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Residual plot showing a clear pattern, indicating Linear Regression no valid!</a:t>
            </a:r>
            <a:endParaRPr sz="3000">
              <a:solidFill>
                <a:srgbClr val="434343"/>
              </a:solidFill>
              <a:latin typeface="Montserrat"/>
              <a:ea typeface="Montserrat"/>
              <a:cs typeface="Montserrat"/>
              <a:sym typeface="Montserrat"/>
            </a:endParaRPr>
          </a:p>
        </p:txBody>
      </p:sp>
      <p:pic>
        <p:nvPicPr>
          <p:cNvPr descr="watermark.jpg" id="2177" name="Google Shape;2177;p22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178" name="Google Shape;2178;p22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2179" name="Google Shape;2179;p227"/>
          <p:cNvPicPr preferRelativeResize="0"/>
          <p:nvPr/>
        </p:nvPicPr>
        <p:blipFill>
          <a:blip r:embed="rId4">
            <a:alphaModFix/>
          </a:blip>
          <a:stretch>
            <a:fillRect/>
          </a:stretch>
        </p:blipFill>
        <p:spPr>
          <a:xfrm>
            <a:off x="2799600" y="2389800"/>
            <a:ext cx="3749125" cy="2493100"/>
          </a:xfrm>
          <a:prstGeom prst="rect">
            <a:avLst/>
          </a:prstGeom>
          <a:noFill/>
          <a:ln>
            <a:noFill/>
          </a:ln>
        </p:spPr>
      </p:pic>
    </p:spTree>
  </p:cSld>
  <p:clrMapOvr>
    <a:masterClrMapping/>
  </p:clrMapOvr>
</p:sld>
</file>

<file path=ppt/slides/slide2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3" name="Shape 2183"/>
        <p:cNvGrpSpPr/>
        <p:nvPr/>
      </p:nvGrpSpPr>
      <p:grpSpPr>
        <a:xfrm>
          <a:off x="0" y="0"/>
          <a:ext cx="0" cy="0"/>
          <a:chOff x="0" y="0"/>
          <a:chExt cx="0" cy="0"/>
        </a:xfrm>
      </p:grpSpPr>
      <p:sp>
        <p:nvSpPr>
          <p:cNvPr id="2184" name="Google Shape;2184;p22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Linear Regression</a:t>
            </a:r>
            <a:endParaRPr>
              <a:latin typeface="Montserrat"/>
              <a:ea typeface="Montserrat"/>
              <a:cs typeface="Montserrat"/>
              <a:sym typeface="Montserrat"/>
            </a:endParaRPr>
          </a:p>
        </p:txBody>
      </p:sp>
      <p:sp>
        <p:nvSpPr>
          <p:cNvPr id="2185" name="Google Shape;2185;p228"/>
          <p:cNvSpPr txBox="1"/>
          <p:nvPr>
            <p:ph idx="1" type="body"/>
          </p:nvPr>
        </p:nvSpPr>
        <p:spPr>
          <a:xfrm>
            <a:off x="311700" y="1152475"/>
            <a:ext cx="87960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What about non valid datasets?</a:t>
            </a:r>
            <a:endParaRPr sz="3000">
              <a:solidFill>
                <a:srgbClr val="434343"/>
              </a:solidFill>
              <a:latin typeface="Montserrat"/>
              <a:ea typeface="Montserrat"/>
              <a:cs typeface="Montserrat"/>
              <a:sym typeface="Montserrat"/>
            </a:endParaRPr>
          </a:p>
        </p:txBody>
      </p:sp>
      <p:pic>
        <p:nvPicPr>
          <p:cNvPr descr="watermark.jpg" id="2186" name="Google Shape;2186;p22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187" name="Google Shape;2187;p22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2188" name="Google Shape;2188;p228"/>
          <p:cNvPicPr preferRelativeResize="0"/>
          <p:nvPr/>
        </p:nvPicPr>
        <p:blipFill rotWithShape="1">
          <a:blip r:embed="rId4">
            <a:alphaModFix/>
          </a:blip>
          <a:srcRect b="0" l="50700" r="0" t="49806"/>
          <a:stretch/>
        </p:blipFill>
        <p:spPr>
          <a:xfrm>
            <a:off x="2798051" y="2016800"/>
            <a:ext cx="3447751" cy="2552074"/>
          </a:xfrm>
          <a:prstGeom prst="rect">
            <a:avLst/>
          </a:prstGeom>
          <a:noFill/>
          <a:ln>
            <a:noFill/>
          </a:ln>
        </p:spPr>
      </p:pic>
    </p:spTree>
  </p:cSld>
  <p:clrMapOvr>
    <a:masterClrMapping/>
  </p:clrMapOvr>
</p:sld>
</file>

<file path=ppt/slides/slide2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2" name="Shape 2192"/>
        <p:cNvGrpSpPr/>
        <p:nvPr/>
      </p:nvGrpSpPr>
      <p:grpSpPr>
        <a:xfrm>
          <a:off x="0" y="0"/>
          <a:ext cx="0" cy="0"/>
          <a:chOff x="0" y="0"/>
          <a:chExt cx="0" cy="0"/>
        </a:xfrm>
      </p:grpSpPr>
      <p:pic>
        <p:nvPicPr>
          <p:cNvPr id="2193" name="Google Shape;2193;p229"/>
          <p:cNvPicPr preferRelativeResize="0"/>
          <p:nvPr/>
        </p:nvPicPr>
        <p:blipFill>
          <a:blip r:embed="rId3">
            <a:alphaModFix/>
          </a:blip>
          <a:stretch>
            <a:fillRect/>
          </a:stretch>
        </p:blipFill>
        <p:spPr>
          <a:xfrm>
            <a:off x="3046812" y="2559812"/>
            <a:ext cx="3012449" cy="2013425"/>
          </a:xfrm>
          <a:prstGeom prst="rect">
            <a:avLst/>
          </a:prstGeom>
          <a:noFill/>
          <a:ln>
            <a:noFill/>
          </a:ln>
        </p:spPr>
      </p:pic>
      <p:pic>
        <p:nvPicPr>
          <p:cNvPr id="2194" name="Google Shape;2194;p229"/>
          <p:cNvPicPr preferRelativeResize="0"/>
          <p:nvPr/>
        </p:nvPicPr>
        <p:blipFill>
          <a:blip r:embed="rId4">
            <a:alphaModFix/>
          </a:blip>
          <a:stretch>
            <a:fillRect/>
          </a:stretch>
        </p:blipFill>
        <p:spPr>
          <a:xfrm>
            <a:off x="48575" y="2529153"/>
            <a:ext cx="2935600" cy="2013422"/>
          </a:xfrm>
          <a:prstGeom prst="rect">
            <a:avLst/>
          </a:prstGeom>
          <a:noFill/>
          <a:ln>
            <a:noFill/>
          </a:ln>
        </p:spPr>
      </p:pic>
      <p:sp>
        <p:nvSpPr>
          <p:cNvPr id="2195" name="Google Shape;2195;p22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Linear Regression</a:t>
            </a:r>
            <a:endParaRPr>
              <a:latin typeface="Montserrat"/>
              <a:ea typeface="Montserrat"/>
              <a:cs typeface="Montserrat"/>
              <a:sym typeface="Montserrat"/>
            </a:endParaRPr>
          </a:p>
        </p:txBody>
      </p:sp>
      <p:sp>
        <p:nvSpPr>
          <p:cNvPr id="2196" name="Google Shape;2196;p229"/>
          <p:cNvSpPr txBox="1"/>
          <p:nvPr>
            <p:ph idx="1" type="body"/>
          </p:nvPr>
        </p:nvSpPr>
        <p:spPr>
          <a:xfrm>
            <a:off x="311700" y="1152475"/>
            <a:ext cx="8796000" cy="16503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Residual plot showing a clear pattern, indicating Linear Regression no valid!</a:t>
            </a:r>
            <a:endParaRPr sz="3000">
              <a:solidFill>
                <a:srgbClr val="434343"/>
              </a:solidFill>
              <a:latin typeface="Montserrat"/>
              <a:ea typeface="Montserrat"/>
              <a:cs typeface="Montserrat"/>
              <a:sym typeface="Montserrat"/>
            </a:endParaRPr>
          </a:p>
        </p:txBody>
      </p:sp>
      <p:pic>
        <p:nvPicPr>
          <p:cNvPr descr="watermark.jpg" id="2197" name="Google Shape;2197;p229"/>
          <p:cNvPicPr preferRelativeResize="0"/>
          <p:nvPr/>
        </p:nvPicPr>
        <p:blipFill rotWithShape="1">
          <a:blip r:embed="rId5">
            <a:alphaModFix/>
          </a:blip>
          <a:srcRect b="38251" l="51048" r="35216" t="14424"/>
          <a:stretch/>
        </p:blipFill>
        <p:spPr>
          <a:xfrm>
            <a:off x="152400" y="152400"/>
            <a:ext cx="890025" cy="859476"/>
          </a:xfrm>
          <a:prstGeom prst="rect">
            <a:avLst/>
          </a:prstGeom>
          <a:noFill/>
          <a:ln>
            <a:noFill/>
          </a:ln>
        </p:spPr>
      </p:pic>
      <p:pic>
        <p:nvPicPr>
          <p:cNvPr descr="watermark.jpg" id="2198" name="Google Shape;2198;p229"/>
          <p:cNvPicPr preferRelativeResize="0"/>
          <p:nvPr/>
        </p:nvPicPr>
        <p:blipFill rotWithShape="1">
          <a:blip r:embed="rId5">
            <a:alphaModFix/>
          </a:blip>
          <a:srcRect b="38442" l="-230" r="230" t="8854"/>
          <a:stretch/>
        </p:blipFill>
        <p:spPr>
          <a:xfrm>
            <a:off x="-76200" y="4801375"/>
            <a:ext cx="2315821" cy="342126"/>
          </a:xfrm>
          <a:prstGeom prst="rect">
            <a:avLst/>
          </a:prstGeom>
          <a:noFill/>
          <a:ln>
            <a:noFill/>
          </a:ln>
        </p:spPr>
      </p:pic>
      <p:pic>
        <p:nvPicPr>
          <p:cNvPr id="2199" name="Google Shape;2199;p229"/>
          <p:cNvPicPr preferRelativeResize="0"/>
          <p:nvPr/>
        </p:nvPicPr>
        <p:blipFill>
          <a:blip r:embed="rId6">
            <a:alphaModFix/>
          </a:blip>
          <a:stretch>
            <a:fillRect/>
          </a:stretch>
        </p:blipFill>
        <p:spPr>
          <a:xfrm>
            <a:off x="6059250" y="2548649"/>
            <a:ext cx="2935600" cy="1974437"/>
          </a:xfrm>
          <a:prstGeom prst="rect">
            <a:avLst/>
          </a:prstGeom>
          <a:noFill/>
          <a:ln>
            <a:noFill/>
          </a:ln>
        </p:spPr>
      </p:pic>
    </p:spTree>
  </p:cSld>
  <p:clrMapOvr>
    <a:masterClrMapping/>
  </p:clrMapOvr>
</p:sld>
</file>

<file path=ppt/slides/slide2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3" name="Shape 2203"/>
        <p:cNvGrpSpPr/>
        <p:nvPr/>
      </p:nvGrpSpPr>
      <p:grpSpPr>
        <a:xfrm>
          <a:off x="0" y="0"/>
          <a:ext cx="0" cy="0"/>
          <a:chOff x="0" y="0"/>
          <a:chExt cx="0" cy="0"/>
        </a:xfrm>
      </p:grpSpPr>
      <p:sp>
        <p:nvSpPr>
          <p:cNvPr id="2204" name="Google Shape;2204;p23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Linear Regression</a:t>
            </a:r>
            <a:endParaRPr>
              <a:latin typeface="Montserrat"/>
              <a:ea typeface="Montserrat"/>
              <a:cs typeface="Montserrat"/>
              <a:sym typeface="Montserrat"/>
            </a:endParaRPr>
          </a:p>
        </p:txBody>
      </p:sp>
      <p:sp>
        <p:nvSpPr>
          <p:cNvPr id="2205" name="Google Shape;2205;p230"/>
          <p:cNvSpPr txBox="1"/>
          <p:nvPr>
            <p:ph idx="1" type="body"/>
          </p:nvPr>
        </p:nvSpPr>
        <p:spPr>
          <a:xfrm>
            <a:off x="311700" y="1152475"/>
            <a:ext cx="8796000" cy="16503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Residual plot showing a clear pattern, indicating Linear Regression no valid!</a:t>
            </a:r>
            <a:endParaRPr sz="3000">
              <a:solidFill>
                <a:srgbClr val="434343"/>
              </a:solidFill>
              <a:latin typeface="Montserrat"/>
              <a:ea typeface="Montserrat"/>
              <a:cs typeface="Montserrat"/>
              <a:sym typeface="Montserrat"/>
            </a:endParaRPr>
          </a:p>
        </p:txBody>
      </p:sp>
      <p:pic>
        <p:nvPicPr>
          <p:cNvPr descr="watermark.jpg" id="2206" name="Google Shape;2206;p23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207" name="Google Shape;2207;p23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2208" name="Google Shape;2208;p230"/>
          <p:cNvPicPr preferRelativeResize="0"/>
          <p:nvPr/>
        </p:nvPicPr>
        <p:blipFill>
          <a:blip r:embed="rId4">
            <a:alphaModFix/>
          </a:blip>
          <a:stretch>
            <a:fillRect/>
          </a:stretch>
        </p:blipFill>
        <p:spPr>
          <a:xfrm>
            <a:off x="2843151" y="2391150"/>
            <a:ext cx="3697900" cy="2487175"/>
          </a:xfrm>
          <a:prstGeom prst="rect">
            <a:avLst/>
          </a:prstGeom>
          <a:noFill/>
          <a:ln>
            <a:noFill/>
          </a:ln>
        </p:spPr>
      </p:pic>
    </p:spTree>
  </p:cSld>
  <p:clrMapOvr>
    <a:masterClrMapping/>
  </p:clrMapOvr>
</p:sld>
</file>

<file path=ppt/slides/slide2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2" name="Shape 2212"/>
        <p:cNvGrpSpPr/>
        <p:nvPr/>
      </p:nvGrpSpPr>
      <p:grpSpPr>
        <a:xfrm>
          <a:off x="0" y="0"/>
          <a:ext cx="0" cy="0"/>
          <a:chOff x="0" y="0"/>
          <a:chExt cx="0" cy="0"/>
        </a:xfrm>
      </p:grpSpPr>
      <p:sp>
        <p:nvSpPr>
          <p:cNvPr id="2213" name="Google Shape;2213;p23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Linear Regression</a:t>
            </a:r>
            <a:endParaRPr>
              <a:latin typeface="Montserrat"/>
              <a:ea typeface="Montserrat"/>
              <a:cs typeface="Montserrat"/>
              <a:sym typeface="Montserrat"/>
            </a:endParaRPr>
          </a:p>
        </p:txBody>
      </p:sp>
      <p:sp>
        <p:nvSpPr>
          <p:cNvPr id="2214" name="Google Shape;2214;p231"/>
          <p:cNvSpPr txBox="1"/>
          <p:nvPr>
            <p:ph idx="1" type="body"/>
          </p:nvPr>
        </p:nvSpPr>
        <p:spPr>
          <a:xfrm>
            <a:off x="311700" y="1152475"/>
            <a:ext cx="87960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Let’s explore creating these plots with Python and our model results!</a:t>
            </a:r>
            <a:endParaRPr sz="3000">
              <a:solidFill>
                <a:srgbClr val="434343"/>
              </a:solidFill>
              <a:latin typeface="Montserrat"/>
              <a:ea typeface="Montserrat"/>
              <a:cs typeface="Montserrat"/>
              <a:sym typeface="Montserrat"/>
            </a:endParaRPr>
          </a:p>
        </p:txBody>
      </p:sp>
      <p:pic>
        <p:nvPicPr>
          <p:cNvPr descr="watermark.jpg" id="2215" name="Google Shape;2215;p23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216" name="Google Shape;2216;p23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0" name="Shape 2220"/>
        <p:cNvGrpSpPr/>
        <p:nvPr/>
      </p:nvGrpSpPr>
      <p:grpSpPr>
        <a:xfrm>
          <a:off x="0" y="0"/>
          <a:ext cx="0" cy="0"/>
          <a:chOff x="0" y="0"/>
          <a:chExt cx="0" cy="0"/>
        </a:xfrm>
      </p:grpSpPr>
      <p:sp>
        <p:nvSpPr>
          <p:cNvPr id="2221" name="Google Shape;2221;p232"/>
          <p:cNvSpPr txBox="1"/>
          <p:nvPr>
            <p:ph type="ctrTitle"/>
          </p:nvPr>
        </p:nvSpPr>
        <p:spPr>
          <a:xfrm>
            <a:off x="335850" y="807750"/>
            <a:ext cx="8520600" cy="2053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Model Deployment</a:t>
            </a:r>
            <a:endParaRPr b="1">
              <a:latin typeface="Montserrat"/>
              <a:ea typeface="Montserrat"/>
              <a:cs typeface="Montserrat"/>
              <a:sym typeface="Montserrat"/>
            </a:endParaRPr>
          </a:p>
        </p:txBody>
      </p:sp>
      <p:pic>
        <p:nvPicPr>
          <p:cNvPr descr="watermark.jpg" id="2222" name="Google Shape;2222;p23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223" name="Google Shape;2223;p23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7" name="Shape 2227"/>
        <p:cNvGrpSpPr/>
        <p:nvPr/>
      </p:nvGrpSpPr>
      <p:grpSpPr>
        <a:xfrm>
          <a:off x="0" y="0"/>
          <a:ext cx="0" cy="0"/>
          <a:chOff x="0" y="0"/>
          <a:chExt cx="0" cy="0"/>
        </a:xfrm>
      </p:grpSpPr>
      <p:sp>
        <p:nvSpPr>
          <p:cNvPr id="2228" name="Google Shape;2228;p23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Linear Regression</a:t>
            </a:r>
            <a:endParaRPr>
              <a:latin typeface="Montserrat"/>
              <a:ea typeface="Montserrat"/>
              <a:cs typeface="Montserrat"/>
              <a:sym typeface="Montserrat"/>
            </a:endParaRPr>
          </a:p>
        </p:txBody>
      </p:sp>
      <p:sp>
        <p:nvSpPr>
          <p:cNvPr id="2229" name="Google Shape;2229;p233"/>
          <p:cNvSpPr txBox="1"/>
          <p:nvPr>
            <p:ph idx="1" type="body"/>
          </p:nvPr>
        </p:nvSpPr>
        <p:spPr>
          <a:xfrm>
            <a:off x="311700" y="1152475"/>
            <a:ext cx="87960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We’re almost done with our first machine learning run through!</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Let’s quickly review what we’ve done so far in the ML process.</a:t>
            </a:r>
            <a:endParaRPr sz="3000">
              <a:solidFill>
                <a:srgbClr val="434343"/>
              </a:solidFill>
              <a:latin typeface="Montserrat"/>
              <a:ea typeface="Montserrat"/>
              <a:cs typeface="Montserrat"/>
              <a:sym typeface="Montserrat"/>
            </a:endParaRPr>
          </a:p>
        </p:txBody>
      </p:sp>
      <p:pic>
        <p:nvPicPr>
          <p:cNvPr descr="watermark.jpg" id="2230" name="Google Shape;2230;p23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231" name="Google Shape;2231;p23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4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266" name="Google Shape;266;p45"/>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Put simply, a linear relationship implies some constant straight line relationship.</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The simplest possible being y = x.</a:t>
            </a:r>
            <a:endParaRPr sz="2900">
              <a:solidFill>
                <a:srgbClr val="434343"/>
              </a:solidFill>
              <a:latin typeface="Montserrat"/>
              <a:ea typeface="Montserrat"/>
              <a:cs typeface="Montserrat"/>
              <a:sym typeface="Montserrat"/>
            </a:endParaRPr>
          </a:p>
        </p:txBody>
      </p:sp>
      <p:pic>
        <p:nvPicPr>
          <p:cNvPr descr="watermark.jpg" id="267" name="Google Shape;267;p4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68" name="Google Shape;268;p4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269" name="Google Shape;269;p45"/>
          <p:cNvPicPr preferRelativeResize="0"/>
          <p:nvPr/>
        </p:nvPicPr>
        <p:blipFill>
          <a:blip r:embed="rId4">
            <a:alphaModFix/>
          </a:blip>
          <a:stretch>
            <a:fillRect/>
          </a:stretch>
        </p:blipFill>
        <p:spPr>
          <a:xfrm>
            <a:off x="2524320" y="2678800"/>
            <a:ext cx="3583949" cy="2356326"/>
          </a:xfrm>
          <a:prstGeom prst="rect">
            <a:avLst/>
          </a:prstGeom>
          <a:noFill/>
          <a:ln>
            <a:noFill/>
          </a:ln>
        </p:spPr>
      </p:pic>
    </p:spTree>
  </p:cSld>
  <p:clrMapOvr>
    <a:masterClrMapping/>
  </p:clrMapOvr>
</p:sld>
</file>

<file path=ppt/slides/slide2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5" name="Shape 2235"/>
        <p:cNvGrpSpPr/>
        <p:nvPr/>
      </p:nvGrpSpPr>
      <p:grpSpPr>
        <a:xfrm>
          <a:off x="0" y="0"/>
          <a:ext cx="0" cy="0"/>
          <a:chOff x="0" y="0"/>
          <a:chExt cx="0" cy="0"/>
        </a:xfrm>
      </p:grpSpPr>
      <p:sp>
        <p:nvSpPr>
          <p:cNvPr id="2236" name="Google Shape;2236;p23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 sz="2900">
                <a:solidFill>
                  <a:srgbClr val="434343"/>
                </a:solidFill>
                <a:latin typeface="Montserrat"/>
                <a:ea typeface="Montserrat"/>
                <a:cs typeface="Montserrat"/>
                <a:sym typeface="Montserrat"/>
              </a:rPr>
              <a:t>Supervised</a:t>
            </a:r>
            <a:r>
              <a:rPr lang="en" sz="2900">
                <a:solidFill>
                  <a:srgbClr val="434343"/>
                </a:solidFill>
                <a:latin typeface="Montserrat"/>
                <a:ea typeface="Montserrat"/>
                <a:cs typeface="Montserrat"/>
                <a:sym typeface="Montserrat"/>
              </a:rPr>
              <a:t> Machine Learning Process</a:t>
            </a:r>
            <a:endParaRPr>
              <a:latin typeface="Montserrat"/>
              <a:ea typeface="Montserrat"/>
              <a:cs typeface="Montserrat"/>
              <a:sym typeface="Montserrat"/>
            </a:endParaRPr>
          </a:p>
        </p:txBody>
      </p:sp>
      <p:sp>
        <p:nvSpPr>
          <p:cNvPr id="2237" name="Google Shape;2237;p234"/>
          <p:cNvSpPr txBox="1"/>
          <p:nvPr>
            <p:ph idx="1" type="body"/>
          </p:nvPr>
        </p:nvSpPr>
        <p:spPr>
          <a:xfrm>
            <a:off x="311700" y="1152475"/>
            <a:ext cx="88323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Recall the Supervised ML</a:t>
            </a:r>
            <a:r>
              <a:rPr lang="en" sz="2900">
                <a:solidFill>
                  <a:srgbClr val="434343"/>
                </a:solidFill>
                <a:latin typeface="Montserrat"/>
                <a:ea typeface="Montserrat"/>
                <a:cs typeface="Montserrat"/>
                <a:sym typeface="Montserrat"/>
              </a:rPr>
              <a:t> Process</a:t>
            </a:r>
            <a:endParaRPr b="1" sz="2900">
              <a:solidFill>
                <a:srgbClr val="434343"/>
              </a:solidFill>
              <a:latin typeface="Montserrat"/>
              <a:ea typeface="Montserrat"/>
              <a:cs typeface="Montserrat"/>
              <a:sym typeface="Montserrat"/>
            </a:endParaRPr>
          </a:p>
        </p:txBody>
      </p:sp>
      <p:pic>
        <p:nvPicPr>
          <p:cNvPr descr="watermark.jpg" id="2238" name="Google Shape;2238;p23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239" name="Google Shape;2239;p23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240" name="Google Shape;2240;p234"/>
          <p:cNvSpPr/>
          <p:nvPr/>
        </p:nvSpPr>
        <p:spPr>
          <a:xfrm>
            <a:off x="71125" y="2621900"/>
            <a:ext cx="1133700" cy="796800"/>
          </a:xfrm>
          <a:prstGeom prst="roundRect">
            <a:avLst>
              <a:gd fmla="val 16667" name="adj"/>
            </a:avLst>
          </a:prstGeom>
          <a:solidFill>
            <a:srgbClr val="F9CB9C"/>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700">
                <a:latin typeface="Montserrat"/>
                <a:ea typeface="Montserrat"/>
                <a:cs typeface="Montserrat"/>
                <a:sym typeface="Montserrat"/>
              </a:rPr>
              <a:t>X and y</a:t>
            </a:r>
            <a:endParaRPr b="1" sz="1700">
              <a:latin typeface="Montserrat"/>
              <a:ea typeface="Montserrat"/>
              <a:cs typeface="Montserrat"/>
              <a:sym typeface="Montserrat"/>
            </a:endParaRPr>
          </a:p>
          <a:p>
            <a:pPr indent="0" lvl="0" marL="0" rtl="0" algn="ctr">
              <a:spcBef>
                <a:spcPts val="0"/>
              </a:spcBef>
              <a:spcAft>
                <a:spcPts val="0"/>
              </a:spcAft>
              <a:buNone/>
            </a:pPr>
            <a:r>
              <a:rPr b="1" lang="en" sz="1700">
                <a:latin typeface="Montserrat"/>
                <a:ea typeface="Montserrat"/>
                <a:cs typeface="Montserrat"/>
                <a:sym typeface="Montserrat"/>
              </a:rPr>
              <a:t>Data</a:t>
            </a:r>
            <a:endParaRPr b="1" sz="1700">
              <a:latin typeface="Montserrat"/>
              <a:ea typeface="Montserrat"/>
              <a:cs typeface="Montserrat"/>
              <a:sym typeface="Montserrat"/>
            </a:endParaRPr>
          </a:p>
        </p:txBody>
      </p:sp>
      <p:sp>
        <p:nvSpPr>
          <p:cNvPr id="2241" name="Google Shape;2241;p234"/>
          <p:cNvSpPr/>
          <p:nvPr/>
        </p:nvSpPr>
        <p:spPr>
          <a:xfrm>
            <a:off x="1564600" y="1956700"/>
            <a:ext cx="1285500" cy="796800"/>
          </a:xfrm>
          <a:prstGeom prst="roundRect">
            <a:avLst>
              <a:gd fmla="val 16667" name="adj"/>
            </a:avLst>
          </a:prstGeom>
          <a:solidFill>
            <a:srgbClr val="FCE5CD"/>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700">
                <a:latin typeface="Montserrat"/>
                <a:ea typeface="Montserrat"/>
                <a:cs typeface="Montserrat"/>
                <a:sym typeface="Montserrat"/>
              </a:rPr>
              <a:t>Training Data Set</a:t>
            </a:r>
            <a:endParaRPr b="1" sz="1700">
              <a:latin typeface="Montserrat"/>
              <a:ea typeface="Montserrat"/>
              <a:cs typeface="Montserrat"/>
              <a:sym typeface="Montserrat"/>
            </a:endParaRPr>
          </a:p>
        </p:txBody>
      </p:sp>
      <p:sp>
        <p:nvSpPr>
          <p:cNvPr id="2242" name="Google Shape;2242;p234"/>
          <p:cNvSpPr/>
          <p:nvPr/>
        </p:nvSpPr>
        <p:spPr>
          <a:xfrm>
            <a:off x="1312100" y="3569500"/>
            <a:ext cx="1434300" cy="796800"/>
          </a:xfrm>
          <a:prstGeom prst="roundRect">
            <a:avLst>
              <a:gd fmla="val 16667" name="adj"/>
            </a:avLst>
          </a:prstGeom>
          <a:solidFill>
            <a:srgbClr val="FCE5CD"/>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700">
                <a:latin typeface="Montserrat"/>
                <a:ea typeface="Montserrat"/>
                <a:cs typeface="Montserrat"/>
                <a:sym typeface="Montserrat"/>
              </a:rPr>
              <a:t>Test</a:t>
            </a:r>
            <a:endParaRPr b="1" sz="1700">
              <a:latin typeface="Montserrat"/>
              <a:ea typeface="Montserrat"/>
              <a:cs typeface="Montserrat"/>
              <a:sym typeface="Montserrat"/>
            </a:endParaRPr>
          </a:p>
          <a:p>
            <a:pPr indent="0" lvl="0" marL="0" rtl="0" algn="ctr">
              <a:spcBef>
                <a:spcPts val="0"/>
              </a:spcBef>
              <a:spcAft>
                <a:spcPts val="0"/>
              </a:spcAft>
              <a:buNone/>
            </a:pPr>
            <a:r>
              <a:rPr b="1" lang="en" sz="1700">
                <a:latin typeface="Montserrat"/>
                <a:ea typeface="Montserrat"/>
                <a:cs typeface="Montserrat"/>
                <a:sym typeface="Montserrat"/>
              </a:rPr>
              <a:t>Data Set</a:t>
            </a:r>
            <a:endParaRPr b="1" sz="1700">
              <a:latin typeface="Montserrat"/>
              <a:ea typeface="Montserrat"/>
              <a:cs typeface="Montserrat"/>
              <a:sym typeface="Montserrat"/>
            </a:endParaRPr>
          </a:p>
        </p:txBody>
      </p:sp>
      <p:cxnSp>
        <p:nvCxnSpPr>
          <p:cNvPr id="2243" name="Google Shape;2243;p234"/>
          <p:cNvCxnSpPr>
            <a:stCxn id="2240" idx="3"/>
            <a:endCxn id="2242" idx="0"/>
          </p:cNvCxnSpPr>
          <p:nvPr/>
        </p:nvCxnSpPr>
        <p:spPr>
          <a:xfrm>
            <a:off x="1204825" y="3020300"/>
            <a:ext cx="824400" cy="549300"/>
          </a:xfrm>
          <a:prstGeom prst="curvedConnector2">
            <a:avLst/>
          </a:prstGeom>
          <a:noFill/>
          <a:ln cap="flat" cmpd="sng" w="19050">
            <a:solidFill>
              <a:schemeClr val="dk2"/>
            </a:solidFill>
            <a:prstDash val="solid"/>
            <a:round/>
            <a:headEnd len="med" w="med" type="none"/>
            <a:tailEnd len="med" w="med" type="triangle"/>
          </a:ln>
        </p:spPr>
      </p:cxnSp>
      <p:cxnSp>
        <p:nvCxnSpPr>
          <p:cNvPr id="2244" name="Google Shape;2244;p234"/>
          <p:cNvCxnSpPr>
            <a:stCxn id="2240" idx="3"/>
            <a:endCxn id="2241" idx="1"/>
          </p:cNvCxnSpPr>
          <p:nvPr/>
        </p:nvCxnSpPr>
        <p:spPr>
          <a:xfrm flipH="1" rot="10800000">
            <a:off x="1204825" y="2355200"/>
            <a:ext cx="359700" cy="665100"/>
          </a:xfrm>
          <a:prstGeom prst="curvedConnector3">
            <a:avLst>
              <a:gd fmla="val 50010" name="adj1"/>
            </a:avLst>
          </a:prstGeom>
          <a:noFill/>
          <a:ln cap="flat" cmpd="sng" w="19050">
            <a:solidFill>
              <a:schemeClr val="dk2"/>
            </a:solidFill>
            <a:prstDash val="solid"/>
            <a:round/>
            <a:headEnd len="med" w="med" type="none"/>
            <a:tailEnd len="med" w="med" type="triangle"/>
          </a:ln>
        </p:spPr>
      </p:cxnSp>
      <p:sp>
        <p:nvSpPr>
          <p:cNvPr id="2245" name="Google Shape;2245;p234"/>
          <p:cNvSpPr/>
          <p:nvPr/>
        </p:nvSpPr>
        <p:spPr>
          <a:xfrm>
            <a:off x="3539188" y="2559250"/>
            <a:ext cx="1562700" cy="796800"/>
          </a:xfrm>
          <a:prstGeom prst="roundRect">
            <a:avLst>
              <a:gd fmla="val 16667" name="adj"/>
            </a:avLst>
          </a:prstGeom>
          <a:solidFill>
            <a:srgbClr val="EAD1DC"/>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700">
                <a:latin typeface="Montserrat"/>
                <a:ea typeface="Montserrat"/>
                <a:cs typeface="Montserrat"/>
                <a:sym typeface="Montserrat"/>
              </a:rPr>
              <a:t>Fit/Train</a:t>
            </a:r>
            <a:endParaRPr b="1" sz="1700">
              <a:latin typeface="Montserrat"/>
              <a:ea typeface="Montserrat"/>
              <a:cs typeface="Montserrat"/>
              <a:sym typeface="Montserrat"/>
            </a:endParaRPr>
          </a:p>
          <a:p>
            <a:pPr indent="0" lvl="0" marL="0" rtl="0" algn="ctr">
              <a:spcBef>
                <a:spcPts val="0"/>
              </a:spcBef>
              <a:spcAft>
                <a:spcPts val="0"/>
              </a:spcAft>
              <a:buNone/>
            </a:pPr>
            <a:r>
              <a:rPr b="1" lang="en" sz="1700">
                <a:latin typeface="Montserrat"/>
                <a:ea typeface="Montserrat"/>
                <a:cs typeface="Montserrat"/>
                <a:sym typeface="Montserrat"/>
              </a:rPr>
              <a:t>Model</a:t>
            </a:r>
            <a:endParaRPr b="1" sz="1700">
              <a:latin typeface="Montserrat"/>
              <a:ea typeface="Montserrat"/>
              <a:cs typeface="Montserrat"/>
              <a:sym typeface="Montserrat"/>
            </a:endParaRPr>
          </a:p>
        </p:txBody>
      </p:sp>
      <p:sp>
        <p:nvSpPr>
          <p:cNvPr id="2246" name="Google Shape;2246;p234"/>
          <p:cNvSpPr/>
          <p:nvPr/>
        </p:nvSpPr>
        <p:spPr>
          <a:xfrm>
            <a:off x="5475400" y="2559250"/>
            <a:ext cx="1562700" cy="796800"/>
          </a:xfrm>
          <a:prstGeom prst="roundRect">
            <a:avLst>
              <a:gd fmla="val 16667" name="adj"/>
            </a:avLst>
          </a:prstGeom>
          <a:solidFill>
            <a:srgbClr val="EAD1DC"/>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700">
                <a:latin typeface="Montserrat"/>
                <a:ea typeface="Montserrat"/>
                <a:cs typeface="Montserrat"/>
                <a:sym typeface="Montserrat"/>
              </a:rPr>
              <a:t>Adjust as Needed</a:t>
            </a:r>
            <a:endParaRPr b="1" sz="1700">
              <a:latin typeface="Montserrat"/>
              <a:ea typeface="Montserrat"/>
              <a:cs typeface="Montserrat"/>
              <a:sym typeface="Montserrat"/>
            </a:endParaRPr>
          </a:p>
        </p:txBody>
      </p:sp>
      <p:cxnSp>
        <p:nvCxnSpPr>
          <p:cNvPr id="2247" name="Google Shape;2247;p234"/>
          <p:cNvCxnSpPr>
            <a:stCxn id="2241" idx="3"/>
            <a:endCxn id="2245" idx="0"/>
          </p:cNvCxnSpPr>
          <p:nvPr/>
        </p:nvCxnSpPr>
        <p:spPr>
          <a:xfrm>
            <a:off x="2850100" y="2355100"/>
            <a:ext cx="1470300" cy="204300"/>
          </a:xfrm>
          <a:prstGeom prst="curvedConnector2">
            <a:avLst/>
          </a:prstGeom>
          <a:noFill/>
          <a:ln cap="flat" cmpd="sng" w="19050">
            <a:solidFill>
              <a:schemeClr val="dk2"/>
            </a:solidFill>
            <a:prstDash val="solid"/>
            <a:round/>
            <a:headEnd len="med" w="med" type="none"/>
            <a:tailEnd len="med" w="med" type="triangle"/>
          </a:ln>
        </p:spPr>
      </p:cxnSp>
      <p:sp>
        <p:nvSpPr>
          <p:cNvPr id="2248" name="Google Shape;2248;p234"/>
          <p:cNvSpPr/>
          <p:nvPr/>
        </p:nvSpPr>
        <p:spPr>
          <a:xfrm>
            <a:off x="3485625" y="3967900"/>
            <a:ext cx="1818000" cy="796800"/>
          </a:xfrm>
          <a:prstGeom prst="roundRect">
            <a:avLst>
              <a:gd fmla="val 16667" name="adj"/>
            </a:avLst>
          </a:prstGeom>
          <a:solidFill>
            <a:srgbClr val="D9EAD3"/>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700">
                <a:latin typeface="Montserrat"/>
                <a:ea typeface="Montserrat"/>
                <a:cs typeface="Montserrat"/>
                <a:sym typeface="Montserrat"/>
              </a:rPr>
              <a:t>Evaluate </a:t>
            </a:r>
            <a:endParaRPr b="1" sz="1700">
              <a:latin typeface="Montserrat"/>
              <a:ea typeface="Montserrat"/>
              <a:cs typeface="Montserrat"/>
              <a:sym typeface="Montserrat"/>
            </a:endParaRPr>
          </a:p>
          <a:p>
            <a:pPr indent="0" lvl="0" marL="0" rtl="0" algn="ctr">
              <a:spcBef>
                <a:spcPts val="0"/>
              </a:spcBef>
              <a:spcAft>
                <a:spcPts val="0"/>
              </a:spcAft>
              <a:buNone/>
            </a:pPr>
            <a:r>
              <a:rPr b="1" lang="en" sz="1700">
                <a:latin typeface="Montserrat"/>
                <a:ea typeface="Montserrat"/>
                <a:cs typeface="Montserrat"/>
                <a:sym typeface="Montserrat"/>
              </a:rPr>
              <a:t>Performance</a:t>
            </a:r>
            <a:endParaRPr b="1" sz="1700">
              <a:latin typeface="Montserrat"/>
              <a:ea typeface="Montserrat"/>
              <a:cs typeface="Montserrat"/>
              <a:sym typeface="Montserrat"/>
            </a:endParaRPr>
          </a:p>
        </p:txBody>
      </p:sp>
      <p:cxnSp>
        <p:nvCxnSpPr>
          <p:cNvPr id="2249" name="Google Shape;2249;p234"/>
          <p:cNvCxnSpPr>
            <a:stCxn id="2245" idx="2"/>
            <a:endCxn id="2248" idx="0"/>
          </p:cNvCxnSpPr>
          <p:nvPr/>
        </p:nvCxnSpPr>
        <p:spPr>
          <a:xfrm flipH="1" rot="-5400000">
            <a:off x="4051588" y="3625000"/>
            <a:ext cx="612000" cy="74100"/>
          </a:xfrm>
          <a:prstGeom prst="curvedConnector3">
            <a:avLst>
              <a:gd fmla="val 49988" name="adj1"/>
            </a:avLst>
          </a:prstGeom>
          <a:noFill/>
          <a:ln cap="flat" cmpd="sng" w="19050">
            <a:solidFill>
              <a:schemeClr val="dk2"/>
            </a:solidFill>
            <a:prstDash val="solid"/>
            <a:round/>
            <a:headEnd len="med" w="med" type="none"/>
            <a:tailEnd len="med" w="med" type="triangle"/>
          </a:ln>
        </p:spPr>
      </p:cxnSp>
      <p:cxnSp>
        <p:nvCxnSpPr>
          <p:cNvPr id="2250" name="Google Shape;2250;p234"/>
          <p:cNvCxnSpPr>
            <a:stCxn id="2242" idx="3"/>
            <a:endCxn id="2248" idx="1"/>
          </p:cNvCxnSpPr>
          <p:nvPr/>
        </p:nvCxnSpPr>
        <p:spPr>
          <a:xfrm>
            <a:off x="2746400" y="3967900"/>
            <a:ext cx="739200" cy="398400"/>
          </a:xfrm>
          <a:prstGeom prst="curvedConnector3">
            <a:avLst>
              <a:gd fmla="val 50002" name="adj1"/>
            </a:avLst>
          </a:prstGeom>
          <a:noFill/>
          <a:ln cap="flat" cmpd="sng" w="19050">
            <a:solidFill>
              <a:schemeClr val="dk2"/>
            </a:solidFill>
            <a:prstDash val="solid"/>
            <a:round/>
            <a:headEnd len="med" w="med" type="none"/>
            <a:tailEnd len="med" w="med" type="triangle"/>
          </a:ln>
        </p:spPr>
      </p:cxnSp>
      <p:cxnSp>
        <p:nvCxnSpPr>
          <p:cNvPr id="2251" name="Google Shape;2251;p234"/>
          <p:cNvCxnSpPr>
            <a:stCxn id="2245" idx="0"/>
            <a:endCxn id="2246" idx="0"/>
          </p:cNvCxnSpPr>
          <p:nvPr/>
        </p:nvCxnSpPr>
        <p:spPr>
          <a:xfrm flipH="1" rot="-5400000">
            <a:off x="5288338" y="1591450"/>
            <a:ext cx="600" cy="1936200"/>
          </a:xfrm>
          <a:prstGeom prst="curvedConnector3">
            <a:avLst>
              <a:gd fmla="val -39687500" name="adj1"/>
            </a:avLst>
          </a:prstGeom>
          <a:noFill/>
          <a:ln cap="flat" cmpd="sng" w="19050">
            <a:solidFill>
              <a:schemeClr val="dk2"/>
            </a:solidFill>
            <a:prstDash val="solid"/>
            <a:round/>
            <a:headEnd len="med" w="med" type="none"/>
            <a:tailEnd len="med" w="med" type="triangle"/>
          </a:ln>
        </p:spPr>
      </p:cxnSp>
      <p:cxnSp>
        <p:nvCxnSpPr>
          <p:cNvPr id="2252" name="Google Shape;2252;p234"/>
          <p:cNvCxnSpPr>
            <a:stCxn id="2246" idx="2"/>
            <a:endCxn id="2245" idx="2"/>
          </p:cNvCxnSpPr>
          <p:nvPr/>
        </p:nvCxnSpPr>
        <p:spPr>
          <a:xfrm rot="5400000">
            <a:off x="5288350" y="2388250"/>
            <a:ext cx="600" cy="1936200"/>
          </a:xfrm>
          <a:prstGeom prst="curvedConnector3">
            <a:avLst>
              <a:gd fmla="val 39687500" name="adj1"/>
            </a:avLst>
          </a:prstGeom>
          <a:noFill/>
          <a:ln cap="flat" cmpd="sng" w="19050">
            <a:solidFill>
              <a:schemeClr val="dk2"/>
            </a:solidFill>
            <a:prstDash val="solid"/>
            <a:round/>
            <a:headEnd len="med" w="med" type="none"/>
            <a:tailEnd len="med" w="med" type="triangle"/>
          </a:ln>
        </p:spPr>
      </p:cxnSp>
      <p:sp>
        <p:nvSpPr>
          <p:cNvPr id="2253" name="Google Shape;2253;p234"/>
          <p:cNvSpPr/>
          <p:nvPr/>
        </p:nvSpPr>
        <p:spPr>
          <a:xfrm>
            <a:off x="7347000" y="2559250"/>
            <a:ext cx="1562700" cy="796800"/>
          </a:xfrm>
          <a:prstGeom prst="roundRect">
            <a:avLst>
              <a:gd fmla="val 16667" name="adj"/>
            </a:avLst>
          </a:prstGeom>
          <a:solidFill>
            <a:srgbClr val="D9D2E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700">
                <a:latin typeface="Montserrat"/>
                <a:ea typeface="Montserrat"/>
                <a:cs typeface="Montserrat"/>
                <a:sym typeface="Montserrat"/>
              </a:rPr>
              <a:t>Deploy</a:t>
            </a:r>
            <a:endParaRPr b="1" sz="1700">
              <a:latin typeface="Montserrat"/>
              <a:ea typeface="Montserrat"/>
              <a:cs typeface="Montserrat"/>
              <a:sym typeface="Montserrat"/>
            </a:endParaRPr>
          </a:p>
          <a:p>
            <a:pPr indent="0" lvl="0" marL="0" rtl="0" algn="ctr">
              <a:spcBef>
                <a:spcPts val="0"/>
              </a:spcBef>
              <a:spcAft>
                <a:spcPts val="0"/>
              </a:spcAft>
              <a:buNone/>
            </a:pPr>
            <a:r>
              <a:rPr b="1" lang="en" sz="1700">
                <a:latin typeface="Montserrat"/>
                <a:ea typeface="Montserrat"/>
                <a:cs typeface="Montserrat"/>
                <a:sym typeface="Montserrat"/>
              </a:rPr>
              <a:t>Model</a:t>
            </a:r>
            <a:endParaRPr b="1" sz="1700">
              <a:latin typeface="Montserrat"/>
              <a:ea typeface="Montserrat"/>
              <a:cs typeface="Montserrat"/>
              <a:sym typeface="Montserrat"/>
            </a:endParaRPr>
          </a:p>
        </p:txBody>
      </p:sp>
      <p:cxnSp>
        <p:nvCxnSpPr>
          <p:cNvPr id="2254" name="Google Shape;2254;p234"/>
          <p:cNvCxnSpPr>
            <a:stCxn id="2246" idx="3"/>
            <a:endCxn id="2253" idx="1"/>
          </p:cNvCxnSpPr>
          <p:nvPr/>
        </p:nvCxnSpPr>
        <p:spPr>
          <a:xfrm>
            <a:off x="7038100" y="2957650"/>
            <a:ext cx="309000" cy="600"/>
          </a:xfrm>
          <a:prstGeom prst="curvedConnector3">
            <a:avLst>
              <a:gd fmla="val 49984" name="adj1"/>
            </a:avLst>
          </a:prstGeom>
          <a:noFill/>
          <a:ln cap="flat" cmpd="sng" w="19050">
            <a:solidFill>
              <a:schemeClr val="dk2"/>
            </a:solidFill>
            <a:prstDash val="solid"/>
            <a:round/>
            <a:headEnd len="med" w="med" type="none"/>
            <a:tailEnd len="med" w="med" type="triangle"/>
          </a:ln>
        </p:spPr>
      </p:cxnSp>
    </p:spTree>
  </p:cSld>
  <p:clrMapOvr>
    <a:masterClrMapping/>
  </p:clrMapOvr>
</p:sld>
</file>

<file path=ppt/slides/slide2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8" name="Shape 2258"/>
        <p:cNvGrpSpPr/>
        <p:nvPr/>
      </p:nvGrpSpPr>
      <p:grpSpPr>
        <a:xfrm>
          <a:off x="0" y="0"/>
          <a:ext cx="0" cy="0"/>
          <a:chOff x="0" y="0"/>
          <a:chExt cx="0" cy="0"/>
        </a:xfrm>
      </p:grpSpPr>
      <p:sp>
        <p:nvSpPr>
          <p:cNvPr id="2259" name="Google Shape;2259;p23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 sz="2900">
                <a:solidFill>
                  <a:srgbClr val="434343"/>
                </a:solidFill>
                <a:latin typeface="Montserrat"/>
                <a:ea typeface="Montserrat"/>
                <a:cs typeface="Montserrat"/>
                <a:sym typeface="Montserrat"/>
              </a:rPr>
              <a:t>Supervised</a:t>
            </a:r>
            <a:r>
              <a:rPr lang="en" sz="2900">
                <a:solidFill>
                  <a:srgbClr val="434343"/>
                </a:solidFill>
                <a:latin typeface="Montserrat"/>
                <a:ea typeface="Montserrat"/>
                <a:cs typeface="Montserrat"/>
                <a:sym typeface="Montserrat"/>
              </a:rPr>
              <a:t> Machine Learning Process</a:t>
            </a:r>
            <a:endParaRPr>
              <a:latin typeface="Montserrat"/>
              <a:ea typeface="Montserrat"/>
              <a:cs typeface="Montserrat"/>
              <a:sym typeface="Montserrat"/>
            </a:endParaRPr>
          </a:p>
        </p:txBody>
      </p:sp>
      <p:sp>
        <p:nvSpPr>
          <p:cNvPr id="2260" name="Google Shape;2260;p235"/>
          <p:cNvSpPr txBox="1"/>
          <p:nvPr>
            <p:ph idx="1" type="body"/>
          </p:nvPr>
        </p:nvSpPr>
        <p:spPr>
          <a:xfrm>
            <a:off x="311700" y="1152475"/>
            <a:ext cx="88323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Recall the Supervised ML Process</a:t>
            </a:r>
            <a:endParaRPr b="1" sz="2900">
              <a:solidFill>
                <a:srgbClr val="434343"/>
              </a:solidFill>
              <a:latin typeface="Montserrat"/>
              <a:ea typeface="Montserrat"/>
              <a:cs typeface="Montserrat"/>
              <a:sym typeface="Montserrat"/>
            </a:endParaRPr>
          </a:p>
        </p:txBody>
      </p:sp>
      <p:pic>
        <p:nvPicPr>
          <p:cNvPr descr="watermark.jpg" id="2261" name="Google Shape;2261;p23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262" name="Google Shape;2262;p23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263" name="Google Shape;2263;p235"/>
          <p:cNvSpPr/>
          <p:nvPr/>
        </p:nvSpPr>
        <p:spPr>
          <a:xfrm>
            <a:off x="71125" y="2621900"/>
            <a:ext cx="1133700" cy="796800"/>
          </a:xfrm>
          <a:prstGeom prst="roundRect">
            <a:avLst>
              <a:gd fmla="val 16667" name="adj"/>
            </a:avLst>
          </a:prstGeom>
          <a:solidFill>
            <a:srgbClr val="F9CB9C"/>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700">
                <a:latin typeface="Montserrat"/>
                <a:ea typeface="Montserrat"/>
                <a:cs typeface="Montserrat"/>
                <a:sym typeface="Montserrat"/>
              </a:rPr>
              <a:t>X and y</a:t>
            </a:r>
            <a:endParaRPr b="1" sz="1700">
              <a:latin typeface="Montserrat"/>
              <a:ea typeface="Montserrat"/>
              <a:cs typeface="Montserrat"/>
              <a:sym typeface="Montserrat"/>
            </a:endParaRPr>
          </a:p>
          <a:p>
            <a:pPr indent="0" lvl="0" marL="0" rtl="0" algn="ctr">
              <a:spcBef>
                <a:spcPts val="0"/>
              </a:spcBef>
              <a:spcAft>
                <a:spcPts val="0"/>
              </a:spcAft>
              <a:buNone/>
            </a:pPr>
            <a:r>
              <a:rPr b="1" lang="en" sz="1700">
                <a:latin typeface="Montserrat"/>
                <a:ea typeface="Montserrat"/>
                <a:cs typeface="Montserrat"/>
                <a:sym typeface="Montserrat"/>
              </a:rPr>
              <a:t>Data</a:t>
            </a:r>
            <a:endParaRPr b="1" sz="1700">
              <a:latin typeface="Montserrat"/>
              <a:ea typeface="Montserrat"/>
              <a:cs typeface="Montserrat"/>
              <a:sym typeface="Montserrat"/>
            </a:endParaRPr>
          </a:p>
        </p:txBody>
      </p:sp>
      <p:sp>
        <p:nvSpPr>
          <p:cNvPr id="2264" name="Google Shape;2264;p235"/>
          <p:cNvSpPr/>
          <p:nvPr/>
        </p:nvSpPr>
        <p:spPr>
          <a:xfrm>
            <a:off x="1564600" y="1956700"/>
            <a:ext cx="1285500" cy="796800"/>
          </a:xfrm>
          <a:prstGeom prst="roundRect">
            <a:avLst>
              <a:gd fmla="val 16667" name="adj"/>
            </a:avLst>
          </a:prstGeom>
          <a:solidFill>
            <a:srgbClr val="FCE5CD"/>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700">
                <a:latin typeface="Montserrat"/>
                <a:ea typeface="Montserrat"/>
                <a:cs typeface="Montserrat"/>
                <a:sym typeface="Montserrat"/>
              </a:rPr>
              <a:t>Training Data Set</a:t>
            </a:r>
            <a:endParaRPr b="1" sz="1700">
              <a:latin typeface="Montserrat"/>
              <a:ea typeface="Montserrat"/>
              <a:cs typeface="Montserrat"/>
              <a:sym typeface="Montserrat"/>
            </a:endParaRPr>
          </a:p>
        </p:txBody>
      </p:sp>
      <p:sp>
        <p:nvSpPr>
          <p:cNvPr id="2265" name="Google Shape;2265;p235"/>
          <p:cNvSpPr/>
          <p:nvPr/>
        </p:nvSpPr>
        <p:spPr>
          <a:xfrm>
            <a:off x="1312100" y="3569500"/>
            <a:ext cx="1434300" cy="796800"/>
          </a:xfrm>
          <a:prstGeom prst="roundRect">
            <a:avLst>
              <a:gd fmla="val 16667" name="adj"/>
            </a:avLst>
          </a:prstGeom>
          <a:solidFill>
            <a:srgbClr val="FCE5CD"/>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700">
                <a:latin typeface="Montserrat"/>
                <a:ea typeface="Montserrat"/>
                <a:cs typeface="Montserrat"/>
                <a:sym typeface="Montserrat"/>
              </a:rPr>
              <a:t>Test</a:t>
            </a:r>
            <a:endParaRPr b="1" sz="1700">
              <a:latin typeface="Montserrat"/>
              <a:ea typeface="Montserrat"/>
              <a:cs typeface="Montserrat"/>
              <a:sym typeface="Montserrat"/>
            </a:endParaRPr>
          </a:p>
          <a:p>
            <a:pPr indent="0" lvl="0" marL="0" rtl="0" algn="ctr">
              <a:spcBef>
                <a:spcPts val="0"/>
              </a:spcBef>
              <a:spcAft>
                <a:spcPts val="0"/>
              </a:spcAft>
              <a:buNone/>
            </a:pPr>
            <a:r>
              <a:rPr b="1" lang="en" sz="1700">
                <a:latin typeface="Montserrat"/>
                <a:ea typeface="Montserrat"/>
                <a:cs typeface="Montserrat"/>
                <a:sym typeface="Montserrat"/>
              </a:rPr>
              <a:t>Data Set</a:t>
            </a:r>
            <a:endParaRPr b="1" sz="1700">
              <a:latin typeface="Montserrat"/>
              <a:ea typeface="Montserrat"/>
              <a:cs typeface="Montserrat"/>
              <a:sym typeface="Montserrat"/>
            </a:endParaRPr>
          </a:p>
        </p:txBody>
      </p:sp>
      <p:cxnSp>
        <p:nvCxnSpPr>
          <p:cNvPr id="2266" name="Google Shape;2266;p235"/>
          <p:cNvCxnSpPr>
            <a:stCxn id="2263" idx="3"/>
            <a:endCxn id="2265" idx="0"/>
          </p:cNvCxnSpPr>
          <p:nvPr/>
        </p:nvCxnSpPr>
        <p:spPr>
          <a:xfrm>
            <a:off x="1204825" y="3020300"/>
            <a:ext cx="824400" cy="549300"/>
          </a:xfrm>
          <a:prstGeom prst="curvedConnector2">
            <a:avLst/>
          </a:prstGeom>
          <a:noFill/>
          <a:ln cap="flat" cmpd="sng" w="19050">
            <a:solidFill>
              <a:schemeClr val="dk2"/>
            </a:solidFill>
            <a:prstDash val="solid"/>
            <a:round/>
            <a:headEnd len="med" w="med" type="none"/>
            <a:tailEnd len="med" w="med" type="triangle"/>
          </a:ln>
        </p:spPr>
      </p:cxnSp>
      <p:cxnSp>
        <p:nvCxnSpPr>
          <p:cNvPr id="2267" name="Google Shape;2267;p235"/>
          <p:cNvCxnSpPr>
            <a:stCxn id="2263" idx="3"/>
            <a:endCxn id="2264" idx="1"/>
          </p:cNvCxnSpPr>
          <p:nvPr/>
        </p:nvCxnSpPr>
        <p:spPr>
          <a:xfrm flipH="1" rot="10800000">
            <a:off x="1204825" y="2355200"/>
            <a:ext cx="359700" cy="665100"/>
          </a:xfrm>
          <a:prstGeom prst="curvedConnector3">
            <a:avLst>
              <a:gd fmla="val 50010" name="adj1"/>
            </a:avLst>
          </a:prstGeom>
          <a:noFill/>
          <a:ln cap="flat" cmpd="sng" w="19050">
            <a:solidFill>
              <a:schemeClr val="dk2"/>
            </a:solidFill>
            <a:prstDash val="solid"/>
            <a:round/>
            <a:headEnd len="med" w="med" type="none"/>
            <a:tailEnd len="med" w="med" type="triangle"/>
          </a:ln>
        </p:spPr>
      </p:cxnSp>
      <p:sp>
        <p:nvSpPr>
          <p:cNvPr id="2268" name="Google Shape;2268;p235"/>
          <p:cNvSpPr/>
          <p:nvPr/>
        </p:nvSpPr>
        <p:spPr>
          <a:xfrm>
            <a:off x="3539188" y="2559250"/>
            <a:ext cx="1562700" cy="796800"/>
          </a:xfrm>
          <a:prstGeom prst="roundRect">
            <a:avLst>
              <a:gd fmla="val 16667" name="adj"/>
            </a:avLst>
          </a:prstGeom>
          <a:solidFill>
            <a:srgbClr val="EAD1DC"/>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700">
                <a:latin typeface="Montserrat"/>
                <a:ea typeface="Montserrat"/>
                <a:cs typeface="Montserrat"/>
                <a:sym typeface="Montserrat"/>
              </a:rPr>
              <a:t>Fit/Train</a:t>
            </a:r>
            <a:endParaRPr b="1" sz="1700">
              <a:latin typeface="Montserrat"/>
              <a:ea typeface="Montserrat"/>
              <a:cs typeface="Montserrat"/>
              <a:sym typeface="Montserrat"/>
            </a:endParaRPr>
          </a:p>
          <a:p>
            <a:pPr indent="0" lvl="0" marL="0" rtl="0" algn="ctr">
              <a:spcBef>
                <a:spcPts val="0"/>
              </a:spcBef>
              <a:spcAft>
                <a:spcPts val="0"/>
              </a:spcAft>
              <a:buNone/>
            </a:pPr>
            <a:r>
              <a:rPr b="1" lang="en" sz="1700">
                <a:latin typeface="Montserrat"/>
                <a:ea typeface="Montserrat"/>
                <a:cs typeface="Montserrat"/>
                <a:sym typeface="Montserrat"/>
              </a:rPr>
              <a:t>Model</a:t>
            </a:r>
            <a:endParaRPr b="1" sz="1700">
              <a:latin typeface="Montserrat"/>
              <a:ea typeface="Montserrat"/>
              <a:cs typeface="Montserrat"/>
              <a:sym typeface="Montserrat"/>
            </a:endParaRPr>
          </a:p>
        </p:txBody>
      </p:sp>
      <p:sp>
        <p:nvSpPr>
          <p:cNvPr id="2269" name="Google Shape;2269;p235"/>
          <p:cNvSpPr/>
          <p:nvPr/>
        </p:nvSpPr>
        <p:spPr>
          <a:xfrm>
            <a:off x="5475400" y="2559250"/>
            <a:ext cx="1562700" cy="796800"/>
          </a:xfrm>
          <a:prstGeom prst="roundRect">
            <a:avLst>
              <a:gd fmla="val 16667" name="adj"/>
            </a:avLst>
          </a:prstGeom>
          <a:solidFill>
            <a:srgbClr val="EAD1DC"/>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700">
                <a:latin typeface="Montserrat"/>
                <a:ea typeface="Montserrat"/>
                <a:cs typeface="Montserrat"/>
                <a:sym typeface="Montserrat"/>
              </a:rPr>
              <a:t>Adjust as Needed</a:t>
            </a:r>
            <a:endParaRPr b="1" sz="1700">
              <a:latin typeface="Montserrat"/>
              <a:ea typeface="Montserrat"/>
              <a:cs typeface="Montserrat"/>
              <a:sym typeface="Montserrat"/>
            </a:endParaRPr>
          </a:p>
        </p:txBody>
      </p:sp>
      <p:cxnSp>
        <p:nvCxnSpPr>
          <p:cNvPr id="2270" name="Google Shape;2270;p235"/>
          <p:cNvCxnSpPr>
            <a:stCxn id="2264" idx="3"/>
            <a:endCxn id="2268" idx="0"/>
          </p:cNvCxnSpPr>
          <p:nvPr/>
        </p:nvCxnSpPr>
        <p:spPr>
          <a:xfrm>
            <a:off x="2850100" y="2355100"/>
            <a:ext cx="1470300" cy="204300"/>
          </a:xfrm>
          <a:prstGeom prst="curvedConnector2">
            <a:avLst/>
          </a:prstGeom>
          <a:noFill/>
          <a:ln cap="flat" cmpd="sng" w="19050">
            <a:solidFill>
              <a:schemeClr val="dk2"/>
            </a:solidFill>
            <a:prstDash val="solid"/>
            <a:round/>
            <a:headEnd len="med" w="med" type="none"/>
            <a:tailEnd len="med" w="med" type="triangle"/>
          </a:ln>
        </p:spPr>
      </p:cxnSp>
      <p:sp>
        <p:nvSpPr>
          <p:cNvPr id="2271" name="Google Shape;2271;p235"/>
          <p:cNvSpPr/>
          <p:nvPr/>
        </p:nvSpPr>
        <p:spPr>
          <a:xfrm>
            <a:off x="3485625" y="3967900"/>
            <a:ext cx="1818000" cy="796800"/>
          </a:xfrm>
          <a:prstGeom prst="roundRect">
            <a:avLst>
              <a:gd fmla="val 16667" name="adj"/>
            </a:avLst>
          </a:prstGeom>
          <a:solidFill>
            <a:srgbClr val="D9EAD3"/>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700">
                <a:latin typeface="Montserrat"/>
                <a:ea typeface="Montserrat"/>
                <a:cs typeface="Montserrat"/>
                <a:sym typeface="Montserrat"/>
              </a:rPr>
              <a:t>Evaluate </a:t>
            </a:r>
            <a:endParaRPr b="1" sz="1700">
              <a:latin typeface="Montserrat"/>
              <a:ea typeface="Montserrat"/>
              <a:cs typeface="Montserrat"/>
              <a:sym typeface="Montserrat"/>
            </a:endParaRPr>
          </a:p>
          <a:p>
            <a:pPr indent="0" lvl="0" marL="0" rtl="0" algn="ctr">
              <a:spcBef>
                <a:spcPts val="0"/>
              </a:spcBef>
              <a:spcAft>
                <a:spcPts val="0"/>
              </a:spcAft>
              <a:buNone/>
            </a:pPr>
            <a:r>
              <a:rPr b="1" lang="en" sz="1700">
                <a:latin typeface="Montserrat"/>
                <a:ea typeface="Montserrat"/>
                <a:cs typeface="Montserrat"/>
                <a:sym typeface="Montserrat"/>
              </a:rPr>
              <a:t>Performance</a:t>
            </a:r>
            <a:endParaRPr b="1" sz="1700">
              <a:latin typeface="Montserrat"/>
              <a:ea typeface="Montserrat"/>
              <a:cs typeface="Montserrat"/>
              <a:sym typeface="Montserrat"/>
            </a:endParaRPr>
          </a:p>
        </p:txBody>
      </p:sp>
      <p:cxnSp>
        <p:nvCxnSpPr>
          <p:cNvPr id="2272" name="Google Shape;2272;p235"/>
          <p:cNvCxnSpPr>
            <a:stCxn id="2268" idx="2"/>
            <a:endCxn id="2271" idx="0"/>
          </p:cNvCxnSpPr>
          <p:nvPr/>
        </p:nvCxnSpPr>
        <p:spPr>
          <a:xfrm flipH="1" rot="-5400000">
            <a:off x="4051588" y="3625000"/>
            <a:ext cx="612000" cy="74100"/>
          </a:xfrm>
          <a:prstGeom prst="curvedConnector3">
            <a:avLst>
              <a:gd fmla="val 49988" name="adj1"/>
            </a:avLst>
          </a:prstGeom>
          <a:noFill/>
          <a:ln cap="flat" cmpd="sng" w="19050">
            <a:solidFill>
              <a:schemeClr val="dk2"/>
            </a:solidFill>
            <a:prstDash val="solid"/>
            <a:round/>
            <a:headEnd len="med" w="med" type="none"/>
            <a:tailEnd len="med" w="med" type="triangle"/>
          </a:ln>
        </p:spPr>
      </p:cxnSp>
      <p:cxnSp>
        <p:nvCxnSpPr>
          <p:cNvPr id="2273" name="Google Shape;2273;p235"/>
          <p:cNvCxnSpPr>
            <a:stCxn id="2265" idx="3"/>
            <a:endCxn id="2271" idx="1"/>
          </p:cNvCxnSpPr>
          <p:nvPr/>
        </p:nvCxnSpPr>
        <p:spPr>
          <a:xfrm>
            <a:off x="2746400" y="3967900"/>
            <a:ext cx="739200" cy="398400"/>
          </a:xfrm>
          <a:prstGeom prst="curvedConnector3">
            <a:avLst>
              <a:gd fmla="val 50002" name="adj1"/>
            </a:avLst>
          </a:prstGeom>
          <a:noFill/>
          <a:ln cap="flat" cmpd="sng" w="19050">
            <a:solidFill>
              <a:schemeClr val="dk2"/>
            </a:solidFill>
            <a:prstDash val="solid"/>
            <a:round/>
            <a:headEnd len="med" w="med" type="none"/>
            <a:tailEnd len="med" w="med" type="triangle"/>
          </a:ln>
        </p:spPr>
      </p:cxnSp>
      <p:cxnSp>
        <p:nvCxnSpPr>
          <p:cNvPr id="2274" name="Google Shape;2274;p235"/>
          <p:cNvCxnSpPr>
            <a:stCxn id="2268" idx="0"/>
            <a:endCxn id="2269" idx="0"/>
          </p:cNvCxnSpPr>
          <p:nvPr/>
        </p:nvCxnSpPr>
        <p:spPr>
          <a:xfrm flipH="1" rot="-5400000">
            <a:off x="5288338" y="1591450"/>
            <a:ext cx="600" cy="1936200"/>
          </a:xfrm>
          <a:prstGeom prst="curvedConnector3">
            <a:avLst>
              <a:gd fmla="val -39687500" name="adj1"/>
            </a:avLst>
          </a:prstGeom>
          <a:noFill/>
          <a:ln cap="flat" cmpd="sng" w="19050">
            <a:solidFill>
              <a:schemeClr val="dk2"/>
            </a:solidFill>
            <a:prstDash val="solid"/>
            <a:round/>
            <a:headEnd len="med" w="med" type="none"/>
            <a:tailEnd len="med" w="med" type="triangle"/>
          </a:ln>
        </p:spPr>
      </p:cxnSp>
      <p:cxnSp>
        <p:nvCxnSpPr>
          <p:cNvPr id="2275" name="Google Shape;2275;p235"/>
          <p:cNvCxnSpPr>
            <a:stCxn id="2269" idx="2"/>
            <a:endCxn id="2268" idx="2"/>
          </p:cNvCxnSpPr>
          <p:nvPr/>
        </p:nvCxnSpPr>
        <p:spPr>
          <a:xfrm rot="5400000">
            <a:off x="5288350" y="2388250"/>
            <a:ext cx="600" cy="1936200"/>
          </a:xfrm>
          <a:prstGeom prst="curvedConnector3">
            <a:avLst>
              <a:gd fmla="val 39687500" name="adj1"/>
            </a:avLst>
          </a:prstGeom>
          <a:noFill/>
          <a:ln cap="flat" cmpd="sng" w="19050">
            <a:solidFill>
              <a:schemeClr val="dk2"/>
            </a:solidFill>
            <a:prstDash val="solid"/>
            <a:round/>
            <a:headEnd len="med" w="med" type="none"/>
            <a:tailEnd len="med" w="med" type="triangle"/>
          </a:ln>
        </p:spPr>
      </p:cxnSp>
      <p:sp>
        <p:nvSpPr>
          <p:cNvPr id="2276" name="Google Shape;2276;p235"/>
          <p:cNvSpPr/>
          <p:nvPr/>
        </p:nvSpPr>
        <p:spPr>
          <a:xfrm>
            <a:off x="7347000" y="2559250"/>
            <a:ext cx="1562700" cy="796800"/>
          </a:xfrm>
          <a:prstGeom prst="roundRect">
            <a:avLst>
              <a:gd fmla="val 16667" name="adj"/>
            </a:avLst>
          </a:prstGeom>
          <a:solidFill>
            <a:srgbClr val="D9D2E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700">
                <a:latin typeface="Montserrat"/>
                <a:ea typeface="Montserrat"/>
                <a:cs typeface="Montserrat"/>
                <a:sym typeface="Montserrat"/>
              </a:rPr>
              <a:t>Deploy</a:t>
            </a:r>
            <a:endParaRPr b="1" sz="1700">
              <a:latin typeface="Montserrat"/>
              <a:ea typeface="Montserrat"/>
              <a:cs typeface="Montserrat"/>
              <a:sym typeface="Montserrat"/>
            </a:endParaRPr>
          </a:p>
          <a:p>
            <a:pPr indent="0" lvl="0" marL="0" rtl="0" algn="ctr">
              <a:spcBef>
                <a:spcPts val="0"/>
              </a:spcBef>
              <a:spcAft>
                <a:spcPts val="0"/>
              </a:spcAft>
              <a:buNone/>
            </a:pPr>
            <a:r>
              <a:rPr b="1" lang="en" sz="1700">
                <a:latin typeface="Montserrat"/>
                <a:ea typeface="Montserrat"/>
                <a:cs typeface="Montserrat"/>
                <a:sym typeface="Montserrat"/>
              </a:rPr>
              <a:t>Model</a:t>
            </a:r>
            <a:endParaRPr b="1" sz="1700">
              <a:latin typeface="Montserrat"/>
              <a:ea typeface="Montserrat"/>
              <a:cs typeface="Montserrat"/>
              <a:sym typeface="Montserrat"/>
            </a:endParaRPr>
          </a:p>
        </p:txBody>
      </p:sp>
      <p:cxnSp>
        <p:nvCxnSpPr>
          <p:cNvPr id="2277" name="Google Shape;2277;p235"/>
          <p:cNvCxnSpPr>
            <a:stCxn id="2269" idx="3"/>
            <a:endCxn id="2276" idx="1"/>
          </p:cNvCxnSpPr>
          <p:nvPr/>
        </p:nvCxnSpPr>
        <p:spPr>
          <a:xfrm>
            <a:off x="7038100" y="2957650"/>
            <a:ext cx="309000" cy="600"/>
          </a:xfrm>
          <a:prstGeom prst="curvedConnector3">
            <a:avLst>
              <a:gd fmla="val 49984" name="adj1"/>
            </a:avLst>
          </a:prstGeom>
          <a:noFill/>
          <a:ln cap="flat" cmpd="sng" w="19050">
            <a:solidFill>
              <a:schemeClr val="dk2"/>
            </a:solidFill>
            <a:prstDash val="solid"/>
            <a:round/>
            <a:headEnd len="med" w="med" type="none"/>
            <a:tailEnd len="med" w="med" type="triangle"/>
          </a:ln>
        </p:spPr>
      </p:cxnSp>
      <p:sp>
        <p:nvSpPr>
          <p:cNvPr id="2278" name="Google Shape;2278;p235"/>
          <p:cNvSpPr/>
          <p:nvPr/>
        </p:nvSpPr>
        <p:spPr>
          <a:xfrm>
            <a:off x="900675" y="2404900"/>
            <a:ext cx="439800" cy="418200"/>
          </a:xfrm>
          <a:prstGeom prst="star5">
            <a:avLst>
              <a:gd fmla="val 19098" name="adj"/>
              <a:gd fmla="val 105146" name="hf"/>
              <a:gd fmla="val 110557" name="vf"/>
            </a:avLst>
          </a:prstGeom>
          <a:solidFill>
            <a:srgbClr val="FFD9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9" name="Google Shape;2279;p235"/>
          <p:cNvSpPr/>
          <p:nvPr/>
        </p:nvSpPr>
        <p:spPr>
          <a:xfrm>
            <a:off x="2580125" y="1711500"/>
            <a:ext cx="439800" cy="418200"/>
          </a:xfrm>
          <a:prstGeom prst="star5">
            <a:avLst>
              <a:gd fmla="val 19098" name="adj"/>
              <a:gd fmla="val 105146" name="hf"/>
              <a:gd fmla="val 110557" name="vf"/>
            </a:avLst>
          </a:prstGeom>
          <a:solidFill>
            <a:srgbClr val="FFD9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0" name="Google Shape;2280;p235"/>
          <p:cNvSpPr/>
          <p:nvPr/>
        </p:nvSpPr>
        <p:spPr>
          <a:xfrm>
            <a:off x="2435350" y="3418700"/>
            <a:ext cx="439800" cy="418200"/>
          </a:xfrm>
          <a:prstGeom prst="star5">
            <a:avLst>
              <a:gd fmla="val 19098" name="adj"/>
              <a:gd fmla="val 105146" name="hf"/>
              <a:gd fmla="val 110557" name="vf"/>
            </a:avLst>
          </a:prstGeom>
          <a:solidFill>
            <a:srgbClr val="FFD9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1" name="Google Shape;2281;p235"/>
          <p:cNvSpPr/>
          <p:nvPr/>
        </p:nvSpPr>
        <p:spPr>
          <a:xfrm>
            <a:off x="4726700" y="2404900"/>
            <a:ext cx="439800" cy="418200"/>
          </a:xfrm>
          <a:prstGeom prst="star5">
            <a:avLst>
              <a:gd fmla="val 19098" name="adj"/>
              <a:gd fmla="val 105146" name="hf"/>
              <a:gd fmla="val 110557" name="vf"/>
            </a:avLst>
          </a:prstGeom>
          <a:solidFill>
            <a:srgbClr val="FFD9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2" name="Google Shape;2282;p235"/>
          <p:cNvSpPr/>
          <p:nvPr/>
        </p:nvSpPr>
        <p:spPr>
          <a:xfrm>
            <a:off x="4970525" y="3758800"/>
            <a:ext cx="439800" cy="418200"/>
          </a:xfrm>
          <a:prstGeom prst="star5">
            <a:avLst>
              <a:gd fmla="val 19098" name="adj"/>
              <a:gd fmla="val 105146" name="hf"/>
              <a:gd fmla="val 110557" name="vf"/>
            </a:avLst>
          </a:prstGeom>
          <a:solidFill>
            <a:srgbClr val="FFD9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 name="Google Shape;2283;p235"/>
          <p:cNvSpPr txBox="1"/>
          <p:nvPr/>
        </p:nvSpPr>
        <p:spPr>
          <a:xfrm>
            <a:off x="6520325" y="1883000"/>
            <a:ext cx="563100" cy="73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4200">
                <a:solidFill>
                  <a:srgbClr val="BF9000"/>
                </a:solidFill>
                <a:latin typeface="Montserrat"/>
                <a:ea typeface="Montserrat"/>
                <a:cs typeface="Montserrat"/>
                <a:sym typeface="Montserrat"/>
              </a:rPr>
              <a:t>?</a:t>
            </a:r>
            <a:endParaRPr sz="4200">
              <a:solidFill>
                <a:srgbClr val="BF9000"/>
              </a:solidFill>
              <a:latin typeface="Montserrat"/>
              <a:ea typeface="Montserrat"/>
              <a:cs typeface="Montserrat"/>
              <a:sym typeface="Montserrat"/>
            </a:endParaRPr>
          </a:p>
        </p:txBody>
      </p:sp>
    </p:spTree>
  </p:cSld>
  <p:clrMapOvr>
    <a:masterClrMapping/>
  </p:clrMapOvr>
</p:sld>
</file>

<file path=ppt/slides/slide2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7" name="Shape 2287"/>
        <p:cNvGrpSpPr/>
        <p:nvPr/>
      </p:nvGrpSpPr>
      <p:grpSpPr>
        <a:xfrm>
          <a:off x="0" y="0"/>
          <a:ext cx="0" cy="0"/>
          <a:chOff x="0" y="0"/>
          <a:chExt cx="0" cy="0"/>
        </a:xfrm>
      </p:grpSpPr>
      <p:sp>
        <p:nvSpPr>
          <p:cNvPr id="2288" name="Google Shape;2288;p23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Linear Regression</a:t>
            </a:r>
            <a:endParaRPr>
              <a:latin typeface="Montserrat"/>
              <a:ea typeface="Montserrat"/>
              <a:cs typeface="Montserrat"/>
              <a:sym typeface="Montserrat"/>
            </a:endParaRPr>
          </a:p>
        </p:txBody>
      </p:sp>
      <p:sp>
        <p:nvSpPr>
          <p:cNvPr id="2289" name="Google Shape;2289;p236"/>
          <p:cNvSpPr txBox="1"/>
          <p:nvPr>
            <p:ph idx="1" type="body"/>
          </p:nvPr>
        </p:nvSpPr>
        <p:spPr>
          <a:xfrm>
            <a:off x="311700" y="1152475"/>
            <a:ext cx="87960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Later on we will explore polynomial regression and regularization as model adjustments.</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For now, let’s focus on a simple “deployment” of our model by saving and loading it, then applying to new data.</a:t>
            </a:r>
            <a:endParaRPr sz="3000">
              <a:solidFill>
                <a:srgbClr val="434343"/>
              </a:solidFill>
              <a:latin typeface="Montserrat"/>
              <a:ea typeface="Montserrat"/>
              <a:cs typeface="Montserrat"/>
              <a:sym typeface="Montserrat"/>
            </a:endParaRPr>
          </a:p>
        </p:txBody>
      </p:sp>
      <p:pic>
        <p:nvPicPr>
          <p:cNvPr descr="watermark.jpg" id="2290" name="Google Shape;2290;p23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291" name="Google Shape;2291;p23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5" name="Shape 2295"/>
        <p:cNvGrpSpPr/>
        <p:nvPr/>
      </p:nvGrpSpPr>
      <p:grpSpPr>
        <a:xfrm>
          <a:off x="0" y="0"/>
          <a:ext cx="0" cy="0"/>
          <a:chOff x="0" y="0"/>
          <a:chExt cx="0" cy="0"/>
        </a:xfrm>
      </p:grpSpPr>
      <p:sp>
        <p:nvSpPr>
          <p:cNvPr id="2296" name="Google Shape;2296;p237"/>
          <p:cNvSpPr txBox="1"/>
          <p:nvPr>
            <p:ph type="ctrTitle"/>
          </p:nvPr>
        </p:nvSpPr>
        <p:spPr>
          <a:xfrm>
            <a:off x="335850" y="807750"/>
            <a:ext cx="8520600" cy="2053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Polynomial Regression</a:t>
            </a:r>
            <a:endParaRPr b="1">
              <a:latin typeface="Montserrat"/>
              <a:ea typeface="Montserrat"/>
              <a:cs typeface="Montserrat"/>
              <a:sym typeface="Montserrat"/>
            </a:endParaRPr>
          </a:p>
        </p:txBody>
      </p:sp>
      <p:pic>
        <p:nvPicPr>
          <p:cNvPr descr="watermark.jpg" id="2297" name="Google Shape;2297;p23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298" name="Google Shape;2298;p23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299" name="Google Shape;2299;p237"/>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900"/>
              <a:t>Theory and Motivation</a:t>
            </a:r>
            <a:endParaRPr sz="3900"/>
          </a:p>
        </p:txBody>
      </p:sp>
    </p:spTree>
  </p:cSld>
  <p:clrMapOvr>
    <a:masterClrMapping/>
  </p:clrMapOvr>
</p:sld>
</file>

<file path=ppt/slides/slide2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3" name="Shape 2303"/>
        <p:cNvGrpSpPr/>
        <p:nvPr/>
      </p:nvGrpSpPr>
      <p:grpSpPr>
        <a:xfrm>
          <a:off x="0" y="0"/>
          <a:ext cx="0" cy="0"/>
          <a:chOff x="0" y="0"/>
          <a:chExt cx="0" cy="0"/>
        </a:xfrm>
      </p:grpSpPr>
      <p:sp>
        <p:nvSpPr>
          <p:cNvPr id="2304" name="Google Shape;2304;p23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Polynomial</a:t>
            </a:r>
            <a:r>
              <a:rPr lang="en">
                <a:latin typeface="Montserrat"/>
                <a:ea typeface="Montserrat"/>
                <a:cs typeface="Montserrat"/>
                <a:sym typeface="Montserrat"/>
              </a:rPr>
              <a:t>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2305" name="Google Shape;2305;p238"/>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We just completed a Linear Regression task, allowing us to predict future label values given a set of features!</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How can we now improve on a Linear Regression model?</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One approach is to consider </a:t>
            </a:r>
            <a:r>
              <a:rPr b="1" lang="en" sz="2900">
                <a:solidFill>
                  <a:srgbClr val="434343"/>
                </a:solidFill>
                <a:latin typeface="Montserrat"/>
                <a:ea typeface="Montserrat"/>
                <a:cs typeface="Montserrat"/>
                <a:sym typeface="Montserrat"/>
              </a:rPr>
              <a:t>higher order relationships</a:t>
            </a:r>
            <a:r>
              <a:rPr lang="en" sz="2900">
                <a:solidFill>
                  <a:srgbClr val="434343"/>
                </a:solidFill>
                <a:latin typeface="Montserrat"/>
                <a:ea typeface="Montserrat"/>
                <a:cs typeface="Montserrat"/>
                <a:sym typeface="Montserrat"/>
              </a:rPr>
              <a:t> on the features.</a:t>
            </a:r>
            <a:endParaRPr sz="2900">
              <a:solidFill>
                <a:srgbClr val="434343"/>
              </a:solidFill>
              <a:latin typeface="Montserrat"/>
              <a:ea typeface="Montserrat"/>
              <a:cs typeface="Montserrat"/>
              <a:sym typeface="Montserrat"/>
            </a:endParaRPr>
          </a:p>
        </p:txBody>
      </p:sp>
      <p:pic>
        <p:nvPicPr>
          <p:cNvPr descr="watermark.jpg" id="2306" name="Google Shape;2306;p23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307" name="Google Shape;2307;p23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1" name="Shape 2311"/>
        <p:cNvGrpSpPr/>
        <p:nvPr/>
      </p:nvGrpSpPr>
      <p:grpSpPr>
        <a:xfrm>
          <a:off x="0" y="0"/>
          <a:ext cx="0" cy="0"/>
          <a:chOff x="0" y="0"/>
          <a:chExt cx="0" cy="0"/>
        </a:xfrm>
      </p:grpSpPr>
      <p:sp>
        <p:nvSpPr>
          <p:cNvPr id="2312" name="Google Shape;2312;p23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Polynomial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2313" name="Google Shape;2313;p239"/>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There are two issues polynomial regression will address for us:</a:t>
            </a:r>
            <a:endParaRPr sz="2900">
              <a:solidFill>
                <a:srgbClr val="434343"/>
              </a:solidFill>
              <a:latin typeface="Montserrat"/>
              <a:ea typeface="Montserrat"/>
              <a:cs typeface="Montserrat"/>
              <a:sym typeface="Montserrat"/>
            </a:endParaRPr>
          </a:p>
          <a:p>
            <a:pPr indent="-412750" lvl="1"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Non-linear feature relationships to label</a:t>
            </a:r>
            <a:endParaRPr sz="2900">
              <a:solidFill>
                <a:srgbClr val="434343"/>
              </a:solidFill>
              <a:latin typeface="Montserrat"/>
              <a:ea typeface="Montserrat"/>
              <a:cs typeface="Montserrat"/>
              <a:sym typeface="Montserrat"/>
            </a:endParaRPr>
          </a:p>
          <a:p>
            <a:pPr indent="-412750" lvl="1"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Interaction terms between features</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Let’s first explore non-linear relationships and how considering polynomial orders could help address this.</a:t>
            </a:r>
            <a:endParaRPr sz="2900">
              <a:solidFill>
                <a:srgbClr val="434343"/>
              </a:solidFill>
              <a:latin typeface="Montserrat"/>
              <a:ea typeface="Montserrat"/>
              <a:cs typeface="Montserrat"/>
              <a:sym typeface="Montserrat"/>
            </a:endParaRPr>
          </a:p>
        </p:txBody>
      </p:sp>
      <p:pic>
        <p:nvPicPr>
          <p:cNvPr descr="watermark.jpg" id="2314" name="Google Shape;2314;p23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315" name="Google Shape;2315;p23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9" name="Shape 2319"/>
        <p:cNvGrpSpPr/>
        <p:nvPr/>
      </p:nvGrpSpPr>
      <p:grpSpPr>
        <a:xfrm>
          <a:off x="0" y="0"/>
          <a:ext cx="0" cy="0"/>
          <a:chOff x="0" y="0"/>
          <a:chExt cx="0" cy="0"/>
        </a:xfrm>
      </p:grpSpPr>
      <p:sp>
        <p:nvSpPr>
          <p:cNvPr id="2320" name="Google Shape;2320;p24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Polynomial Regression</a:t>
            </a:r>
            <a:endParaRPr>
              <a:latin typeface="Montserrat"/>
              <a:ea typeface="Montserrat"/>
              <a:cs typeface="Montserrat"/>
              <a:sym typeface="Montserrat"/>
            </a:endParaRPr>
          </a:p>
        </p:txBody>
      </p:sp>
      <p:sp>
        <p:nvSpPr>
          <p:cNvPr id="2321" name="Google Shape;2321;p240"/>
          <p:cNvSpPr txBox="1"/>
          <p:nvPr>
            <p:ph idx="1" type="body"/>
          </p:nvPr>
        </p:nvSpPr>
        <p:spPr>
          <a:xfrm>
            <a:off x="311700" y="1152475"/>
            <a:ext cx="87960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Imagine a feature that is not linear:</a:t>
            </a:r>
            <a:endParaRPr sz="3000">
              <a:solidFill>
                <a:srgbClr val="434343"/>
              </a:solidFill>
              <a:latin typeface="Montserrat"/>
              <a:ea typeface="Montserrat"/>
              <a:cs typeface="Montserrat"/>
              <a:sym typeface="Montserrat"/>
            </a:endParaRPr>
          </a:p>
        </p:txBody>
      </p:sp>
      <p:pic>
        <p:nvPicPr>
          <p:cNvPr descr="watermark.jpg" id="2322" name="Google Shape;2322;p24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323" name="Google Shape;2323;p24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2324" name="Google Shape;2324;p240"/>
          <p:cNvPicPr preferRelativeResize="0"/>
          <p:nvPr/>
        </p:nvPicPr>
        <p:blipFill>
          <a:blip r:embed="rId4">
            <a:alphaModFix/>
          </a:blip>
          <a:stretch>
            <a:fillRect/>
          </a:stretch>
        </p:blipFill>
        <p:spPr>
          <a:xfrm>
            <a:off x="1837713" y="1847875"/>
            <a:ext cx="5468577" cy="2953501"/>
          </a:xfrm>
          <a:prstGeom prst="rect">
            <a:avLst/>
          </a:prstGeom>
          <a:noFill/>
          <a:ln>
            <a:noFill/>
          </a:ln>
        </p:spPr>
      </p:pic>
    </p:spTree>
  </p:cSld>
  <p:clrMapOvr>
    <a:masterClrMapping/>
  </p:clrMapOvr>
</p:sld>
</file>

<file path=ppt/slides/slide2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8" name="Shape 2328"/>
        <p:cNvGrpSpPr/>
        <p:nvPr/>
      </p:nvGrpSpPr>
      <p:grpSpPr>
        <a:xfrm>
          <a:off x="0" y="0"/>
          <a:ext cx="0" cy="0"/>
          <a:chOff x="0" y="0"/>
          <a:chExt cx="0" cy="0"/>
        </a:xfrm>
      </p:grpSpPr>
      <p:sp>
        <p:nvSpPr>
          <p:cNvPr id="2329" name="Google Shape;2329;p24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Polynomial Regression</a:t>
            </a:r>
            <a:endParaRPr>
              <a:latin typeface="Montserrat"/>
              <a:ea typeface="Montserrat"/>
              <a:cs typeface="Montserrat"/>
              <a:sym typeface="Montserrat"/>
            </a:endParaRPr>
          </a:p>
        </p:txBody>
      </p:sp>
      <p:sp>
        <p:nvSpPr>
          <p:cNvPr id="2330" name="Google Shape;2330;p241"/>
          <p:cNvSpPr txBox="1"/>
          <p:nvPr>
            <p:ph idx="1" type="body"/>
          </p:nvPr>
        </p:nvSpPr>
        <p:spPr>
          <a:xfrm>
            <a:off x="311700" y="1152475"/>
            <a:ext cx="87960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We know log(x) is not a linear relationship.</a:t>
            </a:r>
            <a:endParaRPr sz="3000">
              <a:solidFill>
                <a:srgbClr val="434343"/>
              </a:solidFill>
              <a:latin typeface="Montserrat"/>
              <a:ea typeface="Montserrat"/>
              <a:cs typeface="Montserrat"/>
              <a:sym typeface="Montserrat"/>
            </a:endParaRPr>
          </a:p>
        </p:txBody>
      </p:sp>
      <p:pic>
        <p:nvPicPr>
          <p:cNvPr descr="watermark.jpg" id="2331" name="Google Shape;2331;p24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332" name="Google Shape;2332;p24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2333" name="Google Shape;2333;p241"/>
          <p:cNvPicPr preferRelativeResize="0"/>
          <p:nvPr/>
        </p:nvPicPr>
        <p:blipFill>
          <a:blip r:embed="rId4">
            <a:alphaModFix/>
          </a:blip>
          <a:stretch>
            <a:fillRect/>
          </a:stretch>
        </p:blipFill>
        <p:spPr>
          <a:xfrm>
            <a:off x="1837713" y="1847875"/>
            <a:ext cx="5468577" cy="2953501"/>
          </a:xfrm>
          <a:prstGeom prst="rect">
            <a:avLst/>
          </a:prstGeom>
          <a:noFill/>
          <a:ln>
            <a:noFill/>
          </a:ln>
        </p:spPr>
      </p:pic>
    </p:spTree>
  </p:cSld>
  <p:clrMapOvr>
    <a:masterClrMapping/>
  </p:clrMapOvr>
</p:sld>
</file>

<file path=ppt/slides/slide2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7" name="Shape 2337"/>
        <p:cNvGrpSpPr/>
        <p:nvPr/>
      </p:nvGrpSpPr>
      <p:grpSpPr>
        <a:xfrm>
          <a:off x="0" y="0"/>
          <a:ext cx="0" cy="0"/>
          <a:chOff x="0" y="0"/>
          <a:chExt cx="0" cy="0"/>
        </a:xfrm>
      </p:grpSpPr>
      <p:sp>
        <p:nvSpPr>
          <p:cNvPr id="2338" name="Google Shape;2338;p24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Polynomial Regression</a:t>
            </a:r>
            <a:endParaRPr>
              <a:latin typeface="Montserrat"/>
              <a:ea typeface="Montserrat"/>
              <a:cs typeface="Montserrat"/>
              <a:sym typeface="Montserrat"/>
            </a:endParaRPr>
          </a:p>
        </p:txBody>
      </p:sp>
      <p:sp>
        <p:nvSpPr>
          <p:cNvPr id="2339" name="Google Shape;2339;p242"/>
          <p:cNvSpPr txBox="1"/>
          <p:nvPr>
            <p:ph idx="1" type="body"/>
          </p:nvPr>
        </p:nvSpPr>
        <p:spPr>
          <a:xfrm>
            <a:off x="311700" y="1152475"/>
            <a:ext cx="87960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What is a feature X behaved like log(x)?</a:t>
            </a:r>
            <a:endParaRPr sz="3000">
              <a:solidFill>
                <a:srgbClr val="434343"/>
              </a:solidFill>
              <a:latin typeface="Montserrat"/>
              <a:ea typeface="Montserrat"/>
              <a:cs typeface="Montserrat"/>
              <a:sym typeface="Montserrat"/>
            </a:endParaRPr>
          </a:p>
        </p:txBody>
      </p:sp>
      <p:pic>
        <p:nvPicPr>
          <p:cNvPr descr="watermark.jpg" id="2340" name="Google Shape;2340;p24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341" name="Google Shape;2341;p24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2342" name="Google Shape;2342;p242"/>
          <p:cNvPicPr preferRelativeResize="0"/>
          <p:nvPr/>
        </p:nvPicPr>
        <p:blipFill>
          <a:blip r:embed="rId4">
            <a:alphaModFix/>
          </a:blip>
          <a:stretch>
            <a:fillRect/>
          </a:stretch>
        </p:blipFill>
        <p:spPr>
          <a:xfrm>
            <a:off x="1837713" y="1847875"/>
            <a:ext cx="5468577" cy="2953501"/>
          </a:xfrm>
          <a:prstGeom prst="rect">
            <a:avLst/>
          </a:prstGeom>
          <a:noFill/>
          <a:ln>
            <a:noFill/>
          </a:ln>
        </p:spPr>
      </p:pic>
    </p:spTree>
  </p:cSld>
  <p:clrMapOvr>
    <a:masterClrMapping/>
  </p:clrMapOvr>
</p:sld>
</file>

<file path=ppt/slides/slide2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6" name="Shape 2346"/>
        <p:cNvGrpSpPr/>
        <p:nvPr/>
      </p:nvGrpSpPr>
      <p:grpSpPr>
        <a:xfrm>
          <a:off x="0" y="0"/>
          <a:ext cx="0" cy="0"/>
          <a:chOff x="0" y="0"/>
          <a:chExt cx="0" cy="0"/>
        </a:xfrm>
      </p:grpSpPr>
      <p:sp>
        <p:nvSpPr>
          <p:cNvPr id="2347" name="Google Shape;2347;p24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Polynomial Regression</a:t>
            </a:r>
            <a:endParaRPr>
              <a:latin typeface="Montserrat"/>
              <a:ea typeface="Montserrat"/>
              <a:cs typeface="Montserrat"/>
              <a:sym typeface="Montserrat"/>
            </a:endParaRPr>
          </a:p>
        </p:txBody>
      </p:sp>
      <p:sp>
        <p:nvSpPr>
          <p:cNvPr id="2348" name="Google Shape;2348;p243"/>
          <p:cNvSpPr txBox="1"/>
          <p:nvPr>
            <p:ph idx="1" type="body"/>
          </p:nvPr>
        </p:nvSpPr>
        <p:spPr>
          <a:xfrm>
            <a:off x="311700" y="1152475"/>
            <a:ext cx="87960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Will be difficult to find a linear relationship</a:t>
            </a:r>
            <a:endParaRPr sz="3000">
              <a:solidFill>
                <a:srgbClr val="434343"/>
              </a:solidFill>
              <a:latin typeface="Montserrat"/>
              <a:ea typeface="Montserrat"/>
              <a:cs typeface="Montserrat"/>
              <a:sym typeface="Montserrat"/>
            </a:endParaRPr>
          </a:p>
        </p:txBody>
      </p:sp>
      <p:pic>
        <p:nvPicPr>
          <p:cNvPr descr="watermark.jpg" id="2349" name="Google Shape;2349;p24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350" name="Google Shape;2350;p24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2351" name="Google Shape;2351;p243"/>
          <p:cNvPicPr preferRelativeResize="0"/>
          <p:nvPr/>
        </p:nvPicPr>
        <p:blipFill>
          <a:blip r:embed="rId4">
            <a:alphaModFix/>
          </a:blip>
          <a:stretch>
            <a:fillRect/>
          </a:stretch>
        </p:blipFill>
        <p:spPr>
          <a:xfrm>
            <a:off x="1837713" y="1847875"/>
            <a:ext cx="5468577" cy="2953501"/>
          </a:xfrm>
          <a:prstGeom prst="rect">
            <a:avLst/>
          </a:prstGeom>
          <a:noFill/>
          <a:ln>
            <a:noFill/>
          </a:ln>
        </p:spPr>
      </p:pic>
      <p:cxnSp>
        <p:nvCxnSpPr>
          <p:cNvPr id="2352" name="Google Shape;2352;p243"/>
          <p:cNvCxnSpPr/>
          <p:nvPr/>
        </p:nvCxnSpPr>
        <p:spPr>
          <a:xfrm flipH="1" rot="10800000">
            <a:off x="2473450" y="1965825"/>
            <a:ext cx="4723200" cy="2277000"/>
          </a:xfrm>
          <a:prstGeom prst="straightConnector1">
            <a:avLst/>
          </a:prstGeom>
          <a:noFill/>
          <a:ln cap="flat" cmpd="sng" w="28575">
            <a:solidFill>
              <a:srgbClr val="6AA84F"/>
            </a:solidFill>
            <a:prstDash val="dash"/>
            <a:round/>
            <a:headEnd len="med" w="med" type="none"/>
            <a:tailEnd len="med" w="med" type="none"/>
          </a:ln>
        </p:spPr>
      </p:cxn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4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275" name="Google Shape;275;p46"/>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Here we see x = [1,2,3] and y = [1,2,3]</a:t>
            </a:r>
            <a:endParaRPr sz="2900">
              <a:solidFill>
                <a:srgbClr val="434343"/>
              </a:solidFill>
              <a:latin typeface="Montserrat"/>
              <a:ea typeface="Montserrat"/>
              <a:cs typeface="Montserrat"/>
              <a:sym typeface="Montserrat"/>
            </a:endParaRPr>
          </a:p>
        </p:txBody>
      </p:sp>
      <p:pic>
        <p:nvPicPr>
          <p:cNvPr descr="watermark.jpg" id="276" name="Google Shape;276;p4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77" name="Google Shape;277;p4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278" name="Google Shape;278;p46"/>
          <p:cNvPicPr preferRelativeResize="0"/>
          <p:nvPr/>
        </p:nvPicPr>
        <p:blipFill>
          <a:blip r:embed="rId4">
            <a:alphaModFix/>
          </a:blip>
          <a:stretch>
            <a:fillRect/>
          </a:stretch>
        </p:blipFill>
        <p:spPr>
          <a:xfrm>
            <a:off x="2524320" y="2678800"/>
            <a:ext cx="3583949" cy="2356326"/>
          </a:xfrm>
          <a:prstGeom prst="rect">
            <a:avLst/>
          </a:prstGeom>
          <a:noFill/>
          <a:ln>
            <a:noFill/>
          </a:ln>
        </p:spPr>
      </p:pic>
    </p:spTree>
  </p:cSld>
  <p:clrMapOvr>
    <a:masterClrMapping/>
  </p:clrMapOvr>
</p:sld>
</file>

<file path=ppt/slides/slide2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6" name="Shape 2356"/>
        <p:cNvGrpSpPr/>
        <p:nvPr/>
      </p:nvGrpSpPr>
      <p:grpSpPr>
        <a:xfrm>
          <a:off x="0" y="0"/>
          <a:ext cx="0" cy="0"/>
          <a:chOff x="0" y="0"/>
          <a:chExt cx="0" cy="0"/>
        </a:xfrm>
      </p:grpSpPr>
      <p:pic>
        <p:nvPicPr>
          <p:cNvPr id="2357" name="Google Shape;2357;p244"/>
          <p:cNvPicPr preferRelativeResize="0"/>
          <p:nvPr/>
        </p:nvPicPr>
        <p:blipFill>
          <a:blip r:embed="rId3">
            <a:alphaModFix/>
          </a:blip>
          <a:stretch>
            <a:fillRect/>
          </a:stretch>
        </p:blipFill>
        <p:spPr>
          <a:xfrm>
            <a:off x="1979062" y="1858225"/>
            <a:ext cx="5295242" cy="2932799"/>
          </a:xfrm>
          <a:prstGeom prst="rect">
            <a:avLst/>
          </a:prstGeom>
          <a:noFill/>
          <a:ln>
            <a:noFill/>
          </a:ln>
        </p:spPr>
      </p:pic>
      <p:sp>
        <p:nvSpPr>
          <p:cNvPr id="2358" name="Google Shape;2358;p24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Polynomial Regression</a:t>
            </a:r>
            <a:endParaRPr>
              <a:latin typeface="Montserrat"/>
              <a:ea typeface="Montserrat"/>
              <a:cs typeface="Montserrat"/>
              <a:sym typeface="Montserrat"/>
            </a:endParaRPr>
          </a:p>
        </p:txBody>
      </p:sp>
      <p:sp>
        <p:nvSpPr>
          <p:cNvPr id="2359" name="Google Shape;2359;p244"/>
          <p:cNvSpPr txBox="1"/>
          <p:nvPr>
            <p:ph idx="1" type="body"/>
          </p:nvPr>
        </p:nvSpPr>
        <p:spPr>
          <a:xfrm>
            <a:off x="311700" y="1152475"/>
            <a:ext cx="87960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What about the square of this feature?</a:t>
            </a:r>
            <a:endParaRPr sz="3000">
              <a:solidFill>
                <a:srgbClr val="434343"/>
              </a:solidFill>
              <a:latin typeface="Montserrat"/>
              <a:ea typeface="Montserrat"/>
              <a:cs typeface="Montserrat"/>
              <a:sym typeface="Montserrat"/>
            </a:endParaRPr>
          </a:p>
        </p:txBody>
      </p:sp>
      <p:pic>
        <p:nvPicPr>
          <p:cNvPr descr="watermark.jpg" id="2360" name="Google Shape;2360;p244"/>
          <p:cNvPicPr preferRelativeResize="0"/>
          <p:nvPr/>
        </p:nvPicPr>
        <p:blipFill rotWithShape="1">
          <a:blip r:embed="rId4">
            <a:alphaModFix/>
          </a:blip>
          <a:srcRect b="38251" l="51048" r="35216" t="14424"/>
          <a:stretch/>
        </p:blipFill>
        <p:spPr>
          <a:xfrm>
            <a:off x="152400" y="152400"/>
            <a:ext cx="890025" cy="859476"/>
          </a:xfrm>
          <a:prstGeom prst="rect">
            <a:avLst/>
          </a:prstGeom>
          <a:noFill/>
          <a:ln>
            <a:noFill/>
          </a:ln>
        </p:spPr>
      </p:pic>
      <p:pic>
        <p:nvPicPr>
          <p:cNvPr descr="watermark.jpg" id="2361" name="Google Shape;2361;p244"/>
          <p:cNvPicPr preferRelativeResize="0"/>
          <p:nvPr/>
        </p:nvPicPr>
        <p:blipFill rotWithShape="1">
          <a:blip r:embed="rId4">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5" name="Shape 2365"/>
        <p:cNvGrpSpPr/>
        <p:nvPr/>
      </p:nvGrpSpPr>
      <p:grpSpPr>
        <a:xfrm>
          <a:off x="0" y="0"/>
          <a:ext cx="0" cy="0"/>
          <a:chOff x="0" y="0"/>
          <a:chExt cx="0" cy="0"/>
        </a:xfrm>
      </p:grpSpPr>
      <p:pic>
        <p:nvPicPr>
          <p:cNvPr id="2366" name="Google Shape;2366;p245"/>
          <p:cNvPicPr preferRelativeResize="0"/>
          <p:nvPr/>
        </p:nvPicPr>
        <p:blipFill>
          <a:blip r:embed="rId3">
            <a:alphaModFix/>
          </a:blip>
          <a:stretch>
            <a:fillRect/>
          </a:stretch>
        </p:blipFill>
        <p:spPr>
          <a:xfrm>
            <a:off x="1979062" y="1858225"/>
            <a:ext cx="5295242" cy="2932799"/>
          </a:xfrm>
          <a:prstGeom prst="rect">
            <a:avLst/>
          </a:prstGeom>
          <a:noFill/>
          <a:ln>
            <a:noFill/>
          </a:ln>
        </p:spPr>
      </p:pic>
      <p:sp>
        <p:nvSpPr>
          <p:cNvPr id="2367" name="Google Shape;2367;p24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Polynomial Regression</a:t>
            </a:r>
            <a:endParaRPr>
              <a:latin typeface="Montserrat"/>
              <a:ea typeface="Montserrat"/>
              <a:cs typeface="Montserrat"/>
              <a:sym typeface="Montserrat"/>
            </a:endParaRPr>
          </a:p>
        </p:txBody>
      </p:sp>
      <p:sp>
        <p:nvSpPr>
          <p:cNvPr id="2368" name="Google Shape;2368;p245"/>
          <p:cNvSpPr txBox="1"/>
          <p:nvPr>
            <p:ph idx="1" type="body"/>
          </p:nvPr>
        </p:nvSpPr>
        <p:spPr>
          <a:xfrm>
            <a:off x="311700" y="1152475"/>
            <a:ext cx="87960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Relationship could be more linear.</a:t>
            </a:r>
            <a:endParaRPr sz="3000">
              <a:solidFill>
                <a:srgbClr val="434343"/>
              </a:solidFill>
              <a:latin typeface="Montserrat"/>
              <a:ea typeface="Montserrat"/>
              <a:cs typeface="Montserrat"/>
              <a:sym typeface="Montserrat"/>
            </a:endParaRPr>
          </a:p>
        </p:txBody>
      </p:sp>
      <p:pic>
        <p:nvPicPr>
          <p:cNvPr descr="watermark.jpg" id="2369" name="Google Shape;2369;p245"/>
          <p:cNvPicPr preferRelativeResize="0"/>
          <p:nvPr/>
        </p:nvPicPr>
        <p:blipFill rotWithShape="1">
          <a:blip r:embed="rId4">
            <a:alphaModFix/>
          </a:blip>
          <a:srcRect b="38251" l="51048" r="35216" t="14424"/>
          <a:stretch/>
        </p:blipFill>
        <p:spPr>
          <a:xfrm>
            <a:off x="152400" y="152400"/>
            <a:ext cx="890025" cy="859476"/>
          </a:xfrm>
          <a:prstGeom prst="rect">
            <a:avLst/>
          </a:prstGeom>
          <a:noFill/>
          <a:ln>
            <a:noFill/>
          </a:ln>
        </p:spPr>
      </p:pic>
      <p:pic>
        <p:nvPicPr>
          <p:cNvPr descr="watermark.jpg" id="2370" name="Google Shape;2370;p245"/>
          <p:cNvPicPr preferRelativeResize="0"/>
          <p:nvPr/>
        </p:nvPicPr>
        <p:blipFill rotWithShape="1">
          <a:blip r:embed="rId4">
            <a:alphaModFix/>
          </a:blip>
          <a:srcRect b="38442" l="-230" r="230" t="8854"/>
          <a:stretch/>
        </p:blipFill>
        <p:spPr>
          <a:xfrm>
            <a:off x="-76200" y="4801375"/>
            <a:ext cx="2315821" cy="342126"/>
          </a:xfrm>
          <a:prstGeom prst="rect">
            <a:avLst/>
          </a:prstGeom>
          <a:noFill/>
          <a:ln>
            <a:noFill/>
          </a:ln>
        </p:spPr>
      </p:pic>
      <p:cxnSp>
        <p:nvCxnSpPr>
          <p:cNvPr id="2371" name="Google Shape;2371;p245"/>
          <p:cNvCxnSpPr/>
          <p:nvPr/>
        </p:nvCxnSpPr>
        <p:spPr>
          <a:xfrm flipH="1" rot="10800000">
            <a:off x="2473450" y="1965825"/>
            <a:ext cx="4723200" cy="2277000"/>
          </a:xfrm>
          <a:prstGeom prst="straightConnector1">
            <a:avLst/>
          </a:prstGeom>
          <a:noFill/>
          <a:ln cap="flat" cmpd="sng" w="28575">
            <a:solidFill>
              <a:srgbClr val="6AA84F"/>
            </a:solidFill>
            <a:prstDash val="dash"/>
            <a:round/>
            <a:headEnd len="med" w="med" type="none"/>
            <a:tailEnd len="med" w="med" type="none"/>
          </a:ln>
        </p:spPr>
      </p:cxnSp>
    </p:spTree>
  </p:cSld>
  <p:clrMapOvr>
    <a:masterClrMapping/>
  </p:clrMapOvr>
</p:sld>
</file>

<file path=ppt/slides/slide2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5" name="Shape 2375"/>
        <p:cNvGrpSpPr/>
        <p:nvPr/>
      </p:nvGrpSpPr>
      <p:grpSpPr>
        <a:xfrm>
          <a:off x="0" y="0"/>
          <a:ext cx="0" cy="0"/>
          <a:chOff x="0" y="0"/>
          <a:chExt cx="0" cy="0"/>
        </a:xfrm>
      </p:grpSpPr>
      <p:pic>
        <p:nvPicPr>
          <p:cNvPr id="2376" name="Google Shape;2376;p246"/>
          <p:cNvPicPr preferRelativeResize="0"/>
          <p:nvPr/>
        </p:nvPicPr>
        <p:blipFill>
          <a:blip r:embed="rId3">
            <a:alphaModFix/>
          </a:blip>
          <a:stretch>
            <a:fillRect/>
          </a:stretch>
        </p:blipFill>
        <p:spPr>
          <a:xfrm>
            <a:off x="1880800" y="1880425"/>
            <a:ext cx="5361250" cy="2920950"/>
          </a:xfrm>
          <a:prstGeom prst="rect">
            <a:avLst/>
          </a:prstGeom>
          <a:noFill/>
          <a:ln>
            <a:noFill/>
          </a:ln>
        </p:spPr>
      </p:pic>
      <p:sp>
        <p:nvSpPr>
          <p:cNvPr id="2377" name="Google Shape;2377;p24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Polynomial Regression</a:t>
            </a:r>
            <a:endParaRPr>
              <a:latin typeface="Montserrat"/>
              <a:ea typeface="Montserrat"/>
              <a:cs typeface="Montserrat"/>
              <a:sym typeface="Montserrat"/>
            </a:endParaRPr>
          </a:p>
        </p:txBody>
      </p:sp>
      <p:sp>
        <p:nvSpPr>
          <p:cNvPr id="2378" name="Google Shape;2378;p246"/>
          <p:cNvSpPr txBox="1"/>
          <p:nvPr>
            <p:ph idx="1" type="body"/>
          </p:nvPr>
        </p:nvSpPr>
        <p:spPr>
          <a:xfrm>
            <a:off x="311700" y="1152475"/>
            <a:ext cx="8796000" cy="26469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Even more so for higher orders!</a:t>
            </a:r>
            <a:endParaRPr sz="3000">
              <a:solidFill>
                <a:srgbClr val="434343"/>
              </a:solidFill>
              <a:latin typeface="Montserrat"/>
              <a:ea typeface="Montserrat"/>
              <a:cs typeface="Montserrat"/>
              <a:sym typeface="Montserrat"/>
            </a:endParaRPr>
          </a:p>
        </p:txBody>
      </p:sp>
      <p:pic>
        <p:nvPicPr>
          <p:cNvPr descr="watermark.jpg" id="2379" name="Google Shape;2379;p246"/>
          <p:cNvPicPr preferRelativeResize="0"/>
          <p:nvPr/>
        </p:nvPicPr>
        <p:blipFill rotWithShape="1">
          <a:blip r:embed="rId4">
            <a:alphaModFix/>
          </a:blip>
          <a:srcRect b="38251" l="51048" r="35216" t="14424"/>
          <a:stretch/>
        </p:blipFill>
        <p:spPr>
          <a:xfrm>
            <a:off x="152400" y="152400"/>
            <a:ext cx="890025" cy="859476"/>
          </a:xfrm>
          <a:prstGeom prst="rect">
            <a:avLst/>
          </a:prstGeom>
          <a:noFill/>
          <a:ln>
            <a:noFill/>
          </a:ln>
        </p:spPr>
      </p:pic>
      <p:pic>
        <p:nvPicPr>
          <p:cNvPr descr="watermark.jpg" id="2380" name="Google Shape;2380;p246"/>
          <p:cNvPicPr preferRelativeResize="0"/>
          <p:nvPr/>
        </p:nvPicPr>
        <p:blipFill rotWithShape="1">
          <a:blip r:embed="rId4">
            <a:alphaModFix/>
          </a:blip>
          <a:srcRect b="38442" l="-230" r="230" t="8854"/>
          <a:stretch/>
        </p:blipFill>
        <p:spPr>
          <a:xfrm>
            <a:off x="-76200" y="4801375"/>
            <a:ext cx="2315821" cy="342126"/>
          </a:xfrm>
          <a:prstGeom prst="rect">
            <a:avLst/>
          </a:prstGeom>
          <a:noFill/>
          <a:ln>
            <a:noFill/>
          </a:ln>
        </p:spPr>
      </p:pic>
      <p:cxnSp>
        <p:nvCxnSpPr>
          <p:cNvPr id="2381" name="Google Shape;2381;p246"/>
          <p:cNvCxnSpPr/>
          <p:nvPr/>
        </p:nvCxnSpPr>
        <p:spPr>
          <a:xfrm flipH="1" rot="10800000">
            <a:off x="2473450" y="1988925"/>
            <a:ext cx="4654200" cy="2253900"/>
          </a:xfrm>
          <a:prstGeom prst="straightConnector1">
            <a:avLst/>
          </a:prstGeom>
          <a:noFill/>
          <a:ln cap="flat" cmpd="sng" w="28575">
            <a:solidFill>
              <a:srgbClr val="6AA84F"/>
            </a:solidFill>
            <a:prstDash val="dash"/>
            <a:round/>
            <a:headEnd len="med" w="med" type="none"/>
            <a:tailEnd len="med" w="med" type="none"/>
          </a:ln>
        </p:spPr>
      </p:cxnSp>
    </p:spTree>
  </p:cSld>
  <p:clrMapOvr>
    <a:masterClrMapping/>
  </p:clrMapOvr>
</p:sld>
</file>

<file path=ppt/slides/slide2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5" name="Shape 2385"/>
        <p:cNvGrpSpPr/>
        <p:nvPr/>
      </p:nvGrpSpPr>
      <p:grpSpPr>
        <a:xfrm>
          <a:off x="0" y="0"/>
          <a:ext cx="0" cy="0"/>
          <a:chOff x="0" y="0"/>
          <a:chExt cx="0" cy="0"/>
        </a:xfrm>
      </p:grpSpPr>
      <p:sp>
        <p:nvSpPr>
          <p:cNvPr id="2386" name="Google Shape;2386;p24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Polynomial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2387" name="Google Shape;2387;p247"/>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Keep in mind this is an </a:t>
            </a:r>
            <a:r>
              <a:rPr lang="en" sz="2900">
                <a:solidFill>
                  <a:srgbClr val="434343"/>
                </a:solidFill>
                <a:latin typeface="Montserrat"/>
                <a:ea typeface="Montserrat"/>
                <a:cs typeface="Montserrat"/>
                <a:sym typeface="Montserrat"/>
              </a:rPr>
              <a:t>exaggerated</a:t>
            </a:r>
            <a:r>
              <a:rPr lang="en" sz="2900">
                <a:solidFill>
                  <a:srgbClr val="434343"/>
                </a:solidFill>
                <a:latin typeface="Montserrat"/>
                <a:ea typeface="Montserrat"/>
                <a:cs typeface="Montserrat"/>
                <a:sym typeface="Montserrat"/>
              </a:rPr>
              <a:t> example, and not every feature will have relationships at a higher order.</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The main point here is to show it </a:t>
            </a:r>
            <a:r>
              <a:rPr lang="en" sz="2900">
                <a:solidFill>
                  <a:srgbClr val="434343"/>
                </a:solidFill>
                <a:latin typeface="Montserrat"/>
                <a:ea typeface="Montserrat"/>
                <a:cs typeface="Montserrat"/>
                <a:sym typeface="Montserrat"/>
              </a:rPr>
              <a:t>could</a:t>
            </a:r>
            <a:r>
              <a:rPr lang="en" sz="2900">
                <a:solidFill>
                  <a:srgbClr val="434343"/>
                </a:solidFill>
                <a:latin typeface="Montserrat"/>
                <a:ea typeface="Montserrat"/>
                <a:cs typeface="Montserrat"/>
                <a:sym typeface="Montserrat"/>
              </a:rPr>
              <a:t> be reasonable to solve for a single linear Beta coefficient for polynomial of an original feature.</a:t>
            </a:r>
            <a:endParaRPr sz="2900">
              <a:solidFill>
                <a:srgbClr val="434343"/>
              </a:solidFill>
              <a:latin typeface="Montserrat"/>
              <a:ea typeface="Montserrat"/>
              <a:cs typeface="Montserrat"/>
              <a:sym typeface="Montserrat"/>
            </a:endParaRPr>
          </a:p>
        </p:txBody>
      </p:sp>
      <p:pic>
        <p:nvPicPr>
          <p:cNvPr descr="watermark.jpg" id="2388" name="Google Shape;2388;p24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389" name="Google Shape;2389;p24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3" name="Shape 2393"/>
        <p:cNvGrpSpPr/>
        <p:nvPr/>
      </p:nvGrpSpPr>
      <p:grpSpPr>
        <a:xfrm>
          <a:off x="0" y="0"/>
          <a:ext cx="0" cy="0"/>
          <a:chOff x="0" y="0"/>
          <a:chExt cx="0" cy="0"/>
        </a:xfrm>
      </p:grpSpPr>
      <p:sp>
        <p:nvSpPr>
          <p:cNvPr id="2394" name="Google Shape;2394;p24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Polynomial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2395" name="Google Shape;2395;p248"/>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Let’s now also consider </a:t>
            </a:r>
            <a:r>
              <a:rPr b="1" lang="en" sz="2900">
                <a:solidFill>
                  <a:srgbClr val="434343"/>
                </a:solidFill>
                <a:latin typeface="Montserrat"/>
                <a:ea typeface="Montserrat"/>
                <a:cs typeface="Montserrat"/>
                <a:sym typeface="Montserrat"/>
              </a:rPr>
              <a:t>interaction terms.</a:t>
            </a:r>
            <a:endParaRPr b="1"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What if features are only significant when in sync with one another?</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For example:</a:t>
            </a:r>
            <a:endParaRPr sz="2900">
              <a:solidFill>
                <a:srgbClr val="434343"/>
              </a:solidFill>
              <a:latin typeface="Montserrat"/>
              <a:ea typeface="Montserrat"/>
              <a:cs typeface="Montserrat"/>
              <a:sym typeface="Montserrat"/>
            </a:endParaRPr>
          </a:p>
          <a:p>
            <a:pPr indent="-412750" lvl="1"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Perhaps newspaper advertising spend by itself is not effective, but greatly increases effectiveness if added to a TV advertising campaign.</a:t>
            </a:r>
            <a:endParaRPr sz="2900">
              <a:solidFill>
                <a:srgbClr val="434343"/>
              </a:solidFill>
              <a:latin typeface="Montserrat"/>
              <a:ea typeface="Montserrat"/>
              <a:cs typeface="Montserrat"/>
              <a:sym typeface="Montserrat"/>
            </a:endParaRPr>
          </a:p>
        </p:txBody>
      </p:sp>
      <p:pic>
        <p:nvPicPr>
          <p:cNvPr descr="watermark.jpg" id="2396" name="Google Shape;2396;p24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397" name="Google Shape;2397;p24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1" name="Shape 2401"/>
        <p:cNvGrpSpPr/>
        <p:nvPr/>
      </p:nvGrpSpPr>
      <p:grpSpPr>
        <a:xfrm>
          <a:off x="0" y="0"/>
          <a:ext cx="0" cy="0"/>
          <a:chOff x="0" y="0"/>
          <a:chExt cx="0" cy="0"/>
        </a:xfrm>
      </p:grpSpPr>
      <p:sp>
        <p:nvSpPr>
          <p:cNvPr id="2402" name="Google Shape;2402;p24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Polynomial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2403" name="Google Shape;2403;p249"/>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Consumers only watching a TV ad will create some sales, but consumers who watch TV </a:t>
            </a:r>
            <a:r>
              <a:rPr b="1" lang="en" sz="2900">
                <a:solidFill>
                  <a:srgbClr val="434343"/>
                </a:solidFill>
                <a:latin typeface="Montserrat"/>
                <a:ea typeface="Montserrat"/>
                <a:cs typeface="Montserrat"/>
                <a:sym typeface="Montserrat"/>
              </a:rPr>
              <a:t>and</a:t>
            </a:r>
            <a:r>
              <a:rPr lang="en" sz="2900">
                <a:solidFill>
                  <a:srgbClr val="434343"/>
                </a:solidFill>
                <a:latin typeface="Montserrat"/>
                <a:ea typeface="Montserrat"/>
                <a:cs typeface="Montserrat"/>
                <a:sym typeface="Montserrat"/>
              </a:rPr>
              <a:t> are later “reminded” through a newspaper ad could contribute even more sales than TV or newspaper alone!</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How can we check for this?</a:t>
            </a:r>
            <a:endParaRPr sz="2900">
              <a:solidFill>
                <a:srgbClr val="434343"/>
              </a:solidFill>
              <a:latin typeface="Montserrat"/>
              <a:ea typeface="Montserrat"/>
              <a:cs typeface="Montserrat"/>
              <a:sym typeface="Montserrat"/>
            </a:endParaRPr>
          </a:p>
        </p:txBody>
      </p:sp>
      <p:pic>
        <p:nvPicPr>
          <p:cNvPr descr="watermark.jpg" id="2404" name="Google Shape;2404;p24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405" name="Google Shape;2405;p24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9" name="Shape 2409"/>
        <p:cNvGrpSpPr/>
        <p:nvPr/>
      </p:nvGrpSpPr>
      <p:grpSpPr>
        <a:xfrm>
          <a:off x="0" y="0"/>
          <a:ext cx="0" cy="0"/>
          <a:chOff x="0" y="0"/>
          <a:chExt cx="0" cy="0"/>
        </a:xfrm>
      </p:grpSpPr>
      <p:sp>
        <p:nvSpPr>
          <p:cNvPr id="2410" name="Google Shape;2410;p25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Polynomial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2411" name="Google Shape;2411;p250"/>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Simplest way is to create a new feature that </a:t>
            </a:r>
            <a:r>
              <a:rPr lang="en" sz="2900">
                <a:solidFill>
                  <a:srgbClr val="434343"/>
                </a:solidFill>
                <a:latin typeface="Montserrat"/>
                <a:ea typeface="Montserrat"/>
                <a:cs typeface="Montserrat"/>
                <a:sym typeface="Montserrat"/>
              </a:rPr>
              <a:t>multiplies</a:t>
            </a:r>
            <a:r>
              <a:rPr lang="en" sz="2900">
                <a:solidFill>
                  <a:srgbClr val="434343"/>
                </a:solidFill>
                <a:latin typeface="Montserrat"/>
                <a:ea typeface="Montserrat"/>
                <a:cs typeface="Montserrat"/>
                <a:sym typeface="Montserrat"/>
              </a:rPr>
              <a:t> two existing features together to create an </a:t>
            </a:r>
            <a:r>
              <a:rPr b="1" lang="en" sz="2900">
                <a:solidFill>
                  <a:srgbClr val="434343"/>
                </a:solidFill>
                <a:latin typeface="Montserrat"/>
                <a:ea typeface="Montserrat"/>
                <a:cs typeface="Montserrat"/>
                <a:sym typeface="Montserrat"/>
              </a:rPr>
              <a:t>interaction term.</a:t>
            </a:r>
            <a:endParaRPr b="1"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We can keep the original features, and add on this </a:t>
            </a:r>
            <a:r>
              <a:rPr b="1" lang="en" sz="2900">
                <a:solidFill>
                  <a:srgbClr val="434343"/>
                </a:solidFill>
                <a:latin typeface="Montserrat"/>
                <a:ea typeface="Montserrat"/>
                <a:cs typeface="Montserrat"/>
                <a:sym typeface="Montserrat"/>
              </a:rPr>
              <a:t>interaction term.</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Fortunately Scikit-Learn does this for us easily through a </a:t>
            </a:r>
            <a:r>
              <a:rPr b="1" lang="en" sz="2900">
                <a:solidFill>
                  <a:srgbClr val="434343"/>
                </a:solidFill>
                <a:latin typeface="Montserrat"/>
                <a:ea typeface="Montserrat"/>
                <a:cs typeface="Montserrat"/>
                <a:sym typeface="Montserrat"/>
              </a:rPr>
              <a:t>preprocessing</a:t>
            </a:r>
            <a:r>
              <a:rPr lang="en" sz="2900">
                <a:solidFill>
                  <a:srgbClr val="434343"/>
                </a:solidFill>
                <a:latin typeface="Montserrat"/>
                <a:ea typeface="Montserrat"/>
                <a:cs typeface="Montserrat"/>
                <a:sym typeface="Montserrat"/>
              </a:rPr>
              <a:t> call.</a:t>
            </a:r>
            <a:endParaRPr sz="2900">
              <a:solidFill>
                <a:srgbClr val="434343"/>
              </a:solidFill>
              <a:latin typeface="Montserrat"/>
              <a:ea typeface="Montserrat"/>
              <a:cs typeface="Montserrat"/>
              <a:sym typeface="Montserrat"/>
            </a:endParaRPr>
          </a:p>
        </p:txBody>
      </p:sp>
      <p:pic>
        <p:nvPicPr>
          <p:cNvPr descr="watermark.jpg" id="2412" name="Google Shape;2412;p25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413" name="Google Shape;2413;p25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7" name="Shape 2417"/>
        <p:cNvGrpSpPr/>
        <p:nvPr/>
      </p:nvGrpSpPr>
      <p:grpSpPr>
        <a:xfrm>
          <a:off x="0" y="0"/>
          <a:ext cx="0" cy="0"/>
          <a:chOff x="0" y="0"/>
          <a:chExt cx="0" cy="0"/>
        </a:xfrm>
      </p:grpSpPr>
      <p:sp>
        <p:nvSpPr>
          <p:cNvPr id="2418" name="Google Shape;2418;p25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Polynomial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2419" name="Google Shape;2419;p251"/>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Scikit-Learn’s preprocessing library contains many useful tools to apply to the original data set </a:t>
            </a:r>
            <a:r>
              <a:rPr b="1" lang="en" sz="2900">
                <a:solidFill>
                  <a:srgbClr val="434343"/>
                </a:solidFill>
                <a:latin typeface="Montserrat"/>
                <a:ea typeface="Montserrat"/>
                <a:cs typeface="Montserrat"/>
                <a:sym typeface="Montserrat"/>
              </a:rPr>
              <a:t>before</a:t>
            </a:r>
            <a:r>
              <a:rPr lang="en" sz="2900">
                <a:solidFill>
                  <a:srgbClr val="434343"/>
                </a:solidFill>
                <a:latin typeface="Montserrat"/>
                <a:ea typeface="Montserrat"/>
                <a:cs typeface="Montserrat"/>
                <a:sym typeface="Montserrat"/>
              </a:rPr>
              <a:t> model training.</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One tool is the </a:t>
            </a:r>
            <a:r>
              <a:rPr b="1" lang="en" sz="2900">
                <a:solidFill>
                  <a:srgbClr val="434343"/>
                </a:solidFill>
                <a:latin typeface="Montserrat"/>
                <a:ea typeface="Montserrat"/>
                <a:cs typeface="Montserrat"/>
                <a:sym typeface="Montserrat"/>
              </a:rPr>
              <a:t>PolynomialFeatures </a:t>
            </a:r>
            <a:r>
              <a:rPr lang="en" sz="2900">
                <a:solidFill>
                  <a:srgbClr val="434343"/>
                </a:solidFill>
                <a:latin typeface="Montserrat"/>
                <a:ea typeface="Montserrat"/>
                <a:cs typeface="Montserrat"/>
                <a:sym typeface="Montserrat"/>
              </a:rPr>
              <a:t>which automatically creates both higher order feature polynomials and the interaction terms between all feature combinations.</a:t>
            </a:r>
            <a:endParaRPr sz="2900">
              <a:solidFill>
                <a:srgbClr val="434343"/>
              </a:solidFill>
              <a:latin typeface="Montserrat"/>
              <a:ea typeface="Montserrat"/>
              <a:cs typeface="Montserrat"/>
              <a:sym typeface="Montserrat"/>
            </a:endParaRPr>
          </a:p>
        </p:txBody>
      </p:sp>
      <p:pic>
        <p:nvPicPr>
          <p:cNvPr descr="watermark.jpg" id="2420" name="Google Shape;2420;p25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421" name="Google Shape;2421;p25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5" name="Shape 2425"/>
        <p:cNvGrpSpPr/>
        <p:nvPr/>
      </p:nvGrpSpPr>
      <p:grpSpPr>
        <a:xfrm>
          <a:off x="0" y="0"/>
          <a:ext cx="0" cy="0"/>
          <a:chOff x="0" y="0"/>
          <a:chExt cx="0" cy="0"/>
        </a:xfrm>
      </p:grpSpPr>
      <p:sp>
        <p:nvSpPr>
          <p:cNvPr id="2426" name="Google Shape;2426;p25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Polynomial Regression</a:t>
            </a:r>
            <a:endParaRPr>
              <a:latin typeface="Montserrat"/>
              <a:ea typeface="Montserrat"/>
              <a:cs typeface="Montserrat"/>
              <a:sym typeface="Montserrat"/>
            </a:endParaRPr>
          </a:p>
        </p:txBody>
      </p:sp>
      <p:sp>
        <p:nvSpPr>
          <p:cNvPr id="2427" name="Google Shape;2427;p252"/>
          <p:cNvSpPr txBox="1"/>
          <p:nvPr>
            <p:ph idx="1" type="body"/>
          </p:nvPr>
        </p:nvSpPr>
        <p:spPr>
          <a:xfrm>
            <a:off x="311700" y="1228675"/>
            <a:ext cx="8796000" cy="3416400"/>
          </a:xfrm>
          <a:prstGeom prst="rect">
            <a:avLst/>
          </a:prstGeom>
        </p:spPr>
        <p:txBody>
          <a:bodyPr anchorCtr="0" anchor="t" bIns="91425" lIns="91425" spcFirstLastPara="1" rIns="91425" wrap="square" tIns="91425">
            <a:noAutofit/>
          </a:bodyPr>
          <a:lstStyle/>
          <a:p>
            <a:pPr indent="-419100" lvl="0" marL="457200" marR="0" rtl="0" algn="l">
              <a:lnSpc>
                <a:spcPct val="100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The features created include:</a:t>
            </a:r>
            <a:endParaRPr sz="3000">
              <a:solidFill>
                <a:srgbClr val="434343"/>
              </a:solidFill>
              <a:latin typeface="Montserrat"/>
              <a:ea typeface="Montserrat"/>
              <a:cs typeface="Montserrat"/>
              <a:sym typeface="Montserrat"/>
            </a:endParaRPr>
          </a:p>
          <a:p>
            <a:pPr indent="-419100" lvl="1" marL="914400" marR="0" rtl="0" algn="l">
              <a:lnSpc>
                <a:spcPct val="100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The bias (the value of 1.0)</a:t>
            </a:r>
            <a:endParaRPr sz="3000">
              <a:solidFill>
                <a:srgbClr val="434343"/>
              </a:solidFill>
              <a:latin typeface="Montserrat"/>
              <a:ea typeface="Montserrat"/>
              <a:cs typeface="Montserrat"/>
              <a:sym typeface="Montserrat"/>
            </a:endParaRPr>
          </a:p>
          <a:p>
            <a:pPr indent="-419100" lvl="1" marL="914400" marR="0" rtl="0" algn="l">
              <a:lnSpc>
                <a:spcPct val="100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Values raised to a power for each degree (e.g. x^1, x^2, x^3, …)</a:t>
            </a:r>
            <a:endParaRPr sz="3000">
              <a:solidFill>
                <a:srgbClr val="434343"/>
              </a:solidFill>
              <a:latin typeface="Montserrat"/>
              <a:ea typeface="Montserrat"/>
              <a:cs typeface="Montserrat"/>
              <a:sym typeface="Montserrat"/>
            </a:endParaRPr>
          </a:p>
          <a:p>
            <a:pPr indent="-419100" lvl="1" marL="914400" marR="0" rtl="0" algn="l">
              <a:lnSpc>
                <a:spcPct val="100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Interactions between all pairs of features (e.g. x1 * x2, x1 * x3, …)</a:t>
            </a:r>
            <a:endParaRPr sz="3000">
              <a:solidFill>
                <a:srgbClr val="434343"/>
              </a:solidFill>
              <a:latin typeface="Montserrat"/>
              <a:ea typeface="Montserrat"/>
              <a:cs typeface="Montserrat"/>
              <a:sym typeface="Montserrat"/>
            </a:endParaRPr>
          </a:p>
        </p:txBody>
      </p:sp>
      <p:pic>
        <p:nvPicPr>
          <p:cNvPr descr="watermark.jpg" id="2428" name="Google Shape;2428;p25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429" name="Google Shape;2429;p25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3" name="Shape 2433"/>
        <p:cNvGrpSpPr/>
        <p:nvPr/>
      </p:nvGrpSpPr>
      <p:grpSpPr>
        <a:xfrm>
          <a:off x="0" y="0"/>
          <a:ext cx="0" cy="0"/>
          <a:chOff x="0" y="0"/>
          <a:chExt cx="0" cy="0"/>
        </a:xfrm>
      </p:grpSpPr>
      <p:sp>
        <p:nvSpPr>
          <p:cNvPr id="2434" name="Google Shape;2434;p25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Polynomial Regression</a:t>
            </a:r>
            <a:endParaRPr>
              <a:latin typeface="Montserrat"/>
              <a:ea typeface="Montserrat"/>
              <a:cs typeface="Montserrat"/>
              <a:sym typeface="Montserrat"/>
            </a:endParaRPr>
          </a:p>
        </p:txBody>
      </p:sp>
      <p:sp>
        <p:nvSpPr>
          <p:cNvPr id="2435" name="Google Shape;2435;p253"/>
          <p:cNvSpPr txBox="1"/>
          <p:nvPr>
            <p:ph idx="1" type="body"/>
          </p:nvPr>
        </p:nvSpPr>
        <p:spPr>
          <a:xfrm>
            <a:off x="311700" y="1228675"/>
            <a:ext cx="8796000" cy="3416400"/>
          </a:xfrm>
          <a:prstGeom prst="rect">
            <a:avLst/>
          </a:prstGeom>
        </p:spPr>
        <p:txBody>
          <a:bodyPr anchorCtr="0" anchor="t" bIns="91425" lIns="91425" spcFirstLastPara="1" rIns="91425" wrap="square" tIns="91425">
            <a:noAutofit/>
          </a:bodyPr>
          <a:lstStyle/>
          <a:p>
            <a:pPr indent="-419100" lvl="0" marL="457200" marR="0" rtl="0" algn="l">
              <a:lnSpc>
                <a:spcPct val="100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Converting Two Features </a:t>
            </a:r>
            <a:r>
              <a:rPr b="1" lang="en" sz="3000">
                <a:solidFill>
                  <a:srgbClr val="434343"/>
                </a:solidFill>
                <a:latin typeface="Montserrat"/>
                <a:ea typeface="Montserrat"/>
                <a:cs typeface="Montserrat"/>
                <a:sym typeface="Montserrat"/>
              </a:rPr>
              <a:t>A</a:t>
            </a:r>
            <a:r>
              <a:rPr lang="en" sz="3000">
                <a:solidFill>
                  <a:srgbClr val="434343"/>
                </a:solidFill>
                <a:latin typeface="Montserrat"/>
                <a:ea typeface="Montserrat"/>
                <a:cs typeface="Montserrat"/>
                <a:sym typeface="Montserrat"/>
              </a:rPr>
              <a:t> and </a:t>
            </a:r>
            <a:r>
              <a:rPr b="1" lang="en" sz="3000">
                <a:solidFill>
                  <a:srgbClr val="434343"/>
                </a:solidFill>
                <a:latin typeface="Montserrat"/>
                <a:ea typeface="Montserrat"/>
                <a:cs typeface="Montserrat"/>
                <a:sym typeface="Montserrat"/>
              </a:rPr>
              <a:t>B</a:t>
            </a:r>
            <a:endParaRPr b="1" sz="3000">
              <a:solidFill>
                <a:srgbClr val="434343"/>
              </a:solidFill>
              <a:latin typeface="Montserrat"/>
              <a:ea typeface="Montserrat"/>
              <a:cs typeface="Montserrat"/>
              <a:sym typeface="Montserrat"/>
            </a:endParaRPr>
          </a:p>
          <a:p>
            <a:pPr indent="-419100" lvl="1" marL="914400" marR="0" rtl="0" algn="l">
              <a:lnSpc>
                <a:spcPct val="150000"/>
              </a:lnSpc>
              <a:spcBef>
                <a:spcPts val="0"/>
              </a:spcBef>
              <a:spcAft>
                <a:spcPts val="0"/>
              </a:spcAft>
              <a:buClr>
                <a:srgbClr val="434343"/>
              </a:buClr>
              <a:buSzPts val="3000"/>
              <a:buFont typeface="Montserrat"/>
              <a:buChar char="○"/>
            </a:pPr>
            <a:r>
              <a:rPr b="1" lang="en" sz="3000">
                <a:solidFill>
                  <a:srgbClr val="434343"/>
                </a:solidFill>
                <a:latin typeface="Montserrat"/>
                <a:ea typeface="Montserrat"/>
                <a:cs typeface="Montserrat"/>
                <a:sym typeface="Montserrat"/>
              </a:rPr>
              <a:t>1, A, B, A</a:t>
            </a:r>
            <a:r>
              <a:rPr b="1" baseline="30000" lang="en" sz="3000">
                <a:solidFill>
                  <a:srgbClr val="434343"/>
                </a:solidFill>
                <a:latin typeface="Montserrat"/>
                <a:ea typeface="Montserrat"/>
                <a:cs typeface="Montserrat"/>
                <a:sym typeface="Montserrat"/>
              </a:rPr>
              <a:t>2</a:t>
            </a:r>
            <a:r>
              <a:rPr b="1" lang="en" sz="3000">
                <a:solidFill>
                  <a:srgbClr val="434343"/>
                </a:solidFill>
                <a:latin typeface="Montserrat"/>
                <a:ea typeface="Montserrat"/>
                <a:cs typeface="Montserrat"/>
                <a:sym typeface="Montserrat"/>
              </a:rPr>
              <a:t>, AB, B</a:t>
            </a:r>
            <a:r>
              <a:rPr b="1" baseline="30000" lang="en" sz="3000">
                <a:solidFill>
                  <a:srgbClr val="434343"/>
                </a:solidFill>
                <a:latin typeface="Montserrat"/>
                <a:ea typeface="Montserrat"/>
                <a:cs typeface="Montserrat"/>
                <a:sym typeface="Montserrat"/>
              </a:rPr>
              <a:t>2</a:t>
            </a:r>
            <a:endParaRPr b="1" sz="3000">
              <a:solidFill>
                <a:srgbClr val="434343"/>
              </a:solidFill>
              <a:latin typeface="Montserrat"/>
              <a:ea typeface="Montserrat"/>
              <a:cs typeface="Montserrat"/>
              <a:sym typeface="Montserrat"/>
            </a:endParaRPr>
          </a:p>
          <a:p>
            <a:pPr indent="0" lvl="0" marL="457200" rtl="0" algn="l">
              <a:lnSpc>
                <a:spcPct val="100000"/>
              </a:lnSpc>
              <a:spcBef>
                <a:spcPts val="1600"/>
              </a:spcBef>
              <a:spcAft>
                <a:spcPts val="1600"/>
              </a:spcAft>
              <a:buNone/>
            </a:pPr>
            <a:r>
              <a:t/>
            </a:r>
            <a:endParaRPr b="1" baseline="30000" sz="3000">
              <a:solidFill>
                <a:srgbClr val="434343"/>
              </a:solidFill>
              <a:latin typeface="Montserrat"/>
              <a:ea typeface="Montserrat"/>
              <a:cs typeface="Montserrat"/>
              <a:sym typeface="Montserrat"/>
            </a:endParaRPr>
          </a:p>
        </p:txBody>
      </p:sp>
      <p:pic>
        <p:nvPicPr>
          <p:cNvPr descr="watermark.jpg" id="2436" name="Google Shape;2436;p25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437" name="Google Shape;2437;p25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4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284" name="Google Shape;284;p47"/>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We could then (based on the three real data points) build out the relationship y=x as our “fitted” line.</a:t>
            </a:r>
            <a:endParaRPr sz="2900">
              <a:solidFill>
                <a:srgbClr val="434343"/>
              </a:solidFill>
              <a:latin typeface="Montserrat"/>
              <a:ea typeface="Montserrat"/>
              <a:cs typeface="Montserrat"/>
              <a:sym typeface="Montserrat"/>
            </a:endParaRPr>
          </a:p>
        </p:txBody>
      </p:sp>
      <p:pic>
        <p:nvPicPr>
          <p:cNvPr descr="watermark.jpg" id="285" name="Google Shape;285;p4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86" name="Google Shape;286;p4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287" name="Google Shape;287;p47"/>
          <p:cNvPicPr preferRelativeResize="0"/>
          <p:nvPr/>
        </p:nvPicPr>
        <p:blipFill>
          <a:blip r:embed="rId4">
            <a:alphaModFix/>
          </a:blip>
          <a:stretch>
            <a:fillRect/>
          </a:stretch>
        </p:blipFill>
        <p:spPr>
          <a:xfrm>
            <a:off x="2352750" y="2586450"/>
            <a:ext cx="3854900" cy="2534476"/>
          </a:xfrm>
          <a:prstGeom prst="rect">
            <a:avLst/>
          </a:prstGeom>
          <a:noFill/>
          <a:ln>
            <a:noFill/>
          </a:ln>
        </p:spPr>
      </p:pic>
    </p:spTree>
  </p:cSld>
  <p:clrMapOvr>
    <a:masterClrMapping/>
  </p:clrMapOvr>
</p:sld>
</file>

<file path=ppt/slides/slide2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1" name="Shape 2441"/>
        <p:cNvGrpSpPr/>
        <p:nvPr/>
      </p:nvGrpSpPr>
      <p:grpSpPr>
        <a:xfrm>
          <a:off x="0" y="0"/>
          <a:ext cx="0" cy="0"/>
          <a:chOff x="0" y="0"/>
          <a:chExt cx="0" cy="0"/>
        </a:xfrm>
      </p:grpSpPr>
      <p:sp>
        <p:nvSpPr>
          <p:cNvPr id="2442" name="Google Shape;2442;p25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Polynomial Regression</a:t>
            </a:r>
            <a:endParaRPr>
              <a:latin typeface="Montserrat"/>
              <a:ea typeface="Montserrat"/>
              <a:cs typeface="Montserrat"/>
              <a:sym typeface="Montserrat"/>
            </a:endParaRPr>
          </a:p>
        </p:txBody>
      </p:sp>
      <p:sp>
        <p:nvSpPr>
          <p:cNvPr id="2443" name="Google Shape;2443;p254"/>
          <p:cNvSpPr txBox="1"/>
          <p:nvPr>
            <p:ph idx="1" type="body"/>
          </p:nvPr>
        </p:nvSpPr>
        <p:spPr>
          <a:xfrm>
            <a:off x="311700" y="1228675"/>
            <a:ext cx="8796000" cy="3416400"/>
          </a:xfrm>
          <a:prstGeom prst="rect">
            <a:avLst/>
          </a:prstGeom>
        </p:spPr>
        <p:txBody>
          <a:bodyPr anchorCtr="0" anchor="t" bIns="91425" lIns="91425" spcFirstLastPara="1" rIns="91425" wrap="square" tIns="91425">
            <a:noAutofit/>
          </a:bodyPr>
          <a:lstStyle/>
          <a:p>
            <a:pPr indent="-419100" lvl="0" marL="457200" marR="0" rtl="0" algn="l">
              <a:lnSpc>
                <a:spcPct val="100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Converting Two Features </a:t>
            </a:r>
            <a:r>
              <a:rPr b="1" lang="en" sz="3000">
                <a:solidFill>
                  <a:srgbClr val="434343"/>
                </a:solidFill>
                <a:latin typeface="Montserrat"/>
                <a:ea typeface="Montserrat"/>
                <a:cs typeface="Montserrat"/>
                <a:sym typeface="Montserrat"/>
              </a:rPr>
              <a:t>A</a:t>
            </a:r>
            <a:r>
              <a:rPr lang="en" sz="3000">
                <a:solidFill>
                  <a:srgbClr val="434343"/>
                </a:solidFill>
                <a:latin typeface="Montserrat"/>
                <a:ea typeface="Montserrat"/>
                <a:cs typeface="Montserrat"/>
                <a:sym typeface="Montserrat"/>
              </a:rPr>
              <a:t> and </a:t>
            </a:r>
            <a:r>
              <a:rPr b="1" lang="en" sz="3000">
                <a:solidFill>
                  <a:srgbClr val="434343"/>
                </a:solidFill>
                <a:latin typeface="Montserrat"/>
                <a:ea typeface="Montserrat"/>
                <a:cs typeface="Montserrat"/>
                <a:sym typeface="Montserrat"/>
              </a:rPr>
              <a:t>B</a:t>
            </a:r>
            <a:endParaRPr b="1" sz="3000">
              <a:solidFill>
                <a:srgbClr val="434343"/>
              </a:solidFill>
              <a:latin typeface="Montserrat"/>
              <a:ea typeface="Montserrat"/>
              <a:cs typeface="Montserrat"/>
              <a:sym typeface="Montserrat"/>
            </a:endParaRPr>
          </a:p>
          <a:p>
            <a:pPr indent="-419100" lvl="1" marL="914400" marR="0" rtl="0" algn="l">
              <a:lnSpc>
                <a:spcPct val="150000"/>
              </a:lnSpc>
              <a:spcBef>
                <a:spcPts val="0"/>
              </a:spcBef>
              <a:spcAft>
                <a:spcPts val="0"/>
              </a:spcAft>
              <a:buClr>
                <a:srgbClr val="434343"/>
              </a:buClr>
              <a:buSzPts val="3000"/>
              <a:buFont typeface="Montserrat"/>
              <a:buChar char="○"/>
            </a:pPr>
            <a:r>
              <a:rPr b="1" lang="en" sz="3000">
                <a:solidFill>
                  <a:srgbClr val="434343"/>
                </a:solidFill>
                <a:latin typeface="Montserrat"/>
                <a:ea typeface="Montserrat"/>
                <a:cs typeface="Montserrat"/>
                <a:sym typeface="Montserrat"/>
              </a:rPr>
              <a:t>1, A, B, A</a:t>
            </a:r>
            <a:r>
              <a:rPr b="1" baseline="30000" lang="en" sz="3000">
                <a:solidFill>
                  <a:srgbClr val="434343"/>
                </a:solidFill>
                <a:latin typeface="Montserrat"/>
                <a:ea typeface="Montserrat"/>
                <a:cs typeface="Montserrat"/>
                <a:sym typeface="Montserrat"/>
              </a:rPr>
              <a:t>2</a:t>
            </a:r>
            <a:r>
              <a:rPr b="1" lang="en" sz="3000">
                <a:solidFill>
                  <a:srgbClr val="434343"/>
                </a:solidFill>
                <a:latin typeface="Montserrat"/>
                <a:ea typeface="Montserrat"/>
                <a:cs typeface="Montserrat"/>
                <a:sym typeface="Montserrat"/>
              </a:rPr>
              <a:t>, AB, B</a:t>
            </a:r>
            <a:r>
              <a:rPr b="1" baseline="30000" lang="en" sz="3000">
                <a:solidFill>
                  <a:srgbClr val="434343"/>
                </a:solidFill>
                <a:latin typeface="Montserrat"/>
                <a:ea typeface="Montserrat"/>
                <a:cs typeface="Montserrat"/>
                <a:sym typeface="Montserrat"/>
              </a:rPr>
              <a:t>2</a:t>
            </a:r>
            <a:endParaRPr b="1" sz="3000">
              <a:solidFill>
                <a:srgbClr val="434343"/>
              </a:solidFill>
              <a:latin typeface="Montserrat"/>
              <a:ea typeface="Montserrat"/>
              <a:cs typeface="Montserrat"/>
              <a:sym typeface="Montserrat"/>
            </a:endParaRPr>
          </a:p>
          <a:p>
            <a:pPr indent="-419100" lvl="0" marL="457200" rtl="0" algn="l">
              <a:lnSpc>
                <a:spcPct val="100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Generalized terms of features </a:t>
            </a:r>
            <a:r>
              <a:rPr b="1" lang="en" sz="3000">
                <a:solidFill>
                  <a:srgbClr val="434343"/>
                </a:solidFill>
                <a:latin typeface="Montserrat"/>
                <a:ea typeface="Montserrat"/>
                <a:cs typeface="Montserrat"/>
                <a:sym typeface="Montserrat"/>
              </a:rPr>
              <a:t>X</a:t>
            </a:r>
            <a:r>
              <a:rPr b="1" baseline="-25000" lang="en" sz="3000">
                <a:solidFill>
                  <a:srgbClr val="434343"/>
                </a:solidFill>
                <a:latin typeface="Montserrat"/>
                <a:ea typeface="Montserrat"/>
                <a:cs typeface="Montserrat"/>
                <a:sym typeface="Montserrat"/>
              </a:rPr>
              <a:t>1 </a:t>
            </a:r>
            <a:r>
              <a:rPr lang="en" sz="3000">
                <a:solidFill>
                  <a:srgbClr val="434343"/>
                </a:solidFill>
                <a:latin typeface="Montserrat"/>
                <a:ea typeface="Montserrat"/>
                <a:cs typeface="Montserrat"/>
                <a:sym typeface="Montserrat"/>
              </a:rPr>
              <a:t>and </a:t>
            </a:r>
            <a:r>
              <a:rPr b="1" lang="en" sz="3000">
                <a:solidFill>
                  <a:srgbClr val="434343"/>
                </a:solidFill>
                <a:latin typeface="Montserrat"/>
                <a:ea typeface="Montserrat"/>
                <a:cs typeface="Montserrat"/>
                <a:sym typeface="Montserrat"/>
              </a:rPr>
              <a:t>X</a:t>
            </a:r>
            <a:r>
              <a:rPr b="1" baseline="-25000" lang="en" sz="3000">
                <a:solidFill>
                  <a:srgbClr val="434343"/>
                </a:solidFill>
                <a:latin typeface="Montserrat"/>
                <a:ea typeface="Montserrat"/>
                <a:cs typeface="Montserrat"/>
                <a:sym typeface="Montserrat"/>
              </a:rPr>
              <a:t>2</a:t>
            </a:r>
            <a:r>
              <a:rPr baseline="-25000" lang="en" sz="3000">
                <a:solidFill>
                  <a:srgbClr val="434343"/>
                </a:solidFill>
                <a:latin typeface="Montserrat"/>
                <a:ea typeface="Montserrat"/>
                <a:cs typeface="Montserrat"/>
                <a:sym typeface="Montserrat"/>
              </a:rPr>
              <a:t>  </a:t>
            </a:r>
            <a:endParaRPr sz="3000">
              <a:solidFill>
                <a:srgbClr val="434343"/>
              </a:solidFill>
              <a:latin typeface="Montserrat"/>
              <a:ea typeface="Montserrat"/>
              <a:cs typeface="Montserrat"/>
              <a:sym typeface="Montserrat"/>
            </a:endParaRPr>
          </a:p>
          <a:p>
            <a:pPr indent="-419100" lvl="1" marL="914400" rtl="0" algn="l">
              <a:lnSpc>
                <a:spcPct val="150000"/>
              </a:lnSpc>
              <a:spcBef>
                <a:spcPts val="0"/>
              </a:spcBef>
              <a:spcAft>
                <a:spcPts val="0"/>
              </a:spcAft>
              <a:buClr>
                <a:srgbClr val="434343"/>
              </a:buClr>
              <a:buSzPts val="3000"/>
              <a:buFont typeface="Montserrat"/>
              <a:buChar char="○"/>
            </a:pPr>
            <a:r>
              <a:rPr b="1" lang="en" sz="3000">
                <a:solidFill>
                  <a:srgbClr val="434343"/>
                </a:solidFill>
                <a:latin typeface="Montserrat"/>
                <a:ea typeface="Montserrat"/>
                <a:cs typeface="Montserrat"/>
                <a:sym typeface="Montserrat"/>
              </a:rPr>
              <a:t>1, X</a:t>
            </a:r>
            <a:r>
              <a:rPr b="1" baseline="-25000" lang="en" sz="3000">
                <a:solidFill>
                  <a:srgbClr val="434343"/>
                </a:solidFill>
                <a:latin typeface="Montserrat"/>
                <a:ea typeface="Montserrat"/>
                <a:cs typeface="Montserrat"/>
                <a:sym typeface="Montserrat"/>
              </a:rPr>
              <a:t>1 </a:t>
            </a:r>
            <a:r>
              <a:rPr b="1" lang="en" sz="3000">
                <a:solidFill>
                  <a:srgbClr val="434343"/>
                </a:solidFill>
                <a:latin typeface="Montserrat"/>
                <a:ea typeface="Montserrat"/>
                <a:cs typeface="Montserrat"/>
                <a:sym typeface="Montserrat"/>
              </a:rPr>
              <a:t>, X</a:t>
            </a:r>
            <a:r>
              <a:rPr b="1" baseline="-25000" lang="en" sz="3000">
                <a:solidFill>
                  <a:srgbClr val="434343"/>
                </a:solidFill>
                <a:latin typeface="Montserrat"/>
                <a:ea typeface="Montserrat"/>
                <a:cs typeface="Montserrat"/>
                <a:sym typeface="Montserrat"/>
              </a:rPr>
              <a:t>2</a:t>
            </a:r>
            <a:r>
              <a:rPr b="1" lang="en" sz="3000">
                <a:solidFill>
                  <a:srgbClr val="434343"/>
                </a:solidFill>
                <a:latin typeface="Montserrat"/>
                <a:ea typeface="Montserrat"/>
                <a:cs typeface="Montserrat"/>
                <a:sym typeface="Montserrat"/>
              </a:rPr>
              <a:t>, X</a:t>
            </a:r>
            <a:r>
              <a:rPr b="1" baseline="-25000" lang="en" sz="3000">
                <a:solidFill>
                  <a:srgbClr val="434343"/>
                </a:solidFill>
                <a:latin typeface="Montserrat"/>
                <a:ea typeface="Montserrat"/>
                <a:cs typeface="Montserrat"/>
                <a:sym typeface="Montserrat"/>
              </a:rPr>
              <a:t>1</a:t>
            </a:r>
            <a:r>
              <a:rPr b="1" baseline="30000" lang="en" sz="3000">
                <a:solidFill>
                  <a:srgbClr val="434343"/>
                </a:solidFill>
                <a:latin typeface="Montserrat"/>
                <a:ea typeface="Montserrat"/>
                <a:cs typeface="Montserrat"/>
                <a:sym typeface="Montserrat"/>
              </a:rPr>
              <a:t>2</a:t>
            </a:r>
            <a:r>
              <a:rPr b="1" lang="en" sz="3000">
                <a:solidFill>
                  <a:srgbClr val="434343"/>
                </a:solidFill>
                <a:latin typeface="Montserrat"/>
                <a:ea typeface="Montserrat"/>
                <a:cs typeface="Montserrat"/>
                <a:sym typeface="Montserrat"/>
              </a:rPr>
              <a:t>, X</a:t>
            </a:r>
            <a:r>
              <a:rPr b="1" baseline="-25000" lang="en" sz="3000">
                <a:solidFill>
                  <a:srgbClr val="434343"/>
                </a:solidFill>
                <a:latin typeface="Montserrat"/>
                <a:ea typeface="Montserrat"/>
                <a:cs typeface="Montserrat"/>
                <a:sym typeface="Montserrat"/>
              </a:rPr>
              <a:t>1</a:t>
            </a:r>
            <a:r>
              <a:rPr b="1" lang="en" sz="3000">
                <a:solidFill>
                  <a:srgbClr val="434343"/>
                </a:solidFill>
                <a:latin typeface="Montserrat"/>
                <a:ea typeface="Montserrat"/>
                <a:cs typeface="Montserrat"/>
                <a:sym typeface="Montserrat"/>
              </a:rPr>
              <a:t>X</a:t>
            </a:r>
            <a:r>
              <a:rPr b="1" baseline="-25000" lang="en" sz="3000">
                <a:solidFill>
                  <a:srgbClr val="434343"/>
                </a:solidFill>
                <a:latin typeface="Montserrat"/>
                <a:ea typeface="Montserrat"/>
                <a:cs typeface="Montserrat"/>
                <a:sym typeface="Montserrat"/>
              </a:rPr>
              <a:t>2 </a:t>
            </a:r>
            <a:r>
              <a:rPr b="1" lang="en" sz="3000">
                <a:solidFill>
                  <a:srgbClr val="434343"/>
                </a:solidFill>
                <a:latin typeface="Montserrat"/>
                <a:ea typeface="Montserrat"/>
                <a:cs typeface="Montserrat"/>
                <a:sym typeface="Montserrat"/>
              </a:rPr>
              <a:t>, X</a:t>
            </a:r>
            <a:r>
              <a:rPr b="1" baseline="-25000" lang="en" sz="3000">
                <a:solidFill>
                  <a:srgbClr val="434343"/>
                </a:solidFill>
                <a:latin typeface="Montserrat"/>
                <a:ea typeface="Montserrat"/>
                <a:cs typeface="Montserrat"/>
                <a:sym typeface="Montserrat"/>
              </a:rPr>
              <a:t>2</a:t>
            </a:r>
            <a:r>
              <a:rPr b="1" baseline="30000" lang="en" sz="3000">
                <a:solidFill>
                  <a:srgbClr val="434343"/>
                </a:solidFill>
                <a:latin typeface="Montserrat"/>
                <a:ea typeface="Montserrat"/>
                <a:cs typeface="Montserrat"/>
                <a:sym typeface="Montserrat"/>
              </a:rPr>
              <a:t>2</a:t>
            </a:r>
            <a:endParaRPr b="1" baseline="30000" sz="3000">
              <a:solidFill>
                <a:srgbClr val="434343"/>
              </a:solidFill>
              <a:latin typeface="Montserrat"/>
              <a:ea typeface="Montserrat"/>
              <a:cs typeface="Montserrat"/>
              <a:sym typeface="Montserrat"/>
            </a:endParaRPr>
          </a:p>
          <a:p>
            <a:pPr indent="0" lvl="0" marL="457200" rtl="0" algn="l">
              <a:lnSpc>
                <a:spcPct val="115000"/>
              </a:lnSpc>
              <a:spcBef>
                <a:spcPts val="1600"/>
              </a:spcBef>
              <a:spcAft>
                <a:spcPts val="1600"/>
              </a:spcAft>
              <a:buNone/>
            </a:pPr>
            <a:r>
              <a:t/>
            </a:r>
            <a:endParaRPr b="1" baseline="30000" sz="3000">
              <a:solidFill>
                <a:srgbClr val="434343"/>
              </a:solidFill>
              <a:latin typeface="Montserrat"/>
              <a:ea typeface="Montserrat"/>
              <a:cs typeface="Montserrat"/>
              <a:sym typeface="Montserrat"/>
            </a:endParaRPr>
          </a:p>
        </p:txBody>
      </p:sp>
      <p:pic>
        <p:nvPicPr>
          <p:cNvPr descr="watermark.jpg" id="2444" name="Google Shape;2444;p25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445" name="Google Shape;2445;p25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9" name="Shape 2449"/>
        <p:cNvGrpSpPr/>
        <p:nvPr/>
      </p:nvGrpSpPr>
      <p:grpSpPr>
        <a:xfrm>
          <a:off x="0" y="0"/>
          <a:ext cx="0" cy="0"/>
          <a:chOff x="0" y="0"/>
          <a:chExt cx="0" cy="0"/>
        </a:xfrm>
      </p:grpSpPr>
      <p:sp>
        <p:nvSpPr>
          <p:cNvPr id="2450" name="Google Shape;2450;p25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Polynomial Regression</a:t>
            </a:r>
            <a:endParaRPr>
              <a:latin typeface="Montserrat"/>
              <a:ea typeface="Montserrat"/>
              <a:cs typeface="Montserrat"/>
              <a:sym typeface="Montserrat"/>
            </a:endParaRPr>
          </a:p>
        </p:txBody>
      </p:sp>
      <p:sp>
        <p:nvSpPr>
          <p:cNvPr id="2451" name="Google Shape;2451;p255"/>
          <p:cNvSpPr txBox="1"/>
          <p:nvPr>
            <p:ph idx="1" type="body"/>
          </p:nvPr>
        </p:nvSpPr>
        <p:spPr>
          <a:xfrm>
            <a:off x="311700" y="1228675"/>
            <a:ext cx="8796000" cy="3416400"/>
          </a:xfrm>
          <a:prstGeom prst="rect">
            <a:avLst/>
          </a:prstGeom>
        </p:spPr>
        <p:txBody>
          <a:bodyPr anchorCtr="0" anchor="t" bIns="91425" lIns="91425" spcFirstLastPara="1" rIns="91425" wrap="square" tIns="91425">
            <a:noAutofit/>
          </a:bodyPr>
          <a:lstStyle/>
          <a:p>
            <a:pPr indent="-419100" lvl="0" marL="457200" marR="0" rtl="0" algn="l">
              <a:lnSpc>
                <a:spcPct val="100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Converting Two Features </a:t>
            </a:r>
            <a:r>
              <a:rPr b="1" lang="en" sz="3000">
                <a:solidFill>
                  <a:srgbClr val="434343"/>
                </a:solidFill>
                <a:latin typeface="Montserrat"/>
                <a:ea typeface="Montserrat"/>
                <a:cs typeface="Montserrat"/>
                <a:sym typeface="Montserrat"/>
              </a:rPr>
              <a:t>A</a:t>
            </a:r>
            <a:r>
              <a:rPr lang="en" sz="3000">
                <a:solidFill>
                  <a:srgbClr val="434343"/>
                </a:solidFill>
                <a:latin typeface="Montserrat"/>
                <a:ea typeface="Montserrat"/>
                <a:cs typeface="Montserrat"/>
                <a:sym typeface="Montserrat"/>
              </a:rPr>
              <a:t> and </a:t>
            </a:r>
            <a:r>
              <a:rPr b="1" lang="en" sz="3000">
                <a:solidFill>
                  <a:srgbClr val="434343"/>
                </a:solidFill>
                <a:latin typeface="Montserrat"/>
                <a:ea typeface="Montserrat"/>
                <a:cs typeface="Montserrat"/>
                <a:sym typeface="Montserrat"/>
              </a:rPr>
              <a:t>B</a:t>
            </a:r>
            <a:endParaRPr b="1" sz="3000">
              <a:solidFill>
                <a:srgbClr val="434343"/>
              </a:solidFill>
              <a:latin typeface="Montserrat"/>
              <a:ea typeface="Montserrat"/>
              <a:cs typeface="Montserrat"/>
              <a:sym typeface="Montserrat"/>
            </a:endParaRPr>
          </a:p>
          <a:p>
            <a:pPr indent="-419100" lvl="1" marL="914400" marR="0" rtl="0" algn="l">
              <a:lnSpc>
                <a:spcPct val="150000"/>
              </a:lnSpc>
              <a:spcBef>
                <a:spcPts val="0"/>
              </a:spcBef>
              <a:spcAft>
                <a:spcPts val="0"/>
              </a:spcAft>
              <a:buClr>
                <a:srgbClr val="434343"/>
              </a:buClr>
              <a:buSzPts val="3000"/>
              <a:buFont typeface="Montserrat"/>
              <a:buChar char="○"/>
            </a:pPr>
            <a:r>
              <a:rPr b="1" lang="en" sz="3000">
                <a:solidFill>
                  <a:srgbClr val="434343"/>
                </a:solidFill>
                <a:latin typeface="Montserrat"/>
                <a:ea typeface="Montserrat"/>
                <a:cs typeface="Montserrat"/>
                <a:sym typeface="Montserrat"/>
              </a:rPr>
              <a:t>1, A, B, A</a:t>
            </a:r>
            <a:r>
              <a:rPr b="1" baseline="30000" lang="en" sz="3000">
                <a:solidFill>
                  <a:srgbClr val="434343"/>
                </a:solidFill>
                <a:latin typeface="Montserrat"/>
                <a:ea typeface="Montserrat"/>
                <a:cs typeface="Montserrat"/>
                <a:sym typeface="Montserrat"/>
              </a:rPr>
              <a:t>2</a:t>
            </a:r>
            <a:r>
              <a:rPr b="1" lang="en" sz="3000">
                <a:solidFill>
                  <a:srgbClr val="434343"/>
                </a:solidFill>
                <a:latin typeface="Montserrat"/>
                <a:ea typeface="Montserrat"/>
                <a:cs typeface="Montserrat"/>
                <a:sym typeface="Montserrat"/>
              </a:rPr>
              <a:t>, AB, B</a:t>
            </a:r>
            <a:r>
              <a:rPr b="1" baseline="30000" lang="en" sz="3000">
                <a:solidFill>
                  <a:srgbClr val="434343"/>
                </a:solidFill>
                <a:latin typeface="Montserrat"/>
                <a:ea typeface="Montserrat"/>
                <a:cs typeface="Montserrat"/>
                <a:sym typeface="Montserrat"/>
              </a:rPr>
              <a:t>2</a:t>
            </a:r>
            <a:endParaRPr b="1" sz="3000">
              <a:solidFill>
                <a:srgbClr val="434343"/>
              </a:solidFill>
              <a:latin typeface="Montserrat"/>
              <a:ea typeface="Montserrat"/>
              <a:cs typeface="Montserrat"/>
              <a:sym typeface="Montserrat"/>
            </a:endParaRPr>
          </a:p>
          <a:p>
            <a:pPr indent="-419100" lvl="0" marL="457200" rtl="0" algn="l">
              <a:lnSpc>
                <a:spcPct val="100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Generalized terms of features </a:t>
            </a:r>
            <a:r>
              <a:rPr b="1" lang="en" sz="3000">
                <a:solidFill>
                  <a:srgbClr val="434343"/>
                </a:solidFill>
                <a:latin typeface="Montserrat"/>
                <a:ea typeface="Montserrat"/>
                <a:cs typeface="Montserrat"/>
                <a:sym typeface="Montserrat"/>
              </a:rPr>
              <a:t>X</a:t>
            </a:r>
            <a:r>
              <a:rPr b="1" baseline="-25000" lang="en" sz="3000">
                <a:solidFill>
                  <a:srgbClr val="434343"/>
                </a:solidFill>
                <a:latin typeface="Montserrat"/>
                <a:ea typeface="Montserrat"/>
                <a:cs typeface="Montserrat"/>
                <a:sym typeface="Montserrat"/>
              </a:rPr>
              <a:t>1 </a:t>
            </a:r>
            <a:r>
              <a:rPr lang="en" sz="3000">
                <a:solidFill>
                  <a:srgbClr val="434343"/>
                </a:solidFill>
                <a:latin typeface="Montserrat"/>
                <a:ea typeface="Montserrat"/>
                <a:cs typeface="Montserrat"/>
                <a:sym typeface="Montserrat"/>
              </a:rPr>
              <a:t>and </a:t>
            </a:r>
            <a:r>
              <a:rPr b="1" lang="en" sz="3000">
                <a:solidFill>
                  <a:srgbClr val="434343"/>
                </a:solidFill>
                <a:latin typeface="Montserrat"/>
                <a:ea typeface="Montserrat"/>
                <a:cs typeface="Montserrat"/>
                <a:sym typeface="Montserrat"/>
              </a:rPr>
              <a:t>X</a:t>
            </a:r>
            <a:r>
              <a:rPr b="1" baseline="-25000" lang="en" sz="3000">
                <a:solidFill>
                  <a:srgbClr val="434343"/>
                </a:solidFill>
                <a:latin typeface="Montserrat"/>
                <a:ea typeface="Montserrat"/>
                <a:cs typeface="Montserrat"/>
                <a:sym typeface="Montserrat"/>
              </a:rPr>
              <a:t>2</a:t>
            </a:r>
            <a:r>
              <a:rPr baseline="-25000" lang="en" sz="3000">
                <a:solidFill>
                  <a:srgbClr val="434343"/>
                </a:solidFill>
                <a:latin typeface="Montserrat"/>
                <a:ea typeface="Montserrat"/>
                <a:cs typeface="Montserrat"/>
                <a:sym typeface="Montserrat"/>
              </a:rPr>
              <a:t>  </a:t>
            </a:r>
            <a:endParaRPr sz="3000">
              <a:solidFill>
                <a:srgbClr val="434343"/>
              </a:solidFill>
              <a:latin typeface="Montserrat"/>
              <a:ea typeface="Montserrat"/>
              <a:cs typeface="Montserrat"/>
              <a:sym typeface="Montserrat"/>
            </a:endParaRPr>
          </a:p>
          <a:p>
            <a:pPr indent="-419100" lvl="1" marL="914400" rtl="0" algn="l">
              <a:lnSpc>
                <a:spcPct val="150000"/>
              </a:lnSpc>
              <a:spcBef>
                <a:spcPts val="0"/>
              </a:spcBef>
              <a:spcAft>
                <a:spcPts val="0"/>
              </a:spcAft>
              <a:buClr>
                <a:srgbClr val="434343"/>
              </a:buClr>
              <a:buSzPts val="3000"/>
              <a:buFont typeface="Montserrat"/>
              <a:buChar char="○"/>
            </a:pPr>
            <a:r>
              <a:rPr b="1" lang="en" sz="3000">
                <a:solidFill>
                  <a:srgbClr val="434343"/>
                </a:solidFill>
                <a:latin typeface="Montserrat"/>
                <a:ea typeface="Montserrat"/>
                <a:cs typeface="Montserrat"/>
                <a:sym typeface="Montserrat"/>
              </a:rPr>
              <a:t>1, X</a:t>
            </a:r>
            <a:r>
              <a:rPr b="1" baseline="-25000" lang="en" sz="3000">
                <a:solidFill>
                  <a:srgbClr val="434343"/>
                </a:solidFill>
                <a:latin typeface="Montserrat"/>
                <a:ea typeface="Montserrat"/>
                <a:cs typeface="Montserrat"/>
                <a:sym typeface="Montserrat"/>
              </a:rPr>
              <a:t>1 </a:t>
            </a:r>
            <a:r>
              <a:rPr b="1" lang="en" sz="3000">
                <a:solidFill>
                  <a:srgbClr val="434343"/>
                </a:solidFill>
                <a:latin typeface="Montserrat"/>
                <a:ea typeface="Montserrat"/>
                <a:cs typeface="Montserrat"/>
                <a:sym typeface="Montserrat"/>
              </a:rPr>
              <a:t>, X</a:t>
            </a:r>
            <a:r>
              <a:rPr b="1" baseline="-25000" lang="en" sz="3000">
                <a:solidFill>
                  <a:srgbClr val="434343"/>
                </a:solidFill>
                <a:latin typeface="Montserrat"/>
                <a:ea typeface="Montserrat"/>
                <a:cs typeface="Montserrat"/>
                <a:sym typeface="Montserrat"/>
              </a:rPr>
              <a:t>2</a:t>
            </a:r>
            <a:r>
              <a:rPr b="1" lang="en" sz="3000">
                <a:solidFill>
                  <a:srgbClr val="434343"/>
                </a:solidFill>
                <a:latin typeface="Montserrat"/>
                <a:ea typeface="Montserrat"/>
                <a:cs typeface="Montserrat"/>
                <a:sym typeface="Montserrat"/>
              </a:rPr>
              <a:t>, X</a:t>
            </a:r>
            <a:r>
              <a:rPr b="1" baseline="-25000" lang="en" sz="3000">
                <a:solidFill>
                  <a:srgbClr val="434343"/>
                </a:solidFill>
                <a:latin typeface="Montserrat"/>
                <a:ea typeface="Montserrat"/>
                <a:cs typeface="Montserrat"/>
                <a:sym typeface="Montserrat"/>
              </a:rPr>
              <a:t>1</a:t>
            </a:r>
            <a:r>
              <a:rPr b="1" baseline="30000" lang="en" sz="3000">
                <a:solidFill>
                  <a:srgbClr val="434343"/>
                </a:solidFill>
                <a:latin typeface="Montserrat"/>
                <a:ea typeface="Montserrat"/>
                <a:cs typeface="Montserrat"/>
                <a:sym typeface="Montserrat"/>
              </a:rPr>
              <a:t>2</a:t>
            </a:r>
            <a:r>
              <a:rPr b="1" lang="en" sz="3000">
                <a:solidFill>
                  <a:srgbClr val="434343"/>
                </a:solidFill>
                <a:latin typeface="Montserrat"/>
                <a:ea typeface="Montserrat"/>
                <a:cs typeface="Montserrat"/>
                <a:sym typeface="Montserrat"/>
              </a:rPr>
              <a:t>, X</a:t>
            </a:r>
            <a:r>
              <a:rPr b="1" baseline="-25000" lang="en" sz="3000">
                <a:solidFill>
                  <a:srgbClr val="434343"/>
                </a:solidFill>
                <a:latin typeface="Montserrat"/>
                <a:ea typeface="Montserrat"/>
                <a:cs typeface="Montserrat"/>
                <a:sym typeface="Montserrat"/>
              </a:rPr>
              <a:t>1</a:t>
            </a:r>
            <a:r>
              <a:rPr b="1" lang="en" sz="3000">
                <a:solidFill>
                  <a:srgbClr val="434343"/>
                </a:solidFill>
                <a:latin typeface="Montserrat"/>
                <a:ea typeface="Montserrat"/>
                <a:cs typeface="Montserrat"/>
                <a:sym typeface="Montserrat"/>
              </a:rPr>
              <a:t>X</a:t>
            </a:r>
            <a:r>
              <a:rPr b="1" baseline="-25000" lang="en" sz="3000">
                <a:solidFill>
                  <a:srgbClr val="434343"/>
                </a:solidFill>
                <a:latin typeface="Montserrat"/>
                <a:ea typeface="Montserrat"/>
                <a:cs typeface="Montserrat"/>
                <a:sym typeface="Montserrat"/>
              </a:rPr>
              <a:t>2 </a:t>
            </a:r>
            <a:r>
              <a:rPr b="1" lang="en" sz="3000">
                <a:solidFill>
                  <a:srgbClr val="434343"/>
                </a:solidFill>
                <a:latin typeface="Montserrat"/>
                <a:ea typeface="Montserrat"/>
                <a:cs typeface="Montserrat"/>
                <a:sym typeface="Montserrat"/>
              </a:rPr>
              <a:t>, X</a:t>
            </a:r>
            <a:r>
              <a:rPr b="1" baseline="-25000" lang="en" sz="3000">
                <a:solidFill>
                  <a:srgbClr val="434343"/>
                </a:solidFill>
                <a:latin typeface="Montserrat"/>
                <a:ea typeface="Montserrat"/>
                <a:cs typeface="Montserrat"/>
                <a:sym typeface="Montserrat"/>
              </a:rPr>
              <a:t>2</a:t>
            </a:r>
            <a:r>
              <a:rPr b="1" baseline="30000" lang="en" sz="3000">
                <a:solidFill>
                  <a:srgbClr val="434343"/>
                </a:solidFill>
                <a:latin typeface="Montserrat"/>
                <a:ea typeface="Montserrat"/>
                <a:cs typeface="Montserrat"/>
                <a:sym typeface="Montserrat"/>
              </a:rPr>
              <a:t>2</a:t>
            </a:r>
            <a:endParaRPr b="1" baseline="30000" sz="3000">
              <a:solidFill>
                <a:srgbClr val="434343"/>
              </a:solidFill>
              <a:latin typeface="Montserrat"/>
              <a:ea typeface="Montserrat"/>
              <a:cs typeface="Montserrat"/>
              <a:sym typeface="Montserrat"/>
            </a:endParaRPr>
          </a:p>
          <a:p>
            <a:pPr indent="-419100" lvl="0" marL="45720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Example if row was </a:t>
            </a:r>
            <a:r>
              <a:rPr b="1" lang="en" sz="3000">
                <a:solidFill>
                  <a:srgbClr val="434343"/>
                </a:solidFill>
                <a:latin typeface="Montserrat"/>
                <a:ea typeface="Montserrat"/>
                <a:cs typeface="Montserrat"/>
                <a:sym typeface="Montserrat"/>
              </a:rPr>
              <a:t>X</a:t>
            </a:r>
            <a:r>
              <a:rPr b="1" baseline="-25000" lang="en" sz="3000">
                <a:solidFill>
                  <a:srgbClr val="434343"/>
                </a:solidFill>
                <a:latin typeface="Montserrat"/>
                <a:ea typeface="Montserrat"/>
                <a:cs typeface="Montserrat"/>
                <a:sym typeface="Montserrat"/>
              </a:rPr>
              <a:t>1</a:t>
            </a:r>
            <a:r>
              <a:rPr b="1" lang="en" sz="3000">
                <a:solidFill>
                  <a:srgbClr val="434343"/>
                </a:solidFill>
                <a:latin typeface="Montserrat"/>
                <a:ea typeface="Montserrat"/>
                <a:cs typeface="Montserrat"/>
                <a:sym typeface="Montserrat"/>
              </a:rPr>
              <a:t>=2 </a:t>
            </a:r>
            <a:r>
              <a:rPr lang="en" sz="3000">
                <a:solidFill>
                  <a:srgbClr val="434343"/>
                </a:solidFill>
                <a:latin typeface="Montserrat"/>
                <a:ea typeface="Montserrat"/>
                <a:cs typeface="Montserrat"/>
                <a:sym typeface="Montserrat"/>
              </a:rPr>
              <a:t>and</a:t>
            </a:r>
            <a:r>
              <a:rPr b="1" lang="en" sz="3000">
                <a:solidFill>
                  <a:srgbClr val="434343"/>
                </a:solidFill>
                <a:latin typeface="Montserrat"/>
                <a:ea typeface="Montserrat"/>
                <a:cs typeface="Montserrat"/>
                <a:sym typeface="Montserrat"/>
              </a:rPr>
              <a:t> X</a:t>
            </a:r>
            <a:r>
              <a:rPr b="1" baseline="-25000" lang="en" sz="3000">
                <a:solidFill>
                  <a:srgbClr val="434343"/>
                </a:solidFill>
                <a:latin typeface="Montserrat"/>
                <a:ea typeface="Montserrat"/>
                <a:cs typeface="Montserrat"/>
                <a:sym typeface="Montserrat"/>
              </a:rPr>
              <a:t>2</a:t>
            </a:r>
            <a:r>
              <a:rPr b="1" lang="en" sz="3000">
                <a:solidFill>
                  <a:srgbClr val="434343"/>
                </a:solidFill>
                <a:latin typeface="Montserrat"/>
                <a:ea typeface="Montserrat"/>
                <a:cs typeface="Montserrat"/>
                <a:sym typeface="Montserrat"/>
              </a:rPr>
              <a:t>=3</a:t>
            </a:r>
            <a:endParaRPr b="1" sz="3000">
              <a:solidFill>
                <a:srgbClr val="434343"/>
              </a:solidFill>
              <a:latin typeface="Montserrat"/>
              <a:ea typeface="Montserrat"/>
              <a:cs typeface="Montserrat"/>
              <a:sym typeface="Montserrat"/>
            </a:endParaRPr>
          </a:p>
          <a:p>
            <a:pPr indent="-419100" lvl="1" marL="914400" rtl="0" algn="l">
              <a:lnSpc>
                <a:spcPct val="115000"/>
              </a:lnSpc>
              <a:spcBef>
                <a:spcPts val="0"/>
              </a:spcBef>
              <a:spcAft>
                <a:spcPts val="0"/>
              </a:spcAft>
              <a:buClr>
                <a:srgbClr val="434343"/>
              </a:buClr>
              <a:buSzPts val="3000"/>
              <a:buFont typeface="Montserrat"/>
              <a:buChar char="○"/>
            </a:pPr>
            <a:r>
              <a:rPr b="1" lang="en" sz="3000">
                <a:solidFill>
                  <a:srgbClr val="434343"/>
                </a:solidFill>
                <a:latin typeface="Montserrat"/>
                <a:ea typeface="Montserrat"/>
                <a:cs typeface="Montserrat"/>
                <a:sym typeface="Montserrat"/>
              </a:rPr>
              <a:t>1, 2, 3, 4, 6, 9</a:t>
            </a:r>
            <a:endParaRPr b="1" baseline="30000" sz="3000">
              <a:solidFill>
                <a:srgbClr val="434343"/>
              </a:solidFill>
              <a:latin typeface="Montserrat"/>
              <a:ea typeface="Montserrat"/>
              <a:cs typeface="Montserrat"/>
              <a:sym typeface="Montserrat"/>
            </a:endParaRPr>
          </a:p>
        </p:txBody>
      </p:sp>
      <p:pic>
        <p:nvPicPr>
          <p:cNvPr descr="watermark.jpg" id="2452" name="Google Shape;2452;p25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453" name="Google Shape;2453;p25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7" name="Shape 2457"/>
        <p:cNvGrpSpPr/>
        <p:nvPr/>
      </p:nvGrpSpPr>
      <p:grpSpPr>
        <a:xfrm>
          <a:off x="0" y="0"/>
          <a:ext cx="0" cy="0"/>
          <a:chOff x="0" y="0"/>
          <a:chExt cx="0" cy="0"/>
        </a:xfrm>
      </p:grpSpPr>
      <p:sp>
        <p:nvSpPr>
          <p:cNvPr id="2458" name="Google Shape;2458;p25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Polynomial Regression</a:t>
            </a:r>
            <a:endParaRPr>
              <a:latin typeface="Montserrat"/>
              <a:ea typeface="Montserrat"/>
              <a:cs typeface="Montserrat"/>
              <a:sym typeface="Montserrat"/>
            </a:endParaRPr>
          </a:p>
        </p:txBody>
      </p:sp>
      <p:sp>
        <p:nvSpPr>
          <p:cNvPr id="2459" name="Google Shape;2459;p256"/>
          <p:cNvSpPr txBox="1"/>
          <p:nvPr>
            <p:ph idx="1" type="body"/>
          </p:nvPr>
        </p:nvSpPr>
        <p:spPr>
          <a:xfrm>
            <a:off x="311700" y="1228675"/>
            <a:ext cx="8796000" cy="3416400"/>
          </a:xfrm>
          <a:prstGeom prst="rect">
            <a:avLst/>
          </a:prstGeom>
        </p:spPr>
        <p:txBody>
          <a:bodyPr anchorCtr="0" anchor="t" bIns="91425" lIns="91425" spcFirstLastPara="1" rIns="91425" wrap="square" tIns="91425">
            <a:noAutofit/>
          </a:bodyPr>
          <a:lstStyle/>
          <a:p>
            <a:pPr indent="-419100" lvl="0" marL="457200" marR="0" rtl="0" algn="l">
              <a:lnSpc>
                <a:spcPct val="100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Let’s explore how to perform polynomial regression with Scikit-Learn in the next lecture!</a:t>
            </a:r>
            <a:endParaRPr sz="3000">
              <a:solidFill>
                <a:srgbClr val="434343"/>
              </a:solidFill>
              <a:latin typeface="Montserrat"/>
              <a:ea typeface="Montserrat"/>
              <a:cs typeface="Montserrat"/>
              <a:sym typeface="Montserrat"/>
            </a:endParaRPr>
          </a:p>
        </p:txBody>
      </p:sp>
      <p:pic>
        <p:nvPicPr>
          <p:cNvPr descr="watermark.jpg" id="2460" name="Google Shape;2460;p25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461" name="Google Shape;2461;p25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5" name="Shape 2465"/>
        <p:cNvGrpSpPr/>
        <p:nvPr/>
      </p:nvGrpSpPr>
      <p:grpSpPr>
        <a:xfrm>
          <a:off x="0" y="0"/>
          <a:ext cx="0" cy="0"/>
          <a:chOff x="0" y="0"/>
          <a:chExt cx="0" cy="0"/>
        </a:xfrm>
      </p:grpSpPr>
      <p:sp>
        <p:nvSpPr>
          <p:cNvPr id="2466" name="Google Shape;2466;p257"/>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Polynomial Regression</a:t>
            </a:r>
            <a:endParaRPr b="1">
              <a:latin typeface="Montserrat"/>
              <a:ea typeface="Montserrat"/>
              <a:cs typeface="Montserrat"/>
              <a:sym typeface="Montserrat"/>
            </a:endParaRPr>
          </a:p>
        </p:txBody>
      </p:sp>
      <p:sp>
        <p:nvSpPr>
          <p:cNvPr id="2467" name="Google Shape;2467;p257"/>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900"/>
              <a:t>Creating Polynomial Features</a:t>
            </a:r>
            <a:endParaRPr sz="3900"/>
          </a:p>
        </p:txBody>
      </p:sp>
      <p:pic>
        <p:nvPicPr>
          <p:cNvPr descr="watermark.jpg" id="2468" name="Google Shape;2468;p25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469" name="Google Shape;2469;p25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3" name="Shape 2473"/>
        <p:cNvGrpSpPr/>
        <p:nvPr/>
      </p:nvGrpSpPr>
      <p:grpSpPr>
        <a:xfrm>
          <a:off x="0" y="0"/>
          <a:ext cx="0" cy="0"/>
          <a:chOff x="0" y="0"/>
          <a:chExt cx="0" cy="0"/>
        </a:xfrm>
      </p:grpSpPr>
      <p:sp>
        <p:nvSpPr>
          <p:cNvPr id="2474" name="Google Shape;2474;p258"/>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Polynomial Regression</a:t>
            </a:r>
            <a:endParaRPr b="1">
              <a:latin typeface="Montserrat"/>
              <a:ea typeface="Montserrat"/>
              <a:cs typeface="Montserrat"/>
              <a:sym typeface="Montserrat"/>
            </a:endParaRPr>
          </a:p>
        </p:txBody>
      </p:sp>
      <p:sp>
        <p:nvSpPr>
          <p:cNvPr id="2475" name="Google Shape;2475;p258"/>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900"/>
              <a:t>Training and Evaluating Model</a:t>
            </a:r>
            <a:endParaRPr sz="3900"/>
          </a:p>
        </p:txBody>
      </p:sp>
      <p:pic>
        <p:nvPicPr>
          <p:cNvPr descr="watermark.jpg" id="2476" name="Google Shape;2476;p25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477" name="Google Shape;2477;p25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1" name="Shape 2481"/>
        <p:cNvGrpSpPr/>
        <p:nvPr/>
      </p:nvGrpSpPr>
      <p:grpSpPr>
        <a:xfrm>
          <a:off x="0" y="0"/>
          <a:ext cx="0" cy="0"/>
          <a:chOff x="0" y="0"/>
          <a:chExt cx="0" cy="0"/>
        </a:xfrm>
      </p:grpSpPr>
      <p:sp>
        <p:nvSpPr>
          <p:cNvPr id="2482" name="Google Shape;2482;p259"/>
          <p:cNvSpPr txBox="1"/>
          <p:nvPr>
            <p:ph type="ctrTitle"/>
          </p:nvPr>
        </p:nvSpPr>
        <p:spPr>
          <a:xfrm>
            <a:off x="335850" y="1196375"/>
            <a:ext cx="8520600" cy="1409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Bias-Variance Trade Off</a:t>
            </a:r>
            <a:endParaRPr b="1">
              <a:latin typeface="Montserrat"/>
              <a:ea typeface="Montserrat"/>
              <a:cs typeface="Montserrat"/>
              <a:sym typeface="Montserrat"/>
            </a:endParaRPr>
          </a:p>
        </p:txBody>
      </p:sp>
      <p:pic>
        <p:nvPicPr>
          <p:cNvPr descr="watermark.jpg" id="2483" name="Google Shape;2483;p25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484" name="Google Shape;2484;p25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485" name="Google Shape;2485;p259"/>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900"/>
              <a:t>Overfitting versus Underfitting</a:t>
            </a:r>
            <a:endParaRPr sz="3900"/>
          </a:p>
        </p:txBody>
      </p:sp>
    </p:spTree>
  </p:cSld>
  <p:clrMapOvr>
    <a:masterClrMapping/>
  </p:clrMapOvr>
</p:sld>
</file>

<file path=ppt/slides/slide2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9" name="Shape 2489"/>
        <p:cNvGrpSpPr/>
        <p:nvPr/>
      </p:nvGrpSpPr>
      <p:grpSpPr>
        <a:xfrm>
          <a:off x="0" y="0"/>
          <a:ext cx="0" cy="0"/>
          <a:chOff x="0" y="0"/>
          <a:chExt cx="0" cy="0"/>
        </a:xfrm>
      </p:grpSpPr>
      <p:pic>
        <p:nvPicPr>
          <p:cNvPr descr="watermark.jpg" id="2490" name="Google Shape;2490;p26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491" name="Google Shape;2491;p260"/>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2492" name="Google Shape;2492;p26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2493" name="Google Shape;2493;p260"/>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800">
                <a:solidFill>
                  <a:schemeClr val="dk1"/>
                </a:solidFill>
                <a:latin typeface="Montserrat"/>
                <a:ea typeface="Montserrat"/>
                <a:cs typeface="Montserrat"/>
                <a:sym typeface="Montserrat"/>
              </a:rPr>
              <a:t>Overfitting and Underfitting</a:t>
            </a:r>
            <a:endParaRPr sz="2800">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sz="3000">
              <a:solidFill>
                <a:srgbClr val="2A3990"/>
              </a:solidFill>
              <a:latin typeface="Montserrat"/>
              <a:ea typeface="Montserrat"/>
              <a:cs typeface="Montserrat"/>
              <a:sym typeface="Montserrat"/>
            </a:endParaRPr>
          </a:p>
        </p:txBody>
      </p:sp>
      <p:sp>
        <p:nvSpPr>
          <p:cNvPr id="2494" name="Google Shape;2494;p260"/>
          <p:cNvSpPr txBox="1"/>
          <p:nvPr/>
        </p:nvSpPr>
        <p:spPr>
          <a:xfrm>
            <a:off x="311700" y="1229875"/>
            <a:ext cx="8520600" cy="3339000"/>
          </a:xfrm>
          <a:prstGeom prst="rect">
            <a:avLst/>
          </a:prstGeom>
          <a:noFill/>
          <a:ln>
            <a:noFill/>
          </a:ln>
        </p:spPr>
        <p:txBody>
          <a:bodyPr anchorCtr="0" anchor="t" bIns="91425" lIns="91425" spcFirstLastPara="1" rIns="91425" wrap="square" tIns="91425">
            <a:noAutofit/>
          </a:bodyPr>
          <a:lstStyle/>
          <a:p>
            <a:pPr indent="-393700" lvl="0" marL="457200" marR="0" rtl="0" algn="l">
              <a:lnSpc>
                <a:spcPct val="115000"/>
              </a:lnSpc>
              <a:spcBef>
                <a:spcPts val="0"/>
              </a:spcBef>
              <a:spcAft>
                <a:spcPts val="0"/>
              </a:spcAft>
              <a:buClr>
                <a:srgbClr val="434343"/>
              </a:buClr>
              <a:buSzPts val="2600"/>
              <a:buFont typeface="Arial"/>
              <a:buChar char="●"/>
            </a:pPr>
            <a:r>
              <a:rPr lang="en" sz="2600">
                <a:solidFill>
                  <a:srgbClr val="434343"/>
                </a:solidFill>
                <a:latin typeface="Montserrat"/>
                <a:ea typeface="Montserrat"/>
                <a:cs typeface="Montserrat"/>
                <a:sym typeface="Montserrat"/>
              </a:rPr>
              <a:t>We have seen that a higher order polynomial model performs significantly better than a standard linear regression model.</a:t>
            </a:r>
            <a:endParaRPr sz="2600">
              <a:solidFill>
                <a:srgbClr val="434343"/>
              </a:solidFill>
              <a:latin typeface="Montserrat"/>
              <a:ea typeface="Montserrat"/>
              <a:cs typeface="Montserrat"/>
              <a:sym typeface="Montserrat"/>
            </a:endParaRPr>
          </a:p>
          <a:p>
            <a:pPr indent="-393700" lvl="0" marL="457200" marR="0" rtl="0" algn="l">
              <a:lnSpc>
                <a:spcPct val="115000"/>
              </a:lnSpc>
              <a:spcBef>
                <a:spcPts val="0"/>
              </a:spcBef>
              <a:spcAft>
                <a:spcPts val="0"/>
              </a:spcAft>
              <a:buClr>
                <a:srgbClr val="434343"/>
              </a:buClr>
              <a:buSzPts val="2600"/>
              <a:buFont typeface="Montserrat"/>
              <a:buChar char="●"/>
            </a:pPr>
            <a:r>
              <a:rPr lang="en" sz="2600">
                <a:solidFill>
                  <a:srgbClr val="434343"/>
                </a:solidFill>
                <a:latin typeface="Montserrat"/>
                <a:ea typeface="Montserrat"/>
                <a:cs typeface="Montserrat"/>
                <a:sym typeface="Montserrat"/>
              </a:rPr>
              <a:t>But how can we choose the optimal degree for the polynomial?</a:t>
            </a:r>
            <a:endParaRPr sz="2600">
              <a:solidFill>
                <a:srgbClr val="434343"/>
              </a:solidFill>
              <a:latin typeface="Montserrat"/>
              <a:ea typeface="Montserrat"/>
              <a:cs typeface="Montserrat"/>
              <a:sym typeface="Montserrat"/>
            </a:endParaRPr>
          </a:p>
          <a:p>
            <a:pPr indent="-393700" lvl="0" marL="457200" marR="0" rtl="0" algn="l">
              <a:lnSpc>
                <a:spcPct val="115000"/>
              </a:lnSpc>
              <a:spcBef>
                <a:spcPts val="0"/>
              </a:spcBef>
              <a:spcAft>
                <a:spcPts val="0"/>
              </a:spcAft>
              <a:buClr>
                <a:srgbClr val="434343"/>
              </a:buClr>
              <a:buSzPts val="2600"/>
              <a:buFont typeface="Montserrat"/>
              <a:buChar char="●"/>
            </a:pPr>
            <a:r>
              <a:rPr lang="en" sz="2600">
                <a:solidFill>
                  <a:srgbClr val="434343"/>
                </a:solidFill>
                <a:latin typeface="Montserrat"/>
                <a:ea typeface="Montserrat"/>
                <a:cs typeface="Montserrat"/>
                <a:sym typeface="Montserrat"/>
              </a:rPr>
              <a:t>What trade-offs are we to consider as we increase model complexity?</a:t>
            </a:r>
            <a:endParaRPr sz="2600">
              <a:solidFill>
                <a:srgbClr val="434343"/>
              </a:solidFill>
              <a:latin typeface="Montserrat"/>
              <a:ea typeface="Montserrat"/>
              <a:cs typeface="Montserrat"/>
              <a:sym typeface="Montserrat"/>
            </a:endParaRPr>
          </a:p>
          <a:p>
            <a:pPr indent="0" lvl="0" marL="0" rtl="0" algn="l">
              <a:lnSpc>
                <a:spcPct val="115000"/>
              </a:lnSpc>
              <a:spcBef>
                <a:spcPts val="1600"/>
              </a:spcBef>
              <a:spcAft>
                <a:spcPts val="1600"/>
              </a:spcAft>
              <a:buNone/>
            </a:pPr>
            <a:r>
              <a:t/>
            </a:r>
            <a:endParaRPr sz="2600">
              <a:solidFill>
                <a:srgbClr val="434343"/>
              </a:solidFill>
              <a:latin typeface="Montserrat"/>
              <a:ea typeface="Montserrat"/>
              <a:cs typeface="Montserrat"/>
              <a:sym typeface="Montserrat"/>
            </a:endParaRPr>
          </a:p>
        </p:txBody>
      </p:sp>
    </p:spTree>
  </p:cSld>
  <p:clrMapOvr>
    <a:masterClrMapping/>
  </p:clrMapOvr>
</p:sld>
</file>

<file path=ppt/slides/slide2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8" name="Shape 2498"/>
        <p:cNvGrpSpPr/>
        <p:nvPr/>
      </p:nvGrpSpPr>
      <p:grpSpPr>
        <a:xfrm>
          <a:off x="0" y="0"/>
          <a:ext cx="0" cy="0"/>
          <a:chOff x="0" y="0"/>
          <a:chExt cx="0" cy="0"/>
        </a:xfrm>
      </p:grpSpPr>
      <p:pic>
        <p:nvPicPr>
          <p:cNvPr descr="watermark.jpg" id="2499" name="Google Shape;2499;p26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500" name="Google Shape;2500;p261"/>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2501" name="Google Shape;2501;p26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2502" name="Google Shape;2502;p261"/>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800">
                <a:solidFill>
                  <a:schemeClr val="dk1"/>
                </a:solidFill>
                <a:latin typeface="Montserrat"/>
                <a:ea typeface="Montserrat"/>
                <a:cs typeface="Montserrat"/>
                <a:sym typeface="Montserrat"/>
              </a:rPr>
              <a:t>Overfitting and Underfitting</a:t>
            </a:r>
            <a:endParaRPr sz="2800">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sz="3000">
              <a:solidFill>
                <a:srgbClr val="2A3990"/>
              </a:solidFill>
              <a:latin typeface="Montserrat"/>
              <a:ea typeface="Montserrat"/>
              <a:cs typeface="Montserrat"/>
              <a:sym typeface="Montserrat"/>
            </a:endParaRPr>
          </a:p>
        </p:txBody>
      </p:sp>
      <p:sp>
        <p:nvSpPr>
          <p:cNvPr id="2503" name="Google Shape;2503;p261"/>
          <p:cNvSpPr txBox="1"/>
          <p:nvPr/>
        </p:nvSpPr>
        <p:spPr>
          <a:xfrm>
            <a:off x="311700" y="1229875"/>
            <a:ext cx="8520600" cy="3339000"/>
          </a:xfrm>
          <a:prstGeom prst="rect">
            <a:avLst/>
          </a:prstGeom>
          <a:noFill/>
          <a:ln>
            <a:noFill/>
          </a:ln>
        </p:spPr>
        <p:txBody>
          <a:bodyPr anchorCtr="0" anchor="t" bIns="91425" lIns="91425" spcFirstLastPara="1" rIns="91425" wrap="square" tIns="91425">
            <a:noAutofit/>
          </a:bodyPr>
          <a:lstStyle/>
          <a:p>
            <a:pPr indent="-393700" lvl="0" marL="457200" rtl="0" algn="l">
              <a:lnSpc>
                <a:spcPct val="115000"/>
              </a:lnSpc>
              <a:spcBef>
                <a:spcPts val="0"/>
              </a:spcBef>
              <a:spcAft>
                <a:spcPts val="0"/>
              </a:spcAft>
              <a:buClr>
                <a:srgbClr val="434343"/>
              </a:buClr>
              <a:buSzPts val="2600"/>
              <a:buFont typeface="Montserrat"/>
              <a:buChar char="●"/>
            </a:pPr>
            <a:r>
              <a:rPr lang="en" sz="2600">
                <a:solidFill>
                  <a:srgbClr val="434343"/>
                </a:solidFill>
                <a:latin typeface="Montserrat"/>
                <a:ea typeface="Montserrat"/>
                <a:cs typeface="Montserrat"/>
                <a:sym typeface="Montserrat"/>
              </a:rPr>
              <a:t>In general, increasing model complexity in search for better performance leads to a </a:t>
            </a:r>
            <a:r>
              <a:rPr b="1" lang="en" sz="2600">
                <a:solidFill>
                  <a:srgbClr val="434343"/>
                </a:solidFill>
                <a:latin typeface="Montserrat"/>
                <a:ea typeface="Montserrat"/>
                <a:cs typeface="Montserrat"/>
                <a:sym typeface="Montserrat"/>
              </a:rPr>
              <a:t>Bias-Variance trade-off</a:t>
            </a:r>
            <a:r>
              <a:rPr lang="en" sz="2600">
                <a:solidFill>
                  <a:srgbClr val="434343"/>
                </a:solidFill>
                <a:latin typeface="Montserrat"/>
                <a:ea typeface="Montserrat"/>
                <a:cs typeface="Montserrat"/>
                <a:sym typeface="Montserrat"/>
              </a:rPr>
              <a:t>.</a:t>
            </a:r>
            <a:endParaRPr sz="2600">
              <a:solidFill>
                <a:srgbClr val="434343"/>
              </a:solidFill>
              <a:latin typeface="Montserrat"/>
              <a:ea typeface="Montserrat"/>
              <a:cs typeface="Montserrat"/>
              <a:sym typeface="Montserrat"/>
            </a:endParaRPr>
          </a:p>
          <a:p>
            <a:pPr indent="-393700" lvl="0" marL="457200" rtl="0" algn="l">
              <a:lnSpc>
                <a:spcPct val="115000"/>
              </a:lnSpc>
              <a:spcBef>
                <a:spcPts val="0"/>
              </a:spcBef>
              <a:spcAft>
                <a:spcPts val="0"/>
              </a:spcAft>
              <a:buClr>
                <a:srgbClr val="434343"/>
              </a:buClr>
              <a:buSzPts val="2600"/>
              <a:buFont typeface="Montserrat"/>
              <a:buChar char="●"/>
            </a:pPr>
            <a:r>
              <a:rPr lang="en" sz="2600">
                <a:solidFill>
                  <a:srgbClr val="434343"/>
                </a:solidFill>
                <a:latin typeface="Montserrat"/>
                <a:ea typeface="Montserrat"/>
                <a:cs typeface="Montserrat"/>
                <a:sym typeface="Montserrat"/>
              </a:rPr>
              <a:t>We want to have a model that can generalize well to new unseen data, but can also account for variance and patterns in the known data.</a:t>
            </a:r>
            <a:endParaRPr sz="2600">
              <a:solidFill>
                <a:srgbClr val="434343"/>
              </a:solidFill>
              <a:latin typeface="Montserrat"/>
              <a:ea typeface="Montserrat"/>
              <a:cs typeface="Montserrat"/>
              <a:sym typeface="Montserrat"/>
            </a:endParaRPr>
          </a:p>
        </p:txBody>
      </p:sp>
    </p:spTree>
  </p:cSld>
  <p:clrMapOvr>
    <a:masterClrMapping/>
  </p:clrMapOvr>
</p:sld>
</file>

<file path=ppt/slides/slide2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7" name="Shape 2507"/>
        <p:cNvGrpSpPr/>
        <p:nvPr/>
      </p:nvGrpSpPr>
      <p:grpSpPr>
        <a:xfrm>
          <a:off x="0" y="0"/>
          <a:ext cx="0" cy="0"/>
          <a:chOff x="0" y="0"/>
          <a:chExt cx="0" cy="0"/>
        </a:xfrm>
      </p:grpSpPr>
      <p:pic>
        <p:nvPicPr>
          <p:cNvPr descr="watermark.jpg" id="2508" name="Google Shape;2508;p26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509" name="Google Shape;2509;p262"/>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2510" name="Google Shape;2510;p26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2511" name="Google Shape;2511;p262"/>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800">
                <a:solidFill>
                  <a:schemeClr val="dk1"/>
                </a:solidFill>
                <a:latin typeface="Montserrat"/>
                <a:ea typeface="Montserrat"/>
                <a:cs typeface="Montserrat"/>
                <a:sym typeface="Montserrat"/>
              </a:rPr>
              <a:t>Overfitting and Underfitting</a:t>
            </a:r>
            <a:endParaRPr sz="2800">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sz="3000">
              <a:solidFill>
                <a:srgbClr val="2A3990"/>
              </a:solidFill>
              <a:latin typeface="Montserrat"/>
              <a:ea typeface="Montserrat"/>
              <a:cs typeface="Montserrat"/>
              <a:sym typeface="Montserrat"/>
            </a:endParaRPr>
          </a:p>
        </p:txBody>
      </p:sp>
      <p:sp>
        <p:nvSpPr>
          <p:cNvPr id="2512" name="Google Shape;2512;p262"/>
          <p:cNvSpPr txBox="1"/>
          <p:nvPr/>
        </p:nvSpPr>
        <p:spPr>
          <a:xfrm>
            <a:off x="311700" y="1229875"/>
            <a:ext cx="8520600" cy="3339000"/>
          </a:xfrm>
          <a:prstGeom prst="rect">
            <a:avLst/>
          </a:prstGeom>
          <a:noFill/>
          <a:ln>
            <a:noFill/>
          </a:ln>
        </p:spPr>
        <p:txBody>
          <a:bodyPr anchorCtr="0" anchor="t" bIns="91425" lIns="91425" spcFirstLastPara="1" rIns="91425" wrap="square" tIns="91425">
            <a:noAutofit/>
          </a:bodyPr>
          <a:lstStyle/>
          <a:p>
            <a:pPr indent="-393700" lvl="0" marL="457200" rtl="0" algn="l">
              <a:lnSpc>
                <a:spcPct val="115000"/>
              </a:lnSpc>
              <a:spcBef>
                <a:spcPts val="0"/>
              </a:spcBef>
              <a:spcAft>
                <a:spcPts val="0"/>
              </a:spcAft>
              <a:buClr>
                <a:srgbClr val="434343"/>
              </a:buClr>
              <a:buSzPts val="2600"/>
              <a:buFont typeface="Montserrat"/>
              <a:buChar char="●"/>
            </a:pPr>
            <a:r>
              <a:rPr lang="en" sz="2600">
                <a:solidFill>
                  <a:srgbClr val="434343"/>
                </a:solidFill>
                <a:latin typeface="Montserrat"/>
                <a:ea typeface="Montserrat"/>
                <a:cs typeface="Montserrat"/>
                <a:sym typeface="Montserrat"/>
              </a:rPr>
              <a:t>Extreme bias or extreme variance both lead to bad models.</a:t>
            </a:r>
            <a:endParaRPr sz="2600">
              <a:solidFill>
                <a:srgbClr val="434343"/>
              </a:solidFill>
              <a:latin typeface="Montserrat"/>
              <a:ea typeface="Montserrat"/>
              <a:cs typeface="Montserrat"/>
              <a:sym typeface="Montserrat"/>
            </a:endParaRPr>
          </a:p>
          <a:p>
            <a:pPr indent="-393700" lvl="0" marL="457200" rtl="0" algn="l">
              <a:lnSpc>
                <a:spcPct val="115000"/>
              </a:lnSpc>
              <a:spcBef>
                <a:spcPts val="0"/>
              </a:spcBef>
              <a:spcAft>
                <a:spcPts val="0"/>
              </a:spcAft>
              <a:buClr>
                <a:srgbClr val="434343"/>
              </a:buClr>
              <a:buSzPts val="2600"/>
              <a:buFont typeface="Montserrat"/>
              <a:buChar char="●"/>
            </a:pPr>
            <a:r>
              <a:rPr lang="en" sz="2600">
                <a:solidFill>
                  <a:srgbClr val="434343"/>
                </a:solidFill>
                <a:latin typeface="Montserrat"/>
                <a:ea typeface="Montserrat"/>
                <a:cs typeface="Montserrat"/>
                <a:sym typeface="Montserrat"/>
              </a:rPr>
              <a:t>We can visualize this effect by considering a model that underfits (high bias) or a model that overfits (high variance).</a:t>
            </a:r>
            <a:endParaRPr sz="2600">
              <a:solidFill>
                <a:srgbClr val="434343"/>
              </a:solidFill>
              <a:latin typeface="Montserrat"/>
              <a:ea typeface="Montserrat"/>
              <a:cs typeface="Montserrat"/>
              <a:sym typeface="Montserrat"/>
            </a:endParaRPr>
          </a:p>
          <a:p>
            <a:pPr indent="-393700" lvl="0" marL="457200" rtl="0" algn="l">
              <a:lnSpc>
                <a:spcPct val="115000"/>
              </a:lnSpc>
              <a:spcBef>
                <a:spcPts val="0"/>
              </a:spcBef>
              <a:spcAft>
                <a:spcPts val="0"/>
              </a:spcAft>
              <a:buClr>
                <a:srgbClr val="434343"/>
              </a:buClr>
              <a:buSzPts val="2600"/>
              <a:buFont typeface="Montserrat"/>
              <a:buChar char="●"/>
            </a:pPr>
            <a:r>
              <a:rPr lang="en" sz="2600">
                <a:solidFill>
                  <a:srgbClr val="434343"/>
                </a:solidFill>
                <a:latin typeface="Montserrat"/>
                <a:ea typeface="Montserrat"/>
                <a:cs typeface="Montserrat"/>
                <a:sym typeface="Montserrat"/>
              </a:rPr>
              <a:t>Let’s start with a model that overfits to a dataset...</a:t>
            </a:r>
            <a:endParaRPr sz="2600">
              <a:solidFill>
                <a:srgbClr val="434343"/>
              </a:solidFill>
              <a:latin typeface="Montserrat"/>
              <a:ea typeface="Montserrat"/>
              <a:cs typeface="Montserrat"/>
              <a:sym typeface="Montserrat"/>
            </a:endParaRPr>
          </a:p>
        </p:txBody>
      </p:sp>
    </p:spTree>
  </p:cSld>
  <p:clrMapOvr>
    <a:masterClrMapping/>
  </p:clrMapOvr>
</p:sld>
</file>

<file path=ppt/slides/slide2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6" name="Shape 2516"/>
        <p:cNvGrpSpPr/>
        <p:nvPr/>
      </p:nvGrpSpPr>
      <p:grpSpPr>
        <a:xfrm>
          <a:off x="0" y="0"/>
          <a:ext cx="0" cy="0"/>
          <a:chOff x="0" y="0"/>
          <a:chExt cx="0" cy="0"/>
        </a:xfrm>
      </p:grpSpPr>
      <p:pic>
        <p:nvPicPr>
          <p:cNvPr descr="watermark.jpg" id="2517" name="Google Shape;2517;p26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518" name="Google Shape;2518;p263"/>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2519" name="Google Shape;2519;p26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2520" name="Google Shape;2520;p263"/>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800">
                <a:solidFill>
                  <a:schemeClr val="dk1"/>
                </a:solidFill>
                <a:latin typeface="Montserrat"/>
                <a:ea typeface="Montserrat"/>
                <a:cs typeface="Montserrat"/>
                <a:sym typeface="Montserrat"/>
              </a:rPr>
              <a:t>Overfitting and Underfitting</a:t>
            </a:r>
            <a:endParaRPr sz="28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3000">
              <a:solidFill>
                <a:srgbClr val="2A3990"/>
              </a:solidFill>
              <a:latin typeface="Montserrat"/>
              <a:ea typeface="Montserrat"/>
              <a:cs typeface="Montserrat"/>
              <a:sym typeface="Montserrat"/>
            </a:endParaRPr>
          </a:p>
          <a:p>
            <a:pPr indent="0" lvl="0" marL="0" rtl="0" algn="l">
              <a:spcBef>
                <a:spcPts val="0"/>
              </a:spcBef>
              <a:spcAft>
                <a:spcPts val="0"/>
              </a:spcAft>
              <a:buNone/>
            </a:pPr>
            <a:r>
              <a:t/>
            </a:r>
            <a:endParaRPr sz="3000">
              <a:solidFill>
                <a:srgbClr val="2A3990"/>
              </a:solidFill>
              <a:latin typeface="Montserrat"/>
              <a:ea typeface="Montserrat"/>
              <a:cs typeface="Montserrat"/>
              <a:sym typeface="Montserrat"/>
            </a:endParaRPr>
          </a:p>
        </p:txBody>
      </p:sp>
      <p:sp>
        <p:nvSpPr>
          <p:cNvPr id="2521" name="Google Shape;2521;p263"/>
          <p:cNvSpPr txBox="1"/>
          <p:nvPr/>
        </p:nvSpPr>
        <p:spPr>
          <a:xfrm>
            <a:off x="311700" y="1229875"/>
            <a:ext cx="8520600" cy="3339000"/>
          </a:xfrm>
          <a:prstGeom prst="rect">
            <a:avLst/>
          </a:prstGeom>
          <a:noFill/>
          <a:ln>
            <a:noFill/>
          </a:ln>
        </p:spPr>
        <p:txBody>
          <a:bodyPr anchorCtr="0" anchor="t" bIns="91425" lIns="91425" spcFirstLastPara="1" rIns="91425" wrap="square" tIns="91425">
            <a:noAutofit/>
          </a:bodyPr>
          <a:lstStyle/>
          <a:p>
            <a:pPr indent="-393700" lvl="0" marL="457200" marR="0" rtl="0" algn="l">
              <a:lnSpc>
                <a:spcPct val="115000"/>
              </a:lnSpc>
              <a:spcBef>
                <a:spcPts val="0"/>
              </a:spcBef>
              <a:spcAft>
                <a:spcPts val="0"/>
              </a:spcAft>
              <a:buClr>
                <a:srgbClr val="434343"/>
              </a:buClr>
              <a:buSzPts val="2600"/>
              <a:buFont typeface="Arial"/>
              <a:buChar char="●"/>
            </a:pPr>
            <a:r>
              <a:rPr b="1" lang="en" sz="2600">
                <a:solidFill>
                  <a:srgbClr val="434343"/>
                </a:solidFill>
                <a:latin typeface="Montserrat"/>
                <a:ea typeface="Montserrat"/>
                <a:cs typeface="Montserrat"/>
                <a:sym typeface="Montserrat"/>
              </a:rPr>
              <a:t>Overfitting </a:t>
            </a:r>
            <a:endParaRPr b="1" sz="2600">
              <a:solidFill>
                <a:srgbClr val="434343"/>
              </a:solidFill>
              <a:latin typeface="Montserrat"/>
              <a:ea typeface="Montserrat"/>
              <a:cs typeface="Montserrat"/>
              <a:sym typeface="Montserrat"/>
            </a:endParaRPr>
          </a:p>
          <a:p>
            <a:pPr indent="-393700" lvl="1" marL="914400" marR="0" rtl="0" algn="l">
              <a:lnSpc>
                <a:spcPct val="115000"/>
              </a:lnSpc>
              <a:spcBef>
                <a:spcPts val="0"/>
              </a:spcBef>
              <a:spcAft>
                <a:spcPts val="0"/>
              </a:spcAft>
              <a:buClr>
                <a:srgbClr val="434343"/>
              </a:buClr>
              <a:buSzPts val="2600"/>
              <a:buFont typeface="Montserrat"/>
              <a:buChar char="○"/>
            </a:pPr>
            <a:r>
              <a:rPr lang="en" sz="2600">
                <a:solidFill>
                  <a:srgbClr val="434343"/>
                </a:solidFill>
                <a:latin typeface="Montserrat"/>
                <a:ea typeface="Montserrat"/>
                <a:cs typeface="Montserrat"/>
                <a:sym typeface="Montserrat"/>
              </a:rPr>
              <a:t>The model fits too much to the noise from the data.</a:t>
            </a:r>
            <a:endParaRPr sz="2600">
              <a:solidFill>
                <a:srgbClr val="434343"/>
              </a:solidFill>
              <a:latin typeface="Montserrat"/>
              <a:ea typeface="Montserrat"/>
              <a:cs typeface="Montserrat"/>
              <a:sym typeface="Montserrat"/>
            </a:endParaRPr>
          </a:p>
          <a:p>
            <a:pPr indent="-393700" lvl="1" marL="914400" marR="0" rtl="0" algn="l">
              <a:lnSpc>
                <a:spcPct val="115000"/>
              </a:lnSpc>
              <a:spcBef>
                <a:spcPts val="0"/>
              </a:spcBef>
              <a:spcAft>
                <a:spcPts val="0"/>
              </a:spcAft>
              <a:buClr>
                <a:srgbClr val="434343"/>
              </a:buClr>
              <a:buSzPts val="2600"/>
              <a:buFont typeface="Montserrat"/>
              <a:buChar char="○"/>
            </a:pPr>
            <a:r>
              <a:rPr lang="en" sz="2600">
                <a:solidFill>
                  <a:srgbClr val="434343"/>
                </a:solidFill>
                <a:latin typeface="Montserrat"/>
                <a:ea typeface="Montserrat"/>
                <a:cs typeface="Montserrat"/>
                <a:sym typeface="Montserrat"/>
              </a:rPr>
              <a:t>This often results in </a:t>
            </a:r>
            <a:r>
              <a:rPr b="1" lang="en" sz="2600">
                <a:solidFill>
                  <a:srgbClr val="434343"/>
                </a:solidFill>
                <a:latin typeface="Montserrat"/>
                <a:ea typeface="Montserrat"/>
                <a:cs typeface="Montserrat"/>
                <a:sym typeface="Montserrat"/>
              </a:rPr>
              <a:t>low error on training sets but high error on test/validation sets.</a:t>
            </a:r>
            <a:endParaRPr b="1" sz="2600">
              <a:solidFill>
                <a:srgbClr val="434343"/>
              </a:solidFill>
              <a:latin typeface="Montserrat"/>
              <a:ea typeface="Montserrat"/>
              <a:cs typeface="Montserrat"/>
              <a:sym typeface="Montserrat"/>
            </a:endParaRPr>
          </a:p>
          <a:p>
            <a:pPr indent="0" lvl="0" marL="0" rtl="0" algn="l">
              <a:lnSpc>
                <a:spcPct val="115000"/>
              </a:lnSpc>
              <a:spcBef>
                <a:spcPts val="1600"/>
              </a:spcBef>
              <a:spcAft>
                <a:spcPts val="1600"/>
              </a:spcAft>
              <a:buNone/>
            </a:pPr>
            <a:r>
              <a:t/>
            </a:r>
            <a:endParaRPr sz="2600">
              <a:solidFill>
                <a:srgbClr val="434343"/>
              </a:solidFill>
              <a:latin typeface="Montserrat"/>
              <a:ea typeface="Montserrat"/>
              <a:cs typeface="Montserrat"/>
              <a:sym typeface="Montserrat"/>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4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293" name="Google Shape;293;p48"/>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This implies for some new x value I can predict its related y.</a:t>
            </a:r>
            <a:endParaRPr sz="2900">
              <a:solidFill>
                <a:srgbClr val="434343"/>
              </a:solidFill>
              <a:latin typeface="Montserrat"/>
              <a:ea typeface="Montserrat"/>
              <a:cs typeface="Montserrat"/>
              <a:sym typeface="Montserrat"/>
            </a:endParaRPr>
          </a:p>
        </p:txBody>
      </p:sp>
      <p:pic>
        <p:nvPicPr>
          <p:cNvPr descr="watermark.jpg" id="294" name="Google Shape;294;p4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95" name="Google Shape;295;p4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296" name="Google Shape;296;p48"/>
          <p:cNvPicPr preferRelativeResize="0"/>
          <p:nvPr/>
        </p:nvPicPr>
        <p:blipFill>
          <a:blip r:embed="rId4">
            <a:alphaModFix/>
          </a:blip>
          <a:stretch>
            <a:fillRect/>
          </a:stretch>
        </p:blipFill>
        <p:spPr>
          <a:xfrm>
            <a:off x="2352750" y="2586450"/>
            <a:ext cx="3854900" cy="2534476"/>
          </a:xfrm>
          <a:prstGeom prst="rect">
            <a:avLst/>
          </a:prstGeom>
          <a:noFill/>
          <a:ln>
            <a:noFill/>
          </a:ln>
        </p:spPr>
      </p:pic>
      <p:cxnSp>
        <p:nvCxnSpPr>
          <p:cNvPr id="297" name="Google Shape;297;p48"/>
          <p:cNvCxnSpPr/>
          <p:nvPr/>
        </p:nvCxnSpPr>
        <p:spPr>
          <a:xfrm rot="10800000">
            <a:off x="3662300" y="4272025"/>
            <a:ext cx="0" cy="600600"/>
          </a:xfrm>
          <a:prstGeom prst="straightConnector1">
            <a:avLst/>
          </a:prstGeom>
          <a:noFill/>
          <a:ln cap="flat" cmpd="sng" w="19050">
            <a:solidFill>
              <a:srgbClr val="CC0000"/>
            </a:solidFill>
            <a:prstDash val="dash"/>
            <a:round/>
            <a:headEnd len="med" w="med" type="none"/>
            <a:tailEnd len="med" w="med" type="none"/>
          </a:ln>
        </p:spPr>
      </p:cxnSp>
    </p:spTree>
  </p:cSld>
  <p:clrMapOvr>
    <a:masterClrMapping/>
  </p:clrMapOvr>
</p:sld>
</file>

<file path=ppt/slides/slide2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5" name="Shape 2525"/>
        <p:cNvGrpSpPr/>
        <p:nvPr/>
      </p:nvGrpSpPr>
      <p:grpSpPr>
        <a:xfrm>
          <a:off x="0" y="0"/>
          <a:ext cx="0" cy="0"/>
          <a:chOff x="0" y="0"/>
          <a:chExt cx="0" cy="0"/>
        </a:xfrm>
      </p:grpSpPr>
      <p:pic>
        <p:nvPicPr>
          <p:cNvPr descr="watermark.jpg" id="2526" name="Google Shape;2526;p26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527" name="Google Shape;2527;p264"/>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2528" name="Google Shape;2528;p26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2529" name="Google Shape;2529;p264"/>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800">
                <a:solidFill>
                  <a:schemeClr val="dk1"/>
                </a:solidFill>
                <a:latin typeface="Montserrat"/>
                <a:ea typeface="Montserrat"/>
                <a:cs typeface="Montserrat"/>
                <a:sym typeface="Montserrat"/>
              </a:rPr>
              <a:t>Overfitting and Underfitting</a:t>
            </a:r>
            <a:endParaRPr sz="28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3000">
              <a:solidFill>
                <a:srgbClr val="2A3990"/>
              </a:solidFill>
              <a:latin typeface="Montserrat"/>
              <a:ea typeface="Montserrat"/>
              <a:cs typeface="Montserrat"/>
              <a:sym typeface="Montserrat"/>
            </a:endParaRPr>
          </a:p>
          <a:p>
            <a:pPr indent="0" lvl="0" marL="0" rtl="0" algn="l">
              <a:spcBef>
                <a:spcPts val="0"/>
              </a:spcBef>
              <a:spcAft>
                <a:spcPts val="0"/>
              </a:spcAft>
              <a:buNone/>
            </a:pPr>
            <a:r>
              <a:t/>
            </a:r>
            <a:endParaRPr sz="3000">
              <a:solidFill>
                <a:srgbClr val="2A3990"/>
              </a:solidFill>
              <a:latin typeface="Montserrat"/>
              <a:ea typeface="Montserrat"/>
              <a:cs typeface="Montserrat"/>
              <a:sym typeface="Montserrat"/>
            </a:endParaRPr>
          </a:p>
        </p:txBody>
      </p:sp>
      <p:sp>
        <p:nvSpPr>
          <p:cNvPr id="2530" name="Google Shape;2530;p264"/>
          <p:cNvSpPr txBox="1"/>
          <p:nvPr/>
        </p:nvSpPr>
        <p:spPr>
          <a:xfrm>
            <a:off x="311700" y="1229875"/>
            <a:ext cx="8520600" cy="3339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 sz="2600">
                <a:solidFill>
                  <a:srgbClr val="434343"/>
                </a:solidFill>
                <a:latin typeface="Montserrat"/>
                <a:ea typeface="Montserrat"/>
                <a:cs typeface="Montserrat"/>
                <a:sym typeface="Montserrat"/>
              </a:rPr>
              <a:t>Data</a:t>
            </a:r>
            <a:endParaRPr sz="2600">
              <a:solidFill>
                <a:srgbClr val="434343"/>
              </a:solidFill>
              <a:latin typeface="Montserrat"/>
              <a:ea typeface="Montserrat"/>
              <a:cs typeface="Montserrat"/>
              <a:sym typeface="Montserrat"/>
            </a:endParaRPr>
          </a:p>
        </p:txBody>
      </p:sp>
      <p:cxnSp>
        <p:nvCxnSpPr>
          <p:cNvPr id="2531" name="Google Shape;2531;p264"/>
          <p:cNvCxnSpPr/>
          <p:nvPr/>
        </p:nvCxnSpPr>
        <p:spPr>
          <a:xfrm>
            <a:off x="3098025" y="1933375"/>
            <a:ext cx="0" cy="1932000"/>
          </a:xfrm>
          <a:prstGeom prst="straightConnector1">
            <a:avLst/>
          </a:prstGeom>
          <a:noFill/>
          <a:ln cap="flat" cmpd="sng" w="19050">
            <a:solidFill>
              <a:schemeClr val="dk2"/>
            </a:solidFill>
            <a:prstDash val="solid"/>
            <a:round/>
            <a:headEnd len="med" w="med" type="triangle"/>
            <a:tailEnd len="med" w="med" type="none"/>
          </a:ln>
        </p:spPr>
      </p:cxnSp>
      <p:cxnSp>
        <p:nvCxnSpPr>
          <p:cNvPr id="2532" name="Google Shape;2532;p264"/>
          <p:cNvCxnSpPr/>
          <p:nvPr/>
        </p:nvCxnSpPr>
        <p:spPr>
          <a:xfrm rot="10800000">
            <a:off x="3098025" y="3865375"/>
            <a:ext cx="2950500" cy="0"/>
          </a:xfrm>
          <a:prstGeom prst="straightConnector1">
            <a:avLst/>
          </a:prstGeom>
          <a:noFill/>
          <a:ln cap="flat" cmpd="sng" w="19050">
            <a:solidFill>
              <a:schemeClr val="dk2"/>
            </a:solidFill>
            <a:prstDash val="solid"/>
            <a:round/>
            <a:headEnd len="med" w="med" type="triangle"/>
            <a:tailEnd len="med" w="med" type="none"/>
          </a:ln>
        </p:spPr>
      </p:cxnSp>
      <p:sp>
        <p:nvSpPr>
          <p:cNvPr id="2533" name="Google Shape;2533;p264"/>
          <p:cNvSpPr/>
          <p:nvPr/>
        </p:nvSpPr>
        <p:spPr>
          <a:xfrm>
            <a:off x="3604075" y="3314300"/>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4" name="Google Shape;2534;p264"/>
          <p:cNvSpPr/>
          <p:nvPr/>
        </p:nvSpPr>
        <p:spPr>
          <a:xfrm>
            <a:off x="3721975" y="284042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5" name="Google Shape;2535;p264"/>
          <p:cNvSpPr/>
          <p:nvPr/>
        </p:nvSpPr>
        <p:spPr>
          <a:xfrm>
            <a:off x="4126200" y="280257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6" name="Google Shape;2536;p264"/>
          <p:cNvSpPr/>
          <p:nvPr/>
        </p:nvSpPr>
        <p:spPr>
          <a:xfrm>
            <a:off x="4284625" y="2449400"/>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7" name="Google Shape;2537;p264"/>
          <p:cNvSpPr/>
          <p:nvPr/>
        </p:nvSpPr>
        <p:spPr>
          <a:xfrm>
            <a:off x="4708700" y="263197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8" name="Google Shape;2538;p264"/>
          <p:cNvSpPr/>
          <p:nvPr/>
        </p:nvSpPr>
        <p:spPr>
          <a:xfrm>
            <a:off x="4957675" y="2350363"/>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9" name="Google Shape;2539;p264"/>
          <p:cNvSpPr/>
          <p:nvPr/>
        </p:nvSpPr>
        <p:spPr>
          <a:xfrm>
            <a:off x="5375700" y="263197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0" name="Google Shape;2540;p264"/>
          <p:cNvSpPr/>
          <p:nvPr/>
        </p:nvSpPr>
        <p:spPr>
          <a:xfrm>
            <a:off x="5135700" y="2567300"/>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1" name="Google Shape;2541;p264"/>
          <p:cNvSpPr/>
          <p:nvPr/>
        </p:nvSpPr>
        <p:spPr>
          <a:xfrm>
            <a:off x="5553725" y="2350363"/>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2" name="Google Shape;2542;p264"/>
          <p:cNvSpPr/>
          <p:nvPr/>
        </p:nvSpPr>
        <p:spPr>
          <a:xfrm>
            <a:off x="5802725" y="274987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3" name="Google Shape;2543;p264"/>
          <p:cNvSpPr/>
          <p:nvPr/>
        </p:nvSpPr>
        <p:spPr>
          <a:xfrm>
            <a:off x="3908575" y="3111700"/>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4" name="Google Shape;2544;p264"/>
          <p:cNvSpPr/>
          <p:nvPr/>
        </p:nvSpPr>
        <p:spPr>
          <a:xfrm>
            <a:off x="3292100" y="340297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5" name="Google Shape;2545;p264"/>
          <p:cNvSpPr txBox="1"/>
          <p:nvPr/>
        </p:nvSpPr>
        <p:spPr>
          <a:xfrm>
            <a:off x="2481200" y="2617038"/>
            <a:ext cx="645900" cy="44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Overpass"/>
                <a:ea typeface="Overpass"/>
                <a:cs typeface="Overpass"/>
                <a:sym typeface="Overpass"/>
              </a:rPr>
              <a:t>Y</a:t>
            </a:r>
            <a:endParaRPr b="1">
              <a:latin typeface="Overpass"/>
              <a:ea typeface="Overpass"/>
              <a:cs typeface="Overpass"/>
              <a:sym typeface="Overpass"/>
            </a:endParaRPr>
          </a:p>
        </p:txBody>
      </p:sp>
      <p:sp>
        <p:nvSpPr>
          <p:cNvPr id="2546" name="Google Shape;2546;p264"/>
          <p:cNvSpPr txBox="1"/>
          <p:nvPr/>
        </p:nvSpPr>
        <p:spPr>
          <a:xfrm>
            <a:off x="4311775" y="3899688"/>
            <a:ext cx="645900" cy="44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Overpass"/>
                <a:ea typeface="Overpass"/>
                <a:cs typeface="Overpass"/>
                <a:sym typeface="Overpass"/>
              </a:rPr>
              <a:t>X</a:t>
            </a:r>
            <a:endParaRPr b="1">
              <a:latin typeface="Overpass"/>
              <a:ea typeface="Overpass"/>
              <a:cs typeface="Overpass"/>
              <a:sym typeface="Overpass"/>
            </a:endParaRPr>
          </a:p>
        </p:txBody>
      </p:sp>
    </p:spTree>
  </p:cSld>
  <p:clrMapOvr>
    <a:masterClrMapping/>
  </p:clrMapOvr>
</p:sld>
</file>

<file path=ppt/slides/slide2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0" name="Shape 2550"/>
        <p:cNvGrpSpPr/>
        <p:nvPr/>
      </p:nvGrpSpPr>
      <p:grpSpPr>
        <a:xfrm>
          <a:off x="0" y="0"/>
          <a:ext cx="0" cy="0"/>
          <a:chOff x="0" y="0"/>
          <a:chExt cx="0" cy="0"/>
        </a:xfrm>
      </p:grpSpPr>
      <p:pic>
        <p:nvPicPr>
          <p:cNvPr descr="watermark.jpg" id="2551" name="Google Shape;2551;p26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552" name="Google Shape;2552;p265"/>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2553" name="Google Shape;2553;p26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2554" name="Google Shape;2554;p265"/>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800">
                <a:solidFill>
                  <a:schemeClr val="dk1"/>
                </a:solidFill>
                <a:latin typeface="Montserrat"/>
                <a:ea typeface="Montserrat"/>
                <a:cs typeface="Montserrat"/>
                <a:sym typeface="Montserrat"/>
              </a:rPr>
              <a:t>Overfitting and Underfitting</a:t>
            </a:r>
            <a:endParaRPr sz="28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3000">
              <a:solidFill>
                <a:srgbClr val="2A3990"/>
              </a:solidFill>
              <a:latin typeface="Montserrat"/>
              <a:ea typeface="Montserrat"/>
              <a:cs typeface="Montserrat"/>
              <a:sym typeface="Montserrat"/>
            </a:endParaRPr>
          </a:p>
          <a:p>
            <a:pPr indent="0" lvl="0" marL="0" rtl="0" algn="l">
              <a:spcBef>
                <a:spcPts val="0"/>
              </a:spcBef>
              <a:spcAft>
                <a:spcPts val="0"/>
              </a:spcAft>
              <a:buNone/>
            </a:pPr>
            <a:r>
              <a:t/>
            </a:r>
            <a:endParaRPr sz="3000">
              <a:solidFill>
                <a:srgbClr val="2A3990"/>
              </a:solidFill>
              <a:latin typeface="Montserrat"/>
              <a:ea typeface="Montserrat"/>
              <a:cs typeface="Montserrat"/>
              <a:sym typeface="Montserrat"/>
            </a:endParaRPr>
          </a:p>
        </p:txBody>
      </p:sp>
      <p:sp>
        <p:nvSpPr>
          <p:cNvPr id="2555" name="Google Shape;2555;p265"/>
          <p:cNvSpPr txBox="1"/>
          <p:nvPr/>
        </p:nvSpPr>
        <p:spPr>
          <a:xfrm>
            <a:off x="311700" y="1229875"/>
            <a:ext cx="8520600" cy="3339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 sz="2600">
                <a:solidFill>
                  <a:srgbClr val="434343"/>
                </a:solidFill>
                <a:latin typeface="Montserrat"/>
                <a:ea typeface="Montserrat"/>
                <a:cs typeface="Montserrat"/>
                <a:sym typeface="Montserrat"/>
              </a:rPr>
              <a:t>Good Model</a:t>
            </a:r>
            <a:endParaRPr sz="2600">
              <a:solidFill>
                <a:srgbClr val="434343"/>
              </a:solidFill>
              <a:latin typeface="Montserrat"/>
              <a:ea typeface="Montserrat"/>
              <a:cs typeface="Montserrat"/>
              <a:sym typeface="Montserrat"/>
            </a:endParaRPr>
          </a:p>
        </p:txBody>
      </p:sp>
      <p:cxnSp>
        <p:nvCxnSpPr>
          <p:cNvPr id="2556" name="Google Shape;2556;p265"/>
          <p:cNvCxnSpPr/>
          <p:nvPr/>
        </p:nvCxnSpPr>
        <p:spPr>
          <a:xfrm>
            <a:off x="3098025" y="1933375"/>
            <a:ext cx="0" cy="1932000"/>
          </a:xfrm>
          <a:prstGeom prst="straightConnector1">
            <a:avLst/>
          </a:prstGeom>
          <a:noFill/>
          <a:ln cap="flat" cmpd="sng" w="19050">
            <a:solidFill>
              <a:schemeClr val="dk2"/>
            </a:solidFill>
            <a:prstDash val="solid"/>
            <a:round/>
            <a:headEnd len="med" w="med" type="triangle"/>
            <a:tailEnd len="med" w="med" type="none"/>
          </a:ln>
        </p:spPr>
      </p:cxnSp>
      <p:cxnSp>
        <p:nvCxnSpPr>
          <p:cNvPr id="2557" name="Google Shape;2557;p265"/>
          <p:cNvCxnSpPr/>
          <p:nvPr/>
        </p:nvCxnSpPr>
        <p:spPr>
          <a:xfrm rot="10800000">
            <a:off x="3098025" y="3865375"/>
            <a:ext cx="2950500" cy="0"/>
          </a:xfrm>
          <a:prstGeom prst="straightConnector1">
            <a:avLst/>
          </a:prstGeom>
          <a:noFill/>
          <a:ln cap="flat" cmpd="sng" w="19050">
            <a:solidFill>
              <a:schemeClr val="dk2"/>
            </a:solidFill>
            <a:prstDash val="solid"/>
            <a:round/>
            <a:headEnd len="med" w="med" type="triangle"/>
            <a:tailEnd len="med" w="med" type="none"/>
          </a:ln>
        </p:spPr>
      </p:cxnSp>
      <p:sp>
        <p:nvSpPr>
          <p:cNvPr id="2558" name="Google Shape;2558;p265"/>
          <p:cNvSpPr/>
          <p:nvPr/>
        </p:nvSpPr>
        <p:spPr>
          <a:xfrm>
            <a:off x="3604075" y="3314300"/>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9" name="Google Shape;2559;p265"/>
          <p:cNvSpPr/>
          <p:nvPr/>
        </p:nvSpPr>
        <p:spPr>
          <a:xfrm>
            <a:off x="3721975" y="284042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0" name="Google Shape;2560;p265"/>
          <p:cNvSpPr/>
          <p:nvPr/>
        </p:nvSpPr>
        <p:spPr>
          <a:xfrm>
            <a:off x="4126200" y="280257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1" name="Google Shape;2561;p265"/>
          <p:cNvSpPr/>
          <p:nvPr/>
        </p:nvSpPr>
        <p:spPr>
          <a:xfrm>
            <a:off x="4284625" y="2449400"/>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2" name="Google Shape;2562;p265"/>
          <p:cNvSpPr/>
          <p:nvPr/>
        </p:nvSpPr>
        <p:spPr>
          <a:xfrm>
            <a:off x="4708700" y="263197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3" name="Google Shape;2563;p265"/>
          <p:cNvSpPr/>
          <p:nvPr/>
        </p:nvSpPr>
        <p:spPr>
          <a:xfrm>
            <a:off x="4957675" y="2350363"/>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4" name="Google Shape;2564;p265"/>
          <p:cNvSpPr/>
          <p:nvPr/>
        </p:nvSpPr>
        <p:spPr>
          <a:xfrm>
            <a:off x="5375700" y="263197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5" name="Google Shape;2565;p265"/>
          <p:cNvSpPr/>
          <p:nvPr/>
        </p:nvSpPr>
        <p:spPr>
          <a:xfrm>
            <a:off x="5135700" y="2567300"/>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6" name="Google Shape;2566;p265"/>
          <p:cNvSpPr/>
          <p:nvPr/>
        </p:nvSpPr>
        <p:spPr>
          <a:xfrm>
            <a:off x="5553725" y="2350363"/>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7" name="Google Shape;2567;p265"/>
          <p:cNvSpPr/>
          <p:nvPr/>
        </p:nvSpPr>
        <p:spPr>
          <a:xfrm>
            <a:off x="5802725" y="274987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8" name="Google Shape;2568;p265"/>
          <p:cNvSpPr/>
          <p:nvPr/>
        </p:nvSpPr>
        <p:spPr>
          <a:xfrm>
            <a:off x="3908575" y="3111700"/>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9" name="Google Shape;2569;p265"/>
          <p:cNvSpPr/>
          <p:nvPr/>
        </p:nvSpPr>
        <p:spPr>
          <a:xfrm>
            <a:off x="3292100" y="340297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0" name="Google Shape;2570;p265"/>
          <p:cNvSpPr/>
          <p:nvPr/>
        </p:nvSpPr>
        <p:spPr>
          <a:xfrm>
            <a:off x="3266000" y="2471160"/>
            <a:ext cx="2577800" cy="1199325"/>
          </a:xfrm>
          <a:custGeom>
            <a:rect b="b" l="l" r="r" t="t"/>
            <a:pathLst>
              <a:path extrusionOk="0" h="47973" w="103112">
                <a:moveTo>
                  <a:pt x="0" y="47973"/>
                </a:moveTo>
                <a:cubicBezTo>
                  <a:pt x="8412" y="40568"/>
                  <a:pt x="33284" y="11067"/>
                  <a:pt x="50469" y="3541"/>
                </a:cubicBezTo>
                <a:cubicBezTo>
                  <a:pt x="67654" y="-3985"/>
                  <a:pt x="94338" y="2938"/>
                  <a:pt x="103112" y="2817"/>
                </a:cubicBezTo>
              </a:path>
            </a:pathLst>
          </a:custGeom>
          <a:noFill/>
          <a:ln cap="flat" cmpd="sng" w="19050">
            <a:solidFill>
              <a:srgbClr val="38761D"/>
            </a:solidFill>
            <a:prstDash val="solid"/>
            <a:round/>
            <a:headEnd len="med" w="med" type="none"/>
            <a:tailEnd len="med" w="med" type="none"/>
          </a:ln>
        </p:spPr>
      </p:sp>
      <p:sp>
        <p:nvSpPr>
          <p:cNvPr id="2571" name="Google Shape;2571;p265"/>
          <p:cNvSpPr txBox="1"/>
          <p:nvPr/>
        </p:nvSpPr>
        <p:spPr>
          <a:xfrm>
            <a:off x="2481200" y="2617038"/>
            <a:ext cx="645900" cy="44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Overpass"/>
                <a:ea typeface="Overpass"/>
                <a:cs typeface="Overpass"/>
                <a:sym typeface="Overpass"/>
              </a:rPr>
              <a:t>Y</a:t>
            </a:r>
            <a:endParaRPr b="1">
              <a:latin typeface="Overpass"/>
              <a:ea typeface="Overpass"/>
              <a:cs typeface="Overpass"/>
              <a:sym typeface="Overpass"/>
            </a:endParaRPr>
          </a:p>
        </p:txBody>
      </p:sp>
      <p:sp>
        <p:nvSpPr>
          <p:cNvPr id="2572" name="Google Shape;2572;p265"/>
          <p:cNvSpPr txBox="1"/>
          <p:nvPr/>
        </p:nvSpPr>
        <p:spPr>
          <a:xfrm>
            <a:off x="4311775" y="3899688"/>
            <a:ext cx="645900" cy="44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Overpass"/>
                <a:ea typeface="Overpass"/>
                <a:cs typeface="Overpass"/>
                <a:sym typeface="Overpass"/>
              </a:rPr>
              <a:t>X</a:t>
            </a:r>
            <a:endParaRPr b="1">
              <a:latin typeface="Overpass"/>
              <a:ea typeface="Overpass"/>
              <a:cs typeface="Overpass"/>
              <a:sym typeface="Overpass"/>
            </a:endParaRPr>
          </a:p>
        </p:txBody>
      </p:sp>
    </p:spTree>
  </p:cSld>
  <p:clrMapOvr>
    <a:masterClrMapping/>
  </p:clrMapOvr>
</p:sld>
</file>

<file path=ppt/slides/slide2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6" name="Shape 2576"/>
        <p:cNvGrpSpPr/>
        <p:nvPr/>
      </p:nvGrpSpPr>
      <p:grpSpPr>
        <a:xfrm>
          <a:off x="0" y="0"/>
          <a:ext cx="0" cy="0"/>
          <a:chOff x="0" y="0"/>
          <a:chExt cx="0" cy="0"/>
        </a:xfrm>
      </p:grpSpPr>
      <p:pic>
        <p:nvPicPr>
          <p:cNvPr descr="watermark.jpg" id="2577" name="Google Shape;2577;p26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578" name="Google Shape;2578;p266"/>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2579" name="Google Shape;2579;p26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2580" name="Google Shape;2580;p266"/>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800">
                <a:solidFill>
                  <a:schemeClr val="dk1"/>
                </a:solidFill>
                <a:latin typeface="Montserrat"/>
                <a:ea typeface="Montserrat"/>
                <a:cs typeface="Montserrat"/>
                <a:sym typeface="Montserrat"/>
              </a:rPr>
              <a:t>Overfitting and Underfitting</a:t>
            </a:r>
            <a:endParaRPr sz="28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3000">
              <a:solidFill>
                <a:srgbClr val="2A3990"/>
              </a:solidFill>
              <a:latin typeface="Montserrat"/>
              <a:ea typeface="Montserrat"/>
              <a:cs typeface="Montserrat"/>
              <a:sym typeface="Montserrat"/>
            </a:endParaRPr>
          </a:p>
          <a:p>
            <a:pPr indent="0" lvl="0" marL="0" rtl="0" algn="l">
              <a:spcBef>
                <a:spcPts val="0"/>
              </a:spcBef>
              <a:spcAft>
                <a:spcPts val="0"/>
              </a:spcAft>
              <a:buNone/>
            </a:pPr>
            <a:r>
              <a:t/>
            </a:r>
            <a:endParaRPr sz="3000">
              <a:solidFill>
                <a:srgbClr val="2A3990"/>
              </a:solidFill>
              <a:latin typeface="Montserrat"/>
              <a:ea typeface="Montserrat"/>
              <a:cs typeface="Montserrat"/>
              <a:sym typeface="Montserrat"/>
            </a:endParaRPr>
          </a:p>
        </p:txBody>
      </p:sp>
      <p:sp>
        <p:nvSpPr>
          <p:cNvPr id="2581" name="Google Shape;2581;p266"/>
          <p:cNvSpPr txBox="1"/>
          <p:nvPr/>
        </p:nvSpPr>
        <p:spPr>
          <a:xfrm>
            <a:off x="311700" y="1229875"/>
            <a:ext cx="8520600" cy="3339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 sz="2600">
                <a:solidFill>
                  <a:srgbClr val="434343"/>
                </a:solidFill>
                <a:latin typeface="Montserrat"/>
                <a:ea typeface="Montserrat"/>
                <a:cs typeface="Montserrat"/>
                <a:sym typeface="Montserrat"/>
              </a:rPr>
              <a:t>Good Model</a:t>
            </a:r>
            <a:endParaRPr sz="2600">
              <a:solidFill>
                <a:srgbClr val="434343"/>
              </a:solidFill>
              <a:latin typeface="Montserrat"/>
              <a:ea typeface="Montserrat"/>
              <a:cs typeface="Montserrat"/>
              <a:sym typeface="Montserrat"/>
            </a:endParaRPr>
          </a:p>
        </p:txBody>
      </p:sp>
      <p:cxnSp>
        <p:nvCxnSpPr>
          <p:cNvPr id="2582" name="Google Shape;2582;p266"/>
          <p:cNvCxnSpPr/>
          <p:nvPr/>
        </p:nvCxnSpPr>
        <p:spPr>
          <a:xfrm>
            <a:off x="3098025" y="1933375"/>
            <a:ext cx="0" cy="1932000"/>
          </a:xfrm>
          <a:prstGeom prst="straightConnector1">
            <a:avLst/>
          </a:prstGeom>
          <a:noFill/>
          <a:ln cap="flat" cmpd="sng" w="19050">
            <a:solidFill>
              <a:schemeClr val="dk2"/>
            </a:solidFill>
            <a:prstDash val="solid"/>
            <a:round/>
            <a:headEnd len="med" w="med" type="triangle"/>
            <a:tailEnd len="med" w="med" type="none"/>
          </a:ln>
        </p:spPr>
      </p:cxnSp>
      <p:cxnSp>
        <p:nvCxnSpPr>
          <p:cNvPr id="2583" name="Google Shape;2583;p266"/>
          <p:cNvCxnSpPr/>
          <p:nvPr/>
        </p:nvCxnSpPr>
        <p:spPr>
          <a:xfrm rot="10800000">
            <a:off x="3098025" y="3865375"/>
            <a:ext cx="2950500" cy="0"/>
          </a:xfrm>
          <a:prstGeom prst="straightConnector1">
            <a:avLst/>
          </a:prstGeom>
          <a:noFill/>
          <a:ln cap="flat" cmpd="sng" w="19050">
            <a:solidFill>
              <a:schemeClr val="dk2"/>
            </a:solidFill>
            <a:prstDash val="solid"/>
            <a:round/>
            <a:headEnd len="med" w="med" type="triangle"/>
            <a:tailEnd len="med" w="med" type="none"/>
          </a:ln>
        </p:spPr>
      </p:cxnSp>
      <p:sp>
        <p:nvSpPr>
          <p:cNvPr id="2584" name="Google Shape;2584;p266"/>
          <p:cNvSpPr/>
          <p:nvPr/>
        </p:nvSpPr>
        <p:spPr>
          <a:xfrm>
            <a:off x="3604075" y="3314300"/>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5" name="Google Shape;2585;p266"/>
          <p:cNvSpPr/>
          <p:nvPr/>
        </p:nvSpPr>
        <p:spPr>
          <a:xfrm>
            <a:off x="3721975" y="284042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6" name="Google Shape;2586;p266"/>
          <p:cNvSpPr/>
          <p:nvPr/>
        </p:nvSpPr>
        <p:spPr>
          <a:xfrm>
            <a:off x="4126200" y="280257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7" name="Google Shape;2587;p266"/>
          <p:cNvSpPr/>
          <p:nvPr/>
        </p:nvSpPr>
        <p:spPr>
          <a:xfrm>
            <a:off x="4284625" y="2449400"/>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8" name="Google Shape;2588;p266"/>
          <p:cNvSpPr/>
          <p:nvPr/>
        </p:nvSpPr>
        <p:spPr>
          <a:xfrm>
            <a:off x="4708700" y="263197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9" name="Google Shape;2589;p266"/>
          <p:cNvSpPr/>
          <p:nvPr/>
        </p:nvSpPr>
        <p:spPr>
          <a:xfrm>
            <a:off x="4957675" y="2350363"/>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0" name="Google Shape;2590;p266"/>
          <p:cNvSpPr/>
          <p:nvPr/>
        </p:nvSpPr>
        <p:spPr>
          <a:xfrm>
            <a:off x="5375700" y="263197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1" name="Google Shape;2591;p266"/>
          <p:cNvSpPr/>
          <p:nvPr/>
        </p:nvSpPr>
        <p:spPr>
          <a:xfrm>
            <a:off x="5135700" y="2567300"/>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2" name="Google Shape;2592;p266"/>
          <p:cNvSpPr/>
          <p:nvPr/>
        </p:nvSpPr>
        <p:spPr>
          <a:xfrm>
            <a:off x="5553725" y="2350363"/>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3" name="Google Shape;2593;p266"/>
          <p:cNvSpPr/>
          <p:nvPr/>
        </p:nvSpPr>
        <p:spPr>
          <a:xfrm>
            <a:off x="5802725" y="274987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4" name="Google Shape;2594;p266"/>
          <p:cNvSpPr/>
          <p:nvPr/>
        </p:nvSpPr>
        <p:spPr>
          <a:xfrm>
            <a:off x="3908575" y="3111700"/>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5" name="Google Shape;2595;p266"/>
          <p:cNvSpPr/>
          <p:nvPr/>
        </p:nvSpPr>
        <p:spPr>
          <a:xfrm>
            <a:off x="3292100" y="340297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6" name="Google Shape;2596;p266"/>
          <p:cNvSpPr/>
          <p:nvPr/>
        </p:nvSpPr>
        <p:spPr>
          <a:xfrm>
            <a:off x="3266000" y="2471160"/>
            <a:ext cx="2577800" cy="1199325"/>
          </a:xfrm>
          <a:custGeom>
            <a:rect b="b" l="l" r="r" t="t"/>
            <a:pathLst>
              <a:path extrusionOk="0" h="47973" w="103112">
                <a:moveTo>
                  <a:pt x="0" y="47973"/>
                </a:moveTo>
                <a:cubicBezTo>
                  <a:pt x="8412" y="40568"/>
                  <a:pt x="33284" y="11067"/>
                  <a:pt x="50469" y="3541"/>
                </a:cubicBezTo>
                <a:cubicBezTo>
                  <a:pt x="67654" y="-3985"/>
                  <a:pt x="94338" y="2938"/>
                  <a:pt x="103112" y="2817"/>
                </a:cubicBezTo>
              </a:path>
            </a:pathLst>
          </a:custGeom>
          <a:noFill/>
          <a:ln cap="flat" cmpd="sng" w="19050">
            <a:solidFill>
              <a:srgbClr val="38761D"/>
            </a:solidFill>
            <a:prstDash val="solid"/>
            <a:round/>
            <a:headEnd len="med" w="med" type="none"/>
            <a:tailEnd len="med" w="med" type="none"/>
          </a:ln>
        </p:spPr>
      </p:sp>
      <p:sp>
        <p:nvSpPr>
          <p:cNvPr id="2597" name="Google Shape;2597;p266"/>
          <p:cNvSpPr txBox="1"/>
          <p:nvPr/>
        </p:nvSpPr>
        <p:spPr>
          <a:xfrm>
            <a:off x="2481200" y="2617038"/>
            <a:ext cx="645900" cy="44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Overpass"/>
                <a:ea typeface="Overpass"/>
                <a:cs typeface="Overpass"/>
                <a:sym typeface="Overpass"/>
              </a:rPr>
              <a:t>Y</a:t>
            </a:r>
            <a:endParaRPr b="1">
              <a:latin typeface="Overpass"/>
              <a:ea typeface="Overpass"/>
              <a:cs typeface="Overpass"/>
              <a:sym typeface="Overpass"/>
            </a:endParaRPr>
          </a:p>
        </p:txBody>
      </p:sp>
      <p:sp>
        <p:nvSpPr>
          <p:cNvPr id="2598" name="Google Shape;2598;p266"/>
          <p:cNvSpPr txBox="1"/>
          <p:nvPr/>
        </p:nvSpPr>
        <p:spPr>
          <a:xfrm>
            <a:off x="4311775" y="3899688"/>
            <a:ext cx="645900" cy="44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Overpass"/>
                <a:ea typeface="Overpass"/>
                <a:cs typeface="Overpass"/>
                <a:sym typeface="Overpass"/>
              </a:rPr>
              <a:t>X</a:t>
            </a:r>
            <a:endParaRPr b="1">
              <a:latin typeface="Overpass"/>
              <a:ea typeface="Overpass"/>
              <a:cs typeface="Overpass"/>
              <a:sym typeface="Overpass"/>
            </a:endParaRPr>
          </a:p>
        </p:txBody>
      </p:sp>
      <p:sp>
        <p:nvSpPr>
          <p:cNvPr id="2599" name="Google Shape;2599;p266"/>
          <p:cNvSpPr/>
          <p:nvPr/>
        </p:nvSpPr>
        <p:spPr>
          <a:xfrm>
            <a:off x="4434750" y="2867775"/>
            <a:ext cx="117900" cy="117900"/>
          </a:xfrm>
          <a:prstGeom prst="ellipse">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3" name="Shape 2603"/>
        <p:cNvGrpSpPr/>
        <p:nvPr/>
      </p:nvGrpSpPr>
      <p:grpSpPr>
        <a:xfrm>
          <a:off x="0" y="0"/>
          <a:ext cx="0" cy="0"/>
          <a:chOff x="0" y="0"/>
          <a:chExt cx="0" cy="0"/>
        </a:xfrm>
      </p:grpSpPr>
      <p:pic>
        <p:nvPicPr>
          <p:cNvPr descr="watermark.jpg" id="2604" name="Google Shape;2604;p26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605" name="Google Shape;2605;p267"/>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2606" name="Google Shape;2606;p26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2607" name="Google Shape;2607;p267"/>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800">
                <a:solidFill>
                  <a:schemeClr val="dk1"/>
                </a:solidFill>
                <a:latin typeface="Montserrat"/>
                <a:ea typeface="Montserrat"/>
                <a:cs typeface="Montserrat"/>
                <a:sym typeface="Montserrat"/>
              </a:rPr>
              <a:t>Overfitting and Underfitting</a:t>
            </a:r>
            <a:endParaRPr sz="28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3000">
              <a:solidFill>
                <a:srgbClr val="2A3990"/>
              </a:solidFill>
              <a:latin typeface="Montserrat"/>
              <a:ea typeface="Montserrat"/>
              <a:cs typeface="Montserrat"/>
              <a:sym typeface="Montserrat"/>
            </a:endParaRPr>
          </a:p>
          <a:p>
            <a:pPr indent="0" lvl="0" marL="0" rtl="0" algn="l">
              <a:spcBef>
                <a:spcPts val="0"/>
              </a:spcBef>
              <a:spcAft>
                <a:spcPts val="0"/>
              </a:spcAft>
              <a:buNone/>
            </a:pPr>
            <a:r>
              <a:t/>
            </a:r>
            <a:endParaRPr sz="3000">
              <a:solidFill>
                <a:srgbClr val="2A3990"/>
              </a:solidFill>
              <a:latin typeface="Montserrat"/>
              <a:ea typeface="Montserrat"/>
              <a:cs typeface="Montserrat"/>
              <a:sym typeface="Montserrat"/>
            </a:endParaRPr>
          </a:p>
        </p:txBody>
      </p:sp>
      <p:sp>
        <p:nvSpPr>
          <p:cNvPr id="2608" name="Google Shape;2608;p267"/>
          <p:cNvSpPr txBox="1"/>
          <p:nvPr/>
        </p:nvSpPr>
        <p:spPr>
          <a:xfrm>
            <a:off x="311700" y="1229875"/>
            <a:ext cx="8520600" cy="3339000"/>
          </a:xfrm>
          <a:prstGeom prst="rect">
            <a:avLst/>
          </a:prstGeom>
          <a:noFill/>
          <a:ln>
            <a:noFill/>
          </a:ln>
        </p:spPr>
        <p:txBody>
          <a:bodyPr anchorCtr="0" anchor="t" bIns="91425" lIns="91425" spcFirstLastPara="1" rIns="91425" wrap="square" tIns="91425">
            <a:noAutofit/>
          </a:bodyPr>
          <a:lstStyle/>
          <a:p>
            <a:pPr indent="-393700" lvl="0" marL="457200" marR="0" rtl="0" algn="l">
              <a:lnSpc>
                <a:spcPct val="115000"/>
              </a:lnSpc>
              <a:spcBef>
                <a:spcPts val="0"/>
              </a:spcBef>
              <a:spcAft>
                <a:spcPts val="0"/>
              </a:spcAft>
              <a:buClr>
                <a:srgbClr val="434343"/>
              </a:buClr>
              <a:buSzPts val="2600"/>
              <a:buFont typeface="Arial"/>
              <a:buChar char="●"/>
            </a:pPr>
            <a:r>
              <a:rPr b="1" lang="en" sz="2600">
                <a:solidFill>
                  <a:srgbClr val="434343"/>
                </a:solidFill>
                <a:latin typeface="Montserrat"/>
                <a:ea typeface="Montserrat"/>
                <a:cs typeface="Montserrat"/>
                <a:sym typeface="Montserrat"/>
              </a:rPr>
              <a:t>Overfitting </a:t>
            </a:r>
            <a:endParaRPr b="1" sz="2600">
              <a:solidFill>
                <a:srgbClr val="434343"/>
              </a:solidFill>
              <a:latin typeface="Montserrat"/>
              <a:ea typeface="Montserrat"/>
              <a:cs typeface="Montserrat"/>
              <a:sym typeface="Montserrat"/>
            </a:endParaRPr>
          </a:p>
          <a:p>
            <a:pPr indent="0" lvl="0" marL="0" rtl="0" algn="l">
              <a:lnSpc>
                <a:spcPct val="115000"/>
              </a:lnSpc>
              <a:spcBef>
                <a:spcPts val="1600"/>
              </a:spcBef>
              <a:spcAft>
                <a:spcPts val="1600"/>
              </a:spcAft>
              <a:buNone/>
            </a:pPr>
            <a:r>
              <a:t/>
            </a:r>
            <a:endParaRPr sz="2600">
              <a:solidFill>
                <a:srgbClr val="434343"/>
              </a:solidFill>
              <a:latin typeface="Montserrat"/>
              <a:ea typeface="Montserrat"/>
              <a:cs typeface="Montserrat"/>
              <a:sym typeface="Montserrat"/>
            </a:endParaRPr>
          </a:p>
        </p:txBody>
      </p:sp>
      <p:cxnSp>
        <p:nvCxnSpPr>
          <p:cNvPr id="2609" name="Google Shape;2609;p267"/>
          <p:cNvCxnSpPr/>
          <p:nvPr/>
        </p:nvCxnSpPr>
        <p:spPr>
          <a:xfrm>
            <a:off x="3098025" y="1933375"/>
            <a:ext cx="0" cy="1932000"/>
          </a:xfrm>
          <a:prstGeom prst="straightConnector1">
            <a:avLst/>
          </a:prstGeom>
          <a:noFill/>
          <a:ln cap="flat" cmpd="sng" w="19050">
            <a:solidFill>
              <a:schemeClr val="dk2"/>
            </a:solidFill>
            <a:prstDash val="solid"/>
            <a:round/>
            <a:headEnd len="med" w="med" type="triangle"/>
            <a:tailEnd len="med" w="med" type="none"/>
          </a:ln>
        </p:spPr>
      </p:cxnSp>
      <p:cxnSp>
        <p:nvCxnSpPr>
          <p:cNvPr id="2610" name="Google Shape;2610;p267"/>
          <p:cNvCxnSpPr/>
          <p:nvPr/>
        </p:nvCxnSpPr>
        <p:spPr>
          <a:xfrm rot="10800000">
            <a:off x="3098025" y="3865375"/>
            <a:ext cx="2950500" cy="0"/>
          </a:xfrm>
          <a:prstGeom prst="straightConnector1">
            <a:avLst/>
          </a:prstGeom>
          <a:noFill/>
          <a:ln cap="flat" cmpd="sng" w="19050">
            <a:solidFill>
              <a:schemeClr val="dk2"/>
            </a:solidFill>
            <a:prstDash val="solid"/>
            <a:round/>
            <a:headEnd len="med" w="med" type="triangle"/>
            <a:tailEnd len="med" w="med" type="none"/>
          </a:ln>
        </p:spPr>
      </p:cxnSp>
      <p:sp>
        <p:nvSpPr>
          <p:cNvPr id="2611" name="Google Shape;2611;p267"/>
          <p:cNvSpPr/>
          <p:nvPr/>
        </p:nvSpPr>
        <p:spPr>
          <a:xfrm>
            <a:off x="3604075" y="3314300"/>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2" name="Google Shape;2612;p267"/>
          <p:cNvSpPr/>
          <p:nvPr/>
        </p:nvSpPr>
        <p:spPr>
          <a:xfrm>
            <a:off x="3721975" y="284042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3" name="Google Shape;2613;p267"/>
          <p:cNvSpPr/>
          <p:nvPr/>
        </p:nvSpPr>
        <p:spPr>
          <a:xfrm>
            <a:off x="4126200" y="280257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4" name="Google Shape;2614;p267"/>
          <p:cNvSpPr/>
          <p:nvPr/>
        </p:nvSpPr>
        <p:spPr>
          <a:xfrm>
            <a:off x="4284625" y="2449400"/>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5" name="Google Shape;2615;p267"/>
          <p:cNvSpPr/>
          <p:nvPr/>
        </p:nvSpPr>
        <p:spPr>
          <a:xfrm>
            <a:off x="4708700" y="263197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6" name="Google Shape;2616;p267"/>
          <p:cNvSpPr/>
          <p:nvPr/>
        </p:nvSpPr>
        <p:spPr>
          <a:xfrm>
            <a:off x="4957675" y="2350363"/>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7" name="Google Shape;2617;p267"/>
          <p:cNvSpPr/>
          <p:nvPr/>
        </p:nvSpPr>
        <p:spPr>
          <a:xfrm>
            <a:off x="5375700" y="263197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8" name="Google Shape;2618;p267"/>
          <p:cNvSpPr/>
          <p:nvPr/>
        </p:nvSpPr>
        <p:spPr>
          <a:xfrm>
            <a:off x="5135700" y="2567300"/>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9" name="Google Shape;2619;p267"/>
          <p:cNvSpPr/>
          <p:nvPr/>
        </p:nvSpPr>
        <p:spPr>
          <a:xfrm>
            <a:off x="5553725" y="2350363"/>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0" name="Google Shape;2620;p267"/>
          <p:cNvSpPr/>
          <p:nvPr/>
        </p:nvSpPr>
        <p:spPr>
          <a:xfrm>
            <a:off x="5802725" y="274987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1" name="Google Shape;2621;p267"/>
          <p:cNvSpPr/>
          <p:nvPr/>
        </p:nvSpPr>
        <p:spPr>
          <a:xfrm>
            <a:off x="3908575" y="3111700"/>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2" name="Google Shape;2622;p267"/>
          <p:cNvSpPr/>
          <p:nvPr/>
        </p:nvSpPr>
        <p:spPr>
          <a:xfrm>
            <a:off x="3292100" y="340297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3" name="Google Shape;2623;p267"/>
          <p:cNvSpPr txBox="1"/>
          <p:nvPr/>
        </p:nvSpPr>
        <p:spPr>
          <a:xfrm>
            <a:off x="2481200" y="2617038"/>
            <a:ext cx="645900" cy="44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Overpass"/>
                <a:ea typeface="Overpass"/>
                <a:cs typeface="Overpass"/>
                <a:sym typeface="Overpass"/>
              </a:rPr>
              <a:t>Y</a:t>
            </a:r>
            <a:endParaRPr b="1">
              <a:latin typeface="Overpass"/>
              <a:ea typeface="Overpass"/>
              <a:cs typeface="Overpass"/>
              <a:sym typeface="Overpass"/>
            </a:endParaRPr>
          </a:p>
        </p:txBody>
      </p:sp>
      <p:sp>
        <p:nvSpPr>
          <p:cNvPr id="2624" name="Google Shape;2624;p267"/>
          <p:cNvSpPr txBox="1"/>
          <p:nvPr/>
        </p:nvSpPr>
        <p:spPr>
          <a:xfrm>
            <a:off x="4311775" y="3899688"/>
            <a:ext cx="645900" cy="44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Overpass"/>
                <a:ea typeface="Overpass"/>
                <a:cs typeface="Overpass"/>
                <a:sym typeface="Overpass"/>
              </a:rPr>
              <a:t>X</a:t>
            </a:r>
            <a:endParaRPr b="1">
              <a:latin typeface="Overpass"/>
              <a:ea typeface="Overpass"/>
              <a:cs typeface="Overpass"/>
              <a:sym typeface="Overpass"/>
            </a:endParaRPr>
          </a:p>
        </p:txBody>
      </p:sp>
    </p:spTree>
  </p:cSld>
  <p:clrMapOvr>
    <a:masterClrMapping/>
  </p:clrMapOvr>
</p:sld>
</file>

<file path=ppt/slides/slide2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8" name="Shape 2628"/>
        <p:cNvGrpSpPr/>
        <p:nvPr/>
      </p:nvGrpSpPr>
      <p:grpSpPr>
        <a:xfrm>
          <a:off x="0" y="0"/>
          <a:ext cx="0" cy="0"/>
          <a:chOff x="0" y="0"/>
          <a:chExt cx="0" cy="0"/>
        </a:xfrm>
      </p:grpSpPr>
      <p:pic>
        <p:nvPicPr>
          <p:cNvPr descr="watermark.jpg" id="2629" name="Google Shape;2629;p26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630" name="Google Shape;2630;p268"/>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2631" name="Google Shape;2631;p26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2632" name="Google Shape;2632;p268"/>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800">
                <a:solidFill>
                  <a:schemeClr val="dk1"/>
                </a:solidFill>
                <a:latin typeface="Montserrat"/>
                <a:ea typeface="Montserrat"/>
                <a:cs typeface="Montserrat"/>
                <a:sym typeface="Montserrat"/>
              </a:rPr>
              <a:t>Overfitting and Underfitting</a:t>
            </a:r>
            <a:endParaRPr sz="28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3000">
              <a:solidFill>
                <a:srgbClr val="2A3990"/>
              </a:solidFill>
              <a:latin typeface="Montserrat"/>
              <a:ea typeface="Montserrat"/>
              <a:cs typeface="Montserrat"/>
              <a:sym typeface="Montserrat"/>
            </a:endParaRPr>
          </a:p>
          <a:p>
            <a:pPr indent="0" lvl="0" marL="0" rtl="0" algn="l">
              <a:spcBef>
                <a:spcPts val="0"/>
              </a:spcBef>
              <a:spcAft>
                <a:spcPts val="0"/>
              </a:spcAft>
              <a:buNone/>
            </a:pPr>
            <a:r>
              <a:t/>
            </a:r>
            <a:endParaRPr sz="3000">
              <a:solidFill>
                <a:srgbClr val="2A3990"/>
              </a:solidFill>
              <a:latin typeface="Montserrat"/>
              <a:ea typeface="Montserrat"/>
              <a:cs typeface="Montserrat"/>
              <a:sym typeface="Montserrat"/>
            </a:endParaRPr>
          </a:p>
        </p:txBody>
      </p:sp>
      <p:sp>
        <p:nvSpPr>
          <p:cNvPr id="2633" name="Google Shape;2633;p268"/>
          <p:cNvSpPr txBox="1"/>
          <p:nvPr/>
        </p:nvSpPr>
        <p:spPr>
          <a:xfrm>
            <a:off x="311700" y="1229875"/>
            <a:ext cx="8520600" cy="3339000"/>
          </a:xfrm>
          <a:prstGeom prst="rect">
            <a:avLst/>
          </a:prstGeom>
          <a:noFill/>
          <a:ln>
            <a:noFill/>
          </a:ln>
        </p:spPr>
        <p:txBody>
          <a:bodyPr anchorCtr="0" anchor="t" bIns="91425" lIns="91425" spcFirstLastPara="1" rIns="91425" wrap="square" tIns="91425">
            <a:noAutofit/>
          </a:bodyPr>
          <a:lstStyle/>
          <a:p>
            <a:pPr indent="-393700" lvl="0" marL="457200" marR="0" rtl="0" algn="l">
              <a:lnSpc>
                <a:spcPct val="115000"/>
              </a:lnSpc>
              <a:spcBef>
                <a:spcPts val="0"/>
              </a:spcBef>
              <a:spcAft>
                <a:spcPts val="0"/>
              </a:spcAft>
              <a:buClr>
                <a:srgbClr val="434343"/>
              </a:buClr>
              <a:buSzPts val="2600"/>
              <a:buFont typeface="Arial"/>
              <a:buChar char="●"/>
            </a:pPr>
            <a:r>
              <a:rPr b="1" lang="en" sz="2600">
                <a:solidFill>
                  <a:srgbClr val="434343"/>
                </a:solidFill>
                <a:latin typeface="Montserrat"/>
                <a:ea typeface="Montserrat"/>
                <a:cs typeface="Montserrat"/>
                <a:sym typeface="Montserrat"/>
              </a:rPr>
              <a:t>Overfitting </a:t>
            </a:r>
            <a:endParaRPr b="1" sz="2600">
              <a:solidFill>
                <a:srgbClr val="434343"/>
              </a:solidFill>
              <a:latin typeface="Montserrat"/>
              <a:ea typeface="Montserrat"/>
              <a:cs typeface="Montserrat"/>
              <a:sym typeface="Montserrat"/>
            </a:endParaRPr>
          </a:p>
          <a:p>
            <a:pPr indent="0" lvl="0" marL="0" rtl="0" algn="l">
              <a:lnSpc>
                <a:spcPct val="115000"/>
              </a:lnSpc>
              <a:spcBef>
                <a:spcPts val="1600"/>
              </a:spcBef>
              <a:spcAft>
                <a:spcPts val="1600"/>
              </a:spcAft>
              <a:buNone/>
            </a:pPr>
            <a:r>
              <a:t/>
            </a:r>
            <a:endParaRPr sz="2600">
              <a:solidFill>
                <a:srgbClr val="434343"/>
              </a:solidFill>
              <a:latin typeface="Montserrat"/>
              <a:ea typeface="Montserrat"/>
              <a:cs typeface="Montserrat"/>
              <a:sym typeface="Montserrat"/>
            </a:endParaRPr>
          </a:p>
        </p:txBody>
      </p:sp>
      <p:cxnSp>
        <p:nvCxnSpPr>
          <p:cNvPr id="2634" name="Google Shape;2634;p268"/>
          <p:cNvCxnSpPr/>
          <p:nvPr/>
        </p:nvCxnSpPr>
        <p:spPr>
          <a:xfrm>
            <a:off x="3098025" y="1933375"/>
            <a:ext cx="0" cy="1932000"/>
          </a:xfrm>
          <a:prstGeom prst="straightConnector1">
            <a:avLst/>
          </a:prstGeom>
          <a:noFill/>
          <a:ln cap="flat" cmpd="sng" w="19050">
            <a:solidFill>
              <a:schemeClr val="dk2"/>
            </a:solidFill>
            <a:prstDash val="solid"/>
            <a:round/>
            <a:headEnd len="med" w="med" type="triangle"/>
            <a:tailEnd len="med" w="med" type="none"/>
          </a:ln>
        </p:spPr>
      </p:cxnSp>
      <p:cxnSp>
        <p:nvCxnSpPr>
          <p:cNvPr id="2635" name="Google Shape;2635;p268"/>
          <p:cNvCxnSpPr/>
          <p:nvPr/>
        </p:nvCxnSpPr>
        <p:spPr>
          <a:xfrm rot="10800000">
            <a:off x="3098025" y="3865375"/>
            <a:ext cx="2950500" cy="0"/>
          </a:xfrm>
          <a:prstGeom prst="straightConnector1">
            <a:avLst/>
          </a:prstGeom>
          <a:noFill/>
          <a:ln cap="flat" cmpd="sng" w="19050">
            <a:solidFill>
              <a:schemeClr val="dk2"/>
            </a:solidFill>
            <a:prstDash val="solid"/>
            <a:round/>
            <a:headEnd len="med" w="med" type="triangle"/>
            <a:tailEnd len="med" w="med" type="none"/>
          </a:ln>
        </p:spPr>
      </p:cxnSp>
      <p:sp>
        <p:nvSpPr>
          <p:cNvPr id="2636" name="Google Shape;2636;p268"/>
          <p:cNvSpPr/>
          <p:nvPr/>
        </p:nvSpPr>
        <p:spPr>
          <a:xfrm>
            <a:off x="3604075" y="3314300"/>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7" name="Google Shape;2637;p268"/>
          <p:cNvSpPr/>
          <p:nvPr/>
        </p:nvSpPr>
        <p:spPr>
          <a:xfrm>
            <a:off x="3721975" y="284042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8" name="Google Shape;2638;p268"/>
          <p:cNvSpPr/>
          <p:nvPr/>
        </p:nvSpPr>
        <p:spPr>
          <a:xfrm>
            <a:off x="4126200" y="280257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9" name="Google Shape;2639;p268"/>
          <p:cNvSpPr/>
          <p:nvPr/>
        </p:nvSpPr>
        <p:spPr>
          <a:xfrm>
            <a:off x="4284625" y="2449400"/>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0" name="Google Shape;2640;p268"/>
          <p:cNvSpPr/>
          <p:nvPr/>
        </p:nvSpPr>
        <p:spPr>
          <a:xfrm>
            <a:off x="4708700" y="263197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1" name="Google Shape;2641;p268"/>
          <p:cNvSpPr/>
          <p:nvPr/>
        </p:nvSpPr>
        <p:spPr>
          <a:xfrm>
            <a:off x="4957675" y="2350363"/>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2" name="Google Shape;2642;p268"/>
          <p:cNvSpPr/>
          <p:nvPr/>
        </p:nvSpPr>
        <p:spPr>
          <a:xfrm>
            <a:off x="5375700" y="263197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3" name="Google Shape;2643;p268"/>
          <p:cNvSpPr/>
          <p:nvPr/>
        </p:nvSpPr>
        <p:spPr>
          <a:xfrm>
            <a:off x="5135700" y="2567300"/>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4" name="Google Shape;2644;p268"/>
          <p:cNvSpPr/>
          <p:nvPr/>
        </p:nvSpPr>
        <p:spPr>
          <a:xfrm>
            <a:off x="5553725" y="2350363"/>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5" name="Google Shape;2645;p268"/>
          <p:cNvSpPr/>
          <p:nvPr/>
        </p:nvSpPr>
        <p:spPr>
          <a:xfrm>
            <a:off x="5802725" y="274987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6" name="Google Shape;2646;p268"/>
          <p:cNvSpPr/>
          <p:nvPr/>
        </p:nvSpPr>
        <p:spPr>
          <a:xfrm>
            <a:off x="3908575" y="3111700"/>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7" name="Google Shape;2647;p268"/>
          <p:cNvSpPr/>
          <p:nvPr/>
        </p:nvSpPr>
        <p:spPr>
          <a:xfrm>
            <a:off x="3292100" y="340297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8" name="Google Shape;2648;p268"/>
          <p:cNvSpPr txBox="1"/>
          <p:nvPr/>
        </p:nvSpPr>
        <p:spPr>
          <a:xfrm>
            <a:off x="2481200" y="2617038"/>
            <a:ext cx="645900" cy="44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Overpass"/>
                <a:ea typeface="Overpass"/>
                <a:cs typeface="Overpass"/>
                <a:sym typeface="Overpass"/>
              </a:rPr>
              <a:t>Y</a:t>
            </a:r>
            <a:endParaRPr b="1">
              <a:latin typeface="Overpass"/>
              <a:ea typeface="Overpass"/>
              <a:cs typeface="Overpass"/>
              <a:sym typeface="Overpass"/>
            </a:endParaRPr>
          </a:p>
        </p:txBody>
      </p:sp>
      <p:sp>
        <p:nvSpPr>
          <p:cNvPr id="2649" name="Google Shape;2649;p268"/>
          <p:cNvSpPr txBox="1"/>
          <p:nvPr/>
        </p:nvSpPr>
        <p:spPr>
          <a:xfrm>
            <a:off x="4311775" y="3899688"/>
            <a:ext cx="645900" cy="44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Overpass"/>
                <a:ea typeface="Overpass"/>
                <a:cs typeface="Overpass"/>
                <a:sym typeface="Overpass"/>
              </a:rPr>
              <a:t>X</a:t>
            </a:r>
            <a:endParaRPr b="1">
              <a:latin typeface="Overpass"/>
              <a:ea typeface="Overpass"/>
              <a:cs typeface="Overpass"/>
              <a:sym typeface="Overpass"/>
            </a:endParaRPr>
          </a:p>
        </p:txBody>
      </p:sp>
      <p:sp>
        <p:nvSpPr>
          <p:cNvPr id="2650" name="Google Shape;2650;p268"/>
          <p:cNvSpPr/>
          <p:nvPr/>
        </p:nvSpPr>
        <p:spPr>
          <a:xfrm>
            <a:off x="3255275" y="1633313"/>
            <a:ext cx="2747750" cy="2170050"/>
          </a:xfrm>
          <a:custGeom>
            <a:rect b="b" l="l" r="r" t="t"/>
            <a:pathLst>
              <a:path extrusionOk="0" h="86802" w="109910">
                <a:moveTo>
                  <a:pt x="0" y="30679"/>
                </a:moveTo>
                <a:cubicBezTo>
                  <a:pt x="945" y="38512"/>
                  <a:pt x="3505" y="68809"/>
                  <a:pt x="5669" y="77679"/>
                </a:cubicBezTo>
                <a:cubicBezTo>
                  <a:pt x="7833" y="86549"/>
                  <a:pt x="10302" y="89536"/>
                  <a:pt x="12984" y="83897"/>
                </a:cubicBezTo>
                <a:cubicBezTo>
                  <a:pt x="15666" y="78258"/>
                  <a:pt x="20025" y="52899"/>
                  <a:pt x="21762" y="43846"/>
                </a:cubicBezTo>
                <a:cubicBezTo>
                  <a:pt x="23499" y="34794"/>
                  <a:pt x="21945" y="24004"/>
                  <a:pt x="23408" y="29582"/>
                </a:cubicBezTo>
                <a:cubicBezTo>
                  <a:pt x="24871" y="35160"/>
                  <a:pt x="27920" y="75088"/>
                  <a:pt x="30541" y="77313"/>
                </a:cubicBezTo>
                <a:cubicBezTo>
                  <a:pt x="33162" y="79538"/>
                  <a:pt x="36484" y="50857"/>
                  <a:pt x="39136" y="42932"/>
                </a:cubicBezTo>
                <a:cubicBezTo>
                  <a:pt x="41788" y="35007"/>
                  <a:pt x="44561" y="34916"/>
                  <a:pt x="46451" y="29765"/>
                </a:cubicBezTo>
                <a:cubicBezTo>
                  <a:pt x="48341" y="24614"/>
                  <a:pt x="47731" y="7240"/>
                  <a:pt x="50474" y="12025"/>
                </a:cubicBezTo>
                <a:cubicBezTo>
                  <a:pt x="53217" y="16810"/>
                  <a:pt x="60167" y="47291"/>
                  <a:pt x="62910" y="58477"/>
                </a:cubicBezTo>
                <a:cubicBezTo>
                  <a:pt x="65653" y="69663"/>
                  <a:pt x="65380" y="86488"/>
                  <a:pt x="66934" y="79142"/>
                </a:cubicBezTo>
                <a:cubicBezTo>
                  <a:pt x="68489" y="71796"/>
                  <a:pt x="71018" y="26900"/>
                  <a:pt x="72237" y="14403"/>
                </a:cubicBezTo>
                <a:cubicBezTo>
                  <a:pt x="73456" y="1906"/>
                  <a:pt x="72969" y="-4891"/>
                  <a:pt x="74249" y="4161"/>
                </a:cubicBezTo>
                <a:cubicBezTo>
                  <a:pt x="75529" y="13214"/>
                  <a:pt x="77510" y="64207"/>
                  <a:pt x="79918" y="68718"/>
                </a:cubicBezTo>
                <a:cubicBezTo>
                  <a:pt x="82326" y="73229"/>
                  <a:pt x="86867" y="41226"/>
                  <a:pt x="88696" y="31228"/>
                </a:cubicBezTo>
                <a:cubicBezTo>
                  <a:pt x="90525" y="21231"/>
                  <a:pt x="89215" y="2363"/>
                  <a:pt x="90891" y="8733"/>
                </a:cubicBezTo>
                <a:cubicBezTo>
                  <a:pt x="92568" y="15103"/>
                  <a:pt x="95585" y="68231"/>
                  <a:pt x="98755" y="69450"/>
                </a:cubicBezTo>
                <a:cubicBezTo>
                  <a:pt x="101925" y="70669"/>
                  <a:pt x="108051" y="24949"/>
                  <a:pt x="109910" y="16049"/>
                </a:cubicBezTo>
              </a:path>
            </a:pathLst>
          </a:custGeom>
          <a:noFill/>
          <a:ln cap="flat" cmpd="sng" w="19050">
            <a:solidFill>
              <a:srgbClr val="E06666"/>
            </a:solidFill>
            <a:prstDash val="solid"/>
            <a:round/>
            <a:headEnd len="med" w="med" type="none"/>
            <a:tailEnd len="med" w="med" type="none"/>
          </a:ln>
        </p:spPr>
      </p:sp>
    </p:spTree>
  </p:cSld>
  <p:clrMapOvr>
    <a:masterClrMapping/>
  </p:clrMapOvr>
</p:sld>
</file>

<file path=ppt/slides/slide2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4" name="Shape 2654"/>
        <p:cNvGrpSpPr/>
        <p:nvPr/>
      </p:nvGrpSpPr>
      <p:grpSpPr>
        <a:xfrm>
          <a:off x="0" y="0"/>
          <a:ext cx="0" cy="0"/>
          <a:chOff x="0" y="0"/>
          <a:chExt cx="0" cy="0"/>
        </a:xfrm>
      </p:grpSpPr>
      <p:pic>
        <p:nvPicPr>
          <p:cNvPr descr="watermark.jpg" id="2655" name="Google Shape;2655;p26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656" name="Google Shape;2656;p269"/>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2657" name="Google Shape;2657;p26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2658" name="Google Shape;2658;p269"/>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800">
                <a:solidFill>
                  <a:schemeClr val="dk1"/>
                </a:solidFill>
                <a:latin typeface="Montserrat"/>
                <a:ea typeface="Montserrat"/>
                <a:cs typeface="Montserrat"/>
                <a:sym typeface="Montserrat"/>
              </a:rPr>
              <a:t>Overfitting and Underfitting</a:t>
            </a:r>
            <a:endParaRPr sz="28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3000">
              <a:solidFill>
                <a:srgbClr val="2A3990"/>
              </a:solidFill>
              <a:latin typeface="Montserrat"/>
              <a:ea typeface="Montserrat"/>
              <a:cs typeface="Montserrat"/>
              <a:sym typeface="Montserrat"/>
            </a:endParaRPr>
          </a:p>
          <a:p>
            <a:pPr indent="0" lvl="0" marL="0" rtl="0" algn="l">
              <a:spcBef>
                <a:spcPts val="0"/>
              </a:spcBef>
              <a:spcAft>
                <a:spcPts val="0"/>
              </a:spcAft>
              <a:buNone/>
            </a:pPr>
            <a:r>
              <a:t/>
            </a:r>
            <a:endParaRPr sz="3000">
              <a:solidFill>
                <a:srgbClr val="2A3990"/>
              </a:solidFill>
              <a:latin typeface="Montserrat"/>
              <a:ea typeface="Montserrat"/>
              <a:cs typeface="Montserrat"/>
              <a:sym typeface="Montserrat"/>
            </a:endParaRPr>
          </a:p>
        </p:txBody>
      </p:sp>
      <p:sp>
        <p:nvSpPr>
          <p:cNvPr id="2659" name="Google Shape;2659;p269"/>
          <p:cNvSpPr txBox="1"/>
          <p:nvPr/>
        </p:nvSpPr>
        <p:spPr>
          <a:xfrm>
            <a:off x="311700" y="1229875"/>
            <a:ext cx="8520600" cy="3339000"/>
          </a:xfrm>
          <a:prstGeom prst="rect">
            <a:avLst/>
          </a:prstGeom>
          <a:noFill/>
          <a:ln>
            <a:noFill/>
          </a:ln>
        </p:spPr>
        <p:txBody>
          <a:bodyPr anchorCtr="0" anchor="t" bIns="91425" lIns="91425" spcFirstLastPara="1" rIns="91425" wrap="square" tIns="91425">
            <a:noAutofit/>
          </a:bodyPr>
          <a:lstStyle/>
          <a:p>
            <a:pPr indent="-393700" lvl="0" marL="457200" rtl="0" algn="l">
              <a:lnSpc>
                <a:spcPct val="115000"/>
              </a:lnSpc>
              <a:spcBef>
                <a:spcPts val="0"/>
              </a:spcBef>
              <a:spcAft>
                <a:spcPts val="0"/>
              </a:spcAft>
              <a:buClr>
                <a:srgbClr val="434343"/>
              </a:buClr>
              <a:buSzPts val="2600"/>
              <a:buFont typeface="Montserrat"/>
              <a:buChar char="●"/>
            </a:pPr>
            <a:r>
              <a:rPr b="1" lang="en" sz="2600">
                <a:solidFill>
                  <a:srgbClr val="434343"/>
                </a:solidFill>
                <a:latin typeface="Montserrat"/>
                <a:ea typeface="Montserrat"/>
                <a:cs typeface="Montserrat"/>
                <a:sym typeface="Montserrat"/>
              </a:rPr>
              <a:t>What is the error on the training data here?</a:t>
            </a:r>
            <a:endParaRPr sz="2600">
              <a:solidFill>
                <a:srgbClr val="434343"/>
              </a:solidFill>
              <a:latin typeface="Montserrat"/>
              <a:ea typeface="Montserrat"/>
              <a:cs typeface="Montserrat"/>
              <a:sym typeface="Montserrat"/>
            </a:endParaRPr>
          </a:p>
        </p:txBody>
      </p:sp>
      <p:cxnSp>
        <p:nvCxnSpPr>
          <p:cNvPr id="2660" name="Google Shape;2660;p269"/>
          <p:cNvCxnSpPr/>
          <p:nvPr/>
        </p:nvCxnSpPr>
        <p:spPr>
          <a:xfrm>
            <a:off x="3098025" y="1933375"/>
            <a:ext cx="0" cy="1932000"/>
          </a:xfrm>
          <a:prstGeom prst="straightConnector1">
            <a:avLst/>
          </a:prstGeom>
          <a:noFill/>
          <a:ln cap="flat" cmpd="sng" w="19050">
            <a:solidFill>
              <a:schemeClr val="dk2"/>
            </a:solidFill>
            <a:prstDash val="solid"/>
            <a:round/>
            <a:headEnd len="med" w="med" type="triangle"/>
            <a:tailEnd len="med" w="med" type="none"/>
          </a:ln>
        </p:spPr>
      </p:cxnSp>
      <p:cxnSp>
        <p:nvCxnSpPr>
          <p:cNvPr id="2661" name="Google Shape;2661;p269"/>
          <p:cNvCxnSpPr/>
          <p:nvPr/>
        </p:nvCxnSpPr>
        <p:spPr>
          <a:xfrm rot="10800000">
            <a:off x="3098025" y="3865375"/>
            <a:ext cx="2950500" cy="0"/>
          </a:xfrm>
          <a:prstGeom prst="straightConnector1">
            <a:avLst/>
          </a:prstGeom>
          <a:noFill/>
          <a:ln cap="flat" cmpd="sng" w="19050">
            <a:solidFill>
              <a:schemeClr val="dk2"/>
            </a:solidFill>
            <a:prstDash val="solid"/>
            <a:round/>
            <a:headEnd len="med" w="med" type="triangle"/>
            <a:tailEnd len="med" w="med" type="none"/>
          </a:ln>
        </p:spPr>
      </p:cxnSp>
      <p:sp>
        <p:nvSpPr>
          <p:cNvPr id="2662" name="Google Shape;2662;p269"/>
          <p:cNvSpPr/>
          <p:nvPr/>
        </p:nvSpPr>
        <p:spPr>
          <a:xfrm>
            <a:off x="3604075" y="3314300"/>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3" name="Google Shape;2663;p269"/>
          <p:cNvSpPr/>
          <p:nvPr/>
        </p:nvSpPr>
        <p:spPr>
          <a:xfrm>
            <a:off x="3721975" y="284042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4" name="Google Shape;2664;p269"/>
          <p:cNvSpPr/>
          <p:nvPr/>
        </p:nvSpPr>
        <p:spPr>
          <a:xfrm>
            <a:off x="4126200" y="280257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5" name="Google Shape;2665;p269"/>
          <p:cNvSpPr/>
          <p:nvPr/>
        </p:nvSpPr>
        <p:spPr>
          <a:xfrm>
            <a:off x="4284625" y="2449400"/>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6" name="Google Shape;2666;p269"/>
          <p:cNvSpPr/>
          <p:nvPr/>
        </p:nvSpPr>
        <p:spPr>
          <a:xfrm>
            <a:off x="4708700" y="263197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7" name="Google Shape;2667;p269"/>
          <p:cNvSpPr/>
          <p:nvPr/>
        </p:nvSpPr>
        <p:spPr>
          <a:xfrm>
            <a:off x="4957675" y="2350363"/>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8" name="Google Shape;2668;p269"/>
          <p:cNvSpPr/>
          <p:nvPr/>
        </p:nvSpPr>
        <p:spPr>
          <a:xfrm>
            <a:off x="5375700" y="263197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9" name="Google Shape;2669;p269"/>
          <p:cNvSpPr/>
          <p:nvPr/>
        </p:nvSpPr>
        <p:spPr>
          <a:xfrm>
            <a:off x="5135700" y="2567300"/>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0" name="Google Shape;2670;p269"/>
          <p:cNvSpPr/>
          <p:nvPr/>
        </p:nvSpPr>
        <p:spPr>
          <a:xfrm>
            <a:off x="5553725" y="2350363"/>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1" name="Google Shape;2671;p269"/>
          <p:cNvSpPr/>
          <p:nvPr/>
        </p:nvSpPr>
        <p:spPr>
          <a:xfrm>
            <a:off x="5802725" y="274987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2" name="Google Shape;2672;p269"/>
          <p:cNvSpPr/>
          <p:nvPr/>
        </p:nvSpPr>
        <p:spPr>
          <a:xfrm>
            <a:off x="3908575" y="3111700"/>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3" name="Google Shape;2673;p269"/>
          <p:cNvSpPr/>
          <p:nvPr/>
        </p:nvSpPr>
        <p:spPr>
          <a:xfrm>
            <a:off x="3292100" y="340297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4" name="Google Shape;2674;p269"/>
          <p:cNvSpPr txBox="1"/>
          <p:nvPr/>
        </p:nvSpPr>
        <p:spPr>
          <a:xfrm>
            <a:off x="2481200" y="2617038"/>
            <a:ext cx="645900" cy="44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Overpass"/>
                <a:ea typeface="Overpass"/>
                <a:cs typeface="Overpass"/>
                <a:sym typeface="Overpass"/>
              </a:rPr>
              <a:t>Y</a:t>
            </a:r>
            <a:endParaRPr b="1">
              <a:latin typeface="Overpass"/>
              <a:ea typeface="Overpass"/>
              <a:cs typeface="Overpass"/>
              <a:sym typeface="Overpass"/>
            </a:endParaRPr>
          </a:p>
        </p:txBody>
      </p:sp>
      <p:sp>
        <p:nvSpPr>
          <p:cNvPr id="2675" name="Google Shape;2675;p269"/>
          <p:cNvSpPr txBox="1"/>
          <p:nvPr/>
        </p:nvSpPr>
        <p:spPr>
          <a:xfrm>
            <a:off x="4311775" y="3899688"/>
            <a:ext cx="645900" cy="44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Overpass"/>
                <a:ea typeface="Overpass"/>
                <a:cs typeface="Overpass"/>
                <a:sym typeface="Overpass"/>
              </a:rPr>
              <a:t>X</a:t>
            </a:r>
            <a:endParaRPr b="1">
              <a:latin typeface="Overpass"/>
              <a:ea typeface="Overpass"/>
              <a:cs typeface="Overpass"/>
              <a:sym typeface="Overpass"/>
            </a:endParaRPr>
          </a:p>
        </p:txBody>
      </p:sp>
      <p:sp>
        <p:nvSpPr>
          <p:cNvPr id="2676" name="Google Shape;2676;p269"/>
          <p:cNvSpPr/>
          <p:nvPr/>
        </p:nvSpPr>
        <p:spPr>
          <a:xfrm>
            <a:off x="3255275" y="1633313"/>
            <a:ext cx="2747750" cy="2170050"/>
          </a:xfrm>
          <a:custGeom>
            <a:rect b="b" l="l" r="r" t="t"/>
            <a:pathLst>
              <a:path extrusionOk="0" h="86802" w="109910">
                <a:moveTo>
                  <a:pt x="0" y="30679"/>
                </a:moveTo>
                <a:cubicBezTo>
                  <a:pt x="945" y="38512"/>
                  <a:pt x="3505" y="68809"/>
                  <a:pt x="5669" y="77679"/>
                </a:cubicBezTo>
                <a:cubicBezTo>
                  <a:pt x="7833" y="86549"/>
                  <a:pt x="10302" y="89536"/>
                  <a:pt x="12984" y="83897"/>
                </a:cubicBezTo>
                <a:cubicBezTo>
                  <a:pt x="15666" y="78258"/>
                  <a:pt x="20025" y="52899"/>
                  <a:pt x="21762" y="43846"/>
                </a:cubicBezTo>
                <a:cubicBezTo>
                  <a:pt x="23499" y="34794"/>
                  <a:pt x="21945" y="24004"/>
                  <a:pt x="23408" y="29582"/>
                </a:cubicBezTo>
                <a:cubicBezTo>
                  <a:pt x="24871" y="35160"/>
                  <a:pt x="27920" y="75088"/>
                  <a:pt x="30541" y="77313"/>
                </a:cubicBezTo>
                <a:cubicBezTo>
                  <a:pt x="33162" y="79538"/>
                  <a:pt x="36484" y="50857"/>
                  <a:pt x="39136" y="42932"/>
                </a:cubicBezTo>
                <a:cubicBezTo>
                  <a:pt x="41788" y="35007"/>
                  <a:pt x="44561" y="34916"/>
                  <a:pt x="46451" y="29765"/>
                </a:cubicBezTo>
                <a:cubicBezTo>
                  <a:pt x="48341" y="24614"/>
                  <a:pt x="47731" y="7240"/>
                  <a:pt x="50474" y="12025"/>
                </a:cubicBezTo>
                <a:cubicBezTo>
                  <a:pt x="53217" y="16810"/>
                  <a:pt x="60167" y="47291"/>
                  <a:pt x="62910" y="58477"/>
                </a:cubicBezTo>
                <a:cubicBezTo>
                  <a:pt x="65653" y="69663"/>
                  <a:pt x="65380" y="86488"/>
                  <a:pt x="66934" y="79142"/>
                </a:cubicBezTo>
                <a:cubicBezTo>
                  <a:pt x="68489" y="71796"/>
                  <a:pt x="71018" y="26900"/>
                  <a:pt x="72237" y="14403"/>
                </a:cubicBezTo>
                <a:cubicBezTo>
                  <a:pt x="73456" y="1906"/>
                  <a:pt x="72969" y="-4891"/>
                  <a:pt x="74249" y="4161"/>
                </a:cubicBezTo>
                <a:cubicBezTo>
                  <a:pt x="75529" y="13214"/>
                  <a:pt x="77510" y="64207"/>
                  <a:pt x="79918" y="68718"/>
                </a:cubicBezTo>
                <a:cubicBezTo>
                  <a:pt x="82326" y="73229"/>
                  <a:pt x="86867" y="41226"/>
                  <a:pt x="88696" y="31228"/>
                </a:cubicBezTo>
                <a:cubicBezTo>
                  <a:pt x="90525" y="21231"/>
                  <a:pt x="89215" y="2363"/>
                  <a:pt x="90891" y="8733"/>
                </a:cubicBezTo>
                <a:cubicBezTo>
                  <a:pt x="92568" y="15103"/>
                  <a:pt x="95585" y="68231"/>
                  <a:pt x="98755" y="69450"/>
                </a:cubicBezTo>
                <a:cubicBezTo>
                  <a:pt x="101925" y="70669"/>
                  <a:pt x="108051" y="24949"/>
                  <a:pt x="109910" y="16049"/>
                </a:cubicBezTo>
              </a:path>
            </a:pathLst>
          </a:custGeom>
          <a:noFill/>
          <a:ln cap="flat" cmpd="sng" w="19050">
            <a:solidFill>
              <a:srgbClr val="E06666"/>
            </a:solidFill>
            <a:prstDash val="solid"/>
            <a:round/>
            <a:headEnd len="med" w="med" type="none"/>
            <a:tailEnd len="med" w="med" type="none"/>
          </a:ln>
        </p:spPr>
      </p:sp>
    </p:spTree>
  </p:cSld>
  <p:clrMapOvr>
    <a:masterClrMapping/>
  </p:clrMapOvr>
</p:sld>
</file>

<file path=ppt/slides/slide2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0" name="Shape 2680"/>
        <p:cNvGrpSpPr/>
        <p:nvPr/>
      </p:nvGrpSpPr>
      <p:grpSpPr>
        <a:xfrm>
          <a:off x="0" y="0"/>
          <a:ext cx="0" cy="0"/>
          <a:chOff x="0" y="0"/>
          <a:chExt cx="0" cy="0"/>
        </a:xfrm>
      </p:grpSpPr>
      <p:pic>
        <p:nvPicPr>
          <p:cNvPr descr="watermark.jpg" id="2681" name="Google Shape;2681;p27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682" name="Google Shape;2682;p270"/>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2683" name="Google Shape;2683;p27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2684" name="Google Shape;2684;p270"/>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800">
                <a:solidFill>
                  <a:schemeClr val="dk1"/>
                </a:solidFill>
                <a:latin typeface="Montserrat"/>
                <a:ea typeface="Montserrat"/>
                <a:cs typeface="Montserrat"/>
                <a:sym typeface="Montserrat"/>
              </a:rPr>
              <a:t>Overfitting and Underfitting</a:t>
            </a:r>
            <a:endParaRPr sz="28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3000">
              <a:solidFill>
                <a:srgbClr val="2A3990"/>
              </a:solidFill>
              <a:latin typeface="Montserrat"/>
              <a:ea typeface="Montserrat"/>
              <a:cs typeface="Montserrat"/>
              <a:sym typeface="Montserrat"/>
            </a:endParaRPr>
          </a:p>
          <a:p>
            <a:pPr indent="0" lvl="0" marL="0" rtl="0" algn="l">
              <a:spcBef>
                <a:spcPts val="0"/>
              </a:spcBef>
              <a:spcAft>
                <a:spcPts val="0"/>
              </a:spcAft>
              <a:buNone/>
            </a:pPr>
            <a:r>
              <a:t/>
            </a:r>
            <a:endParaRPr sz="3000">
              <a:solidFill>
                <a:srgbClr val="2A3990"/>
              </a:solidFill>
              <a:latin typeface="Montserrat"/>
              <a:ea typeface="Montserrat"/>
              <a:cs typeface="Montserrat"/>
              <a:sym typeface="Montserrat"/>
            </a:endParaRPr>
          </a:p>
        </p:txBody>
      </p:sp>
      <p:sp>
        <p:nvSpPr>
          <p:cNvPr id="2685" name="Google Shape;2685;p270"/>
          <p:cNvSpPr txBox="1"/>
          <p:nvPr/>
        </p:nvSpPr>
        <p:spPr>
          <a:xfrm>
            <a:off x="311700" y="1229875"/>
            <a:ext cx="8520600" cy="3339000"/>
          </a:xfrm>
          <a:prstGeom prst="rect">
            <a:avLst/>
          </a:prstGeom>
          <a:noFill/>
          <a:ln>
            <a:noFill/>
          </a:ln>
        </p:spPr>
        <p:txBody>
          <a:bodyPr anchorCtr="0" anchor="t" bIns="91425" lIns="91425" spcFirstLastPara="1" rIns="91425" wrap="square" tIns="91425">
            <a:noAutofit/>
          </a:bodyPr>
          <a:lstStyle/>
          <a:p>
            <a:pPr indent="-393700" lvl="0" marL="457200" rtl="0" algn="l">
              <a:lnSpc>
                <a:spcPct val="115000"/>
              </a:lnSpc>
              <a:spcBef>
                <a:spcPts val="0"/>
              </a:spcBef>
              <a:spcAft>
                <a:spcPts val="0"/>
              </a:spcAft>
              <a:buClr>
                <a:srgbClr val="434343"/>
              </a:buClr>
              <a:buSzPts val="2600"/>
              <a:buFont typeface="Montserrat"/>
              <a:buChar char="●"/>
            </a:pPr>
            <a:r>
              <a:rPr b="1" lang="en" sz="2600">
                <a:solidFill>
                  <a:srgbClr val="434343"/>
                </a:solidFill>
                <a:latin typeface="Montserrat"/>
                <a:ea typeface="Montserrat"/>
                <a:cs typeface="Montserrat"/>
                <a:sym typeface="Montserrat"/>
              </a:rPr>
              <a:t>Error on train is zero! Model fits perfectly!</a:t>
            </a:r>
            <a:endParaRPr sz="2600">
              <a:solidFill>
                <a:srgbClr val="434343"/>
              </a:solidFill>
              <a:latin typeface="Montserrat"/>
              <a:ea typeface="Montserrat"/>
              <a:cs typeface="Montserrat"/>
              <a:sym typeface="Montserrat"/>
            </a:endParaRPr>
          </a:p>
        </p:txBody>
      </p:sp>
      <p:cxnSp>
        <p:nvCxnSpPr>
          <p:cNvPr id="2686" name="Google Shape;2686;p270"/>
          <p:cNvCxnSpPr/>
          <p:nvPr/>
        </p:nvCxnSpPr>
        <p:spPr>
          <a:xfrm>
            <a:off x="3098025" y="1933375"/>
            <a:ext cx="0" cy="1932000"/>
          </a:xfrm>
          <a:prstGeom prst="straightConnector1">
            <a:avLst/>
          </a:prstGeom>
          <a:noFill/>
          <a:ln cap="flat" cmpd="sng" w="19050">
            <a:solidFill>
              <a:schemeClr val="dk2"/>
            </a:solidFill>
            <a:prstDash val="solid"/>
            <a:round/>
            <a:headEnd len="med" w="med" type="triangle"/>
            <a:tailEnd len="med" w="med" type="none"/>
          </a:ln>
        </p:spPr>
      </p:cxnSp>
      <p:cxnSp>
        <p:nvCxnSpPr>
          <p:cNvPr id="2687" name="Google Shape;2687;p270"/>
          <p:cNvCxnSpPr/>
          <p:nvPr/>
        </p:nvCxnSpPr>
        <p:spPr>
          <a:xfrm rot="10800000">
            <a:off x="3098025" y="3865375"/>
            <a:ext cx="2950500" cy="0"/>
          </a:xfrm>
          <a:prstGeom prst="straightConnector1">
            <a:avLst/>
          </a:prstGeom>
          <a:noFill/>
          <a:ln cap="flat" cmpd="sng" w="19050">
            <a:solidFill>
              <a:schemeClr val="dk2"/>
            </a:solidFill>
            <a:prstDash val="solid"/>
            <a:round/>
            <a:headEnd len="med" w="med" type="triangle"/>
            <a:tailEnd len="med" w="med" type="none"/>
          </a:ln>
        </p:spPr>
      </p:cxnSp>
      <p:sp>
        <p:nvSpPr>
          <p:cNvPr id="2688" name="Google Shape;2688;p270"/>
          <p:cNvSpPr/>
          <p:nvPr/>
        </p:nvSpPr>
        <p:spPr>
          <a:xfrm>
            <a:off x="3604075" y="3314300"/>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9" name="Google Shape;2689;p270"/>
          <p:cNvSpPr/>
          <p:nvPr/>
        </p:nvSpPr>
        <p:spPr>
          <a:xfrm>
            <a:off x="3721975" y="284042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0" name="Google Shape;2690;p270"/>
          <p:cNvSpPr/>
          <p:nvPr/>
        </p:nvSpPr>
        <p:spPr>
          <a:xfrm>
            <a:off x="4126200" y="280257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1" name="Google Shape;2691;p270"/>
          <p:cNvSpPr/>
          <p:nvPr/>
        </p:nvSpPr>
        <p:spPr>
          <a:xfrm>
            <a:off x="4284625" y="2449400"/>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2" name="Google Shape;2692;p270"/>
          <p:cNvSpPr/>
          <p:nvPr/>
        </p:nvSpPr>
        <p:spPr>
          <a:xfrm>
            <a:off x="4708700" y="263197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3" name="Google Shape;2693;p270"/>
          <p:cNvSpPr/>
          <p:nvPr/>
        </p:nvSpPr>
        <p:spPr>
          <a:xfrm>
            <a:off x="4957675" y="2350363"/>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4" name="Google Shape;2694;p270"/>
          <p:cNvSpPr/>
          <p:nvPr/>
        </p:nvSpPr>
        <p:spPr>
          <a:xfrm>
            <a:off x="5375700" y="263197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5" name="Google Shape;2695;p270"/>
          <p:cNvSpPr/>
          <p:nvPr/>
        </p:nvSpPr>
        <p:spPr>
          <a:xfrm>
            <a:off x="5135700" y="2567300"/>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6" name="Google Shape;2696;p270"/>
          <p:cNvSpPr/>
          <p:nvPr/>
        </p:nvSpPr>
        <p:spPr>
          <a:xfrm>
            <a:off x="5553725" y="2350363"/>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7" name="Google Shape;2697;p270"/>
          <p:cNvSpPr/>
          <p:nvPr/>
        </p:nvSpPr>
        <p:spPr>
          <a:xfrm>
            <a:off x="5802725" y="274987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8" name="Google Shape;2698;p270"/>
          <p:cNvSpPr/>
          <p:nvPr/>
        </p:nvSpPr>
        <p:spPr>
          <a:xfrm>
            <a:off x="3908575" y="3111700"/>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9" name="Google Shape;2699;p270"/>
          <p:cNvSpPr/>
          <p:nvPr/>
        </p:nvSpPr>
        <p:spPr>
          <a:xfrm>
            <a:off x="3292100" y="340297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0" name="Google Shape;2700;p270"/>
          <p:cNvSpPr txBox="1"/>
          <p:nvPr/>
        </p:nvSpPr>
        <p:spPr>
          <a:xfrm>
            <a:off x="2481200" y="2617038"/>
            <a:ext cx="645900" cy="44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Overpass"/>
                <a:ea typeface="Overpass"/>
                <a:cs typeface="Overpass"/>
                <a:sym typeface="Overpass"/>
              </a:rPr>
              <a:t>Y</a:t>
            </a:r>
            <a:endParaRPr b="1">
              <a:latin typeface="Overpass"/>
              <a:ea typeface="Overpass"/>
              <a:cs typeface="Overpass"/>
              <a:sym typeface="Overpass"/>
            </a:endParaRPr>
          </a:p>
        </p:txBody>
      </p:sp>
      <p:sp>
        <p:nvSpPr>
          <p:cNvPr id="2701" name="Google Shape;2701;p270"/>
          <p:cNvSpPr txBox="1"/>
          <p:nvPr/>
        </p:nvSpPr>
        <p:spPr>
          <a:xfrm>
            <a:off x="4311775" y="3899688"/>
            <a:ext cx="645900" cy="44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Overpass"/>
                <a:ea typeface="Overpass"/>
                <a:cs typeface="Overpass"/>
                <a:sym typeface="Overpass"/>
              </a:rPr>
              <a:t>X</a:t>
            </a:r>
            <a:endParaRPr b="1">
              <a:latin typeface="Overpass"/>
              <a:ea typeface="Overpass"/>
              <a:cs typeface="Overpass"/>
              <a:sym typeface="Overpass"/>
            </a:endParaRPr>
          </a:p>
        </p:txBody>
      </p:sp>
      <p:sp>
        <p:nvSpPr>
          <p:cNvPr id="2702" name="Google Shape;2702;p270"/>
          <p:cNvSpPr/>
          <p:nvPr/>
        </p:nvSpPr>
        <p:spPr>
          <a:xfrm>
            <a:off x="3255275" y="1633313"/>
            <a:ext cx="2747750" cy="2170050"/>
          </a:xfrm>
          <a:custGeom>
            <a:rect b="b" l="l" r="r" t="t"/>
            <a:pathLst>
              <a:path extrusionOk="0" h="86802" w="109910">
                <a:moveTo>
                  <a:pt x="0" y="30679"/>
                </a:moveTo>
                <a:cubicBezTo>
                  <a:pt x="945" y="38512"/>
                  <a:pt x="3505" y="68809"/>
                  <a:pt x="5669" y="77679"/>
                </a:cubicBezTo>
                <a:cubicBezTo>
                  <a:pt x="7833" y="86549"/>
                  <a:pt x="10302" y="89536"/>
                  <a:pt x="12984" y="83897"/>
                </a:cubicBezTo>
                <a:cubicBezTo>
                  <a:pt x="15666" y="78258"/>
                  <a:pt x="20025" y="52899"/>
                  <a:pt x="21762" y="43846"/>
                </a:cubicBezTo>
                <a:cubicBezTo>
                  <a:pt x="23499" y="34794"/>
                  <a:pt x="21945" y="24004"/>
                  <a:pt x="23408" y="29582"/>
                </a:cubicBezTo>
                <a:cubicBezTo>
                  <a:pt x="24871" y="35160"/>
                  <a:pt x="27920" y="75088"/>
                  <a:pt x="30541" y="77313"/>
                </a:cubicBezTo>
                <a:cubicBezTo>
                  <a:pt x="33162" y="79538"/>
                  <a:pt x="36484" y="50857"/>
                  <a:pt x="39136" y="42932"/>
                </a:cubicBezTo>
                <a:cubicBezTo>
                  <a:pt x="41788" y="35007"/>
                  <a:pt x="44561" y="34916"/>
                  <a:pt x="46451" y="29765"/>
                </a:cubicBezTo>
                <a:cubicBezTo>
                  <a:pt x="48341" y="24614"/>
                  <a:pt x="47731" y="7240"/>
                  <a:pt x="50474" y="12025"/>
                </a:cubicBezTo>
                <a:cubicBezTo>
                  <a:pt x="53217" y="16810"/>
                  <a:pt x="60167" y="47291"/>
                  <a:pt x="62910" y="58477"/>
                </a:cubicBezTo>
                <a:cubicBezTo>
                  <a:pt x="65653" y="69663"/>
                  <a:pt x="65380" y="86488"/>
                  <a:pt x="66934" y="79142"/>
                </a:cubicBezTo>
                <a:cubicBezTo>
                  <a:pt x="68489" y="71796"/>
                  <a:pt x="71018" y="26900"/>
                  <a:pt x="72237" y="14403"/>
                </a:cubicBezTo>
                <a:cubicBezTo>
                  <a:pt x="73456" y="1906"/>
                  <a:pt x="72969" y="-4891"/>
                  <a:pt x="74249" y="4161"/>
                </a:cubicBezTo>
                <a:cubicBezTo>
                  <a:pt x="75529" y="13214"/>
                  <a:pt x="77510" y="64207"/>
                  <a:pt x="79918" y="68718"/>
                </a:cubicBezTo>
                <a:cubicBezTo>
                  <a:pt x="82326" y="73229"/>
                  <a:pt x="86867" y="41226"/>
                  <a:pt x="88696" y="31228"/>
                </a:cubicBezTo>
                <a:cubicBezTo>
                  <a:pt x="90525" y="21231"/>
                  <a:pt x="89215" y="2363"/>
                  <a:pt x="90891" y="8733"/>
                </a:cubicBezTo>
                <a:cubicBezTo>
                  <a:pt x="92568" y="15103"/>
                  <a:pt x="95585" y="68231"/>
                  <a:pt x="98755" y="69450"/>
                </a:cubicBezTo>
                <a:cubicBezTo>
                  <a:pt x="101925" y="70669"/>
                  <a:pt x="108051" y="24949"/>
                  <a:pt x="109910" y="16049"/>
                </a:cubicBezTo>
              </a:path>
            </a:pathLst>
          </a:custGeom>
          <a:noFill/>
          <a:ln cap="flat" cmpd="sng" w="19050">
            <a:solidFill>
              <a:srgbClr val="E06666"/>
            </a:solidFill>
            <a:prstDash val="solid"/>
            <a:round/>
            <a:headEnd len="med" w="med" type="none"/>
            <a:tailEnd len="med" w="med" type="none"/>
          </a:ln>
        </p:spPr>
      </p:sp>
    </p:spTree>
  </p:cSld>
  <p:clrMapOvr>
    <a:masterClrMapping/>
  </p:clrMapOvr>
</p:sld>
</file>

<file path=ppt/slides/slide2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6" name="Shape 2706"/>
        <p:cNvGrpSpPr/>
        <p:nvPr/>
      </p:nvGrpSpPr>
      <p:grpSpPr>
        <a:xfrm>
          <a:off x="0" y="0"/>
          <a:ext cx="0" cy="0"/>
          <a:chOff x="0" y="0"/>
          <a:chExt cx="0" cy="0"/>
        </a:xfrm>
      </p:grpSpPr>
      <p:pic>
        <p:nvPicPr>
          <p:cNvPr descr="watermark.jpg" id="2707" name="Google Shape;2707;p27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708" name="Google Shape;2708;p271"/>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2709" name="Google Shape;2709;p27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2710" name="Google Shape;2710;p271"/>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800">
                <a:solidFill>
                  <a:schemeClr val="dk1"/>
                </a:solidFill>
                <a:latin typeface="Montserrat"/>
                <a:ea typeface="Montserrat"/>
                <a:cs typeface="Montserrat"/>
                <a:sym typeface="Montserrat"/>
              </a:rPr>
              <a:t>Overfitting and Underfitting</a:t>
            </a:r>
            <a:endParaRPr sz="28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3000">
              <a:solidFill>
                <a:srgbClr val="2A3990"/>
              </a:solidFill>
              <a:latin typeface="Montserrat"/>
              <a:ea typeface="Montserrat"/>
              <a:cs typeface="Montserrat"/>
              <a:sym typeface="Montserrat"/>
            </a:endParaRPr>
          </a:p>
          <a:p>
            <a:pPr indent="0" lvl="0" marL="0" rtl="0" algn="l">
              <a:spcBef>
                <a:spcPts val="0"/>
              </a:spcBef>
              <a:spcAft>
                <a:spcPts val="0"/>
              </a:spcAft>
              <a:buNone/>
            </a:pPr>
            <a:r>
              <a:t/>
            </a:r>
            <a:endParaRPr sz="3000">
              <a:solidFill>
                <a:srgbClr val="2A3990"/>
              </a:solidFill>
              <a:latin typeface="Montserrat"/>
              <a:ea typeface="Montserrat"/>
              <a:cs typeface="Montserrat"/>
              <a:sym typeface="Montserrat"/>
            </a:endParaRPr>
          </a:p>
        </p:txBody>
      </p:sp>
      <p:sp>
        <p:nvSpPr>
          <p:cNvPr id="2711" name="Google Shape;2711;p271"/>
          <p:cNvSpPr txBox="1"/>
          <p:nvPr/>
        </p:nvSpPr>
        <p:spPr>
          <a:xfrm>
            <a:off x="311700" y="1229875"/>
            <a:ext cx="8520600" cy="3339000"/>
          </a:xfrm>
          <a:prstGeom prst="rect">
            <a:avLst/>
          </a:prstGeom>
          <a:noFill/>
          <a:ln>
            <a:noFill/>
          </a:ln>
        </p:spPr>
        <p:txBody>
          <a:bodyPr anchorCtr="0" anchor="t" bIns="91425" lIns="91425" spcFirstLastPara="1" rIns="91425" wrap="square" tIns="91425">
            <a:noAutofit/>
          </a:bodyPr>
          <a:lstStyle/>
          <a:p>
            <a:pPr indent="-393700" lvl="0" marL="457200" rtl="0" algn="l">
              <a:lnSpc>
                <a:spcPct val="115000"/>
              </a:lnSpc>
              <a:spcBef>
                <a:spcPts val="0"/>
              </a:spcBef>
              <a:spcAft>
                <a:spcPts val="0"/>
              </a:spcAft>
              <a:buClr>
                <a:srgbClr val="434343"/>
              </a:buClr>
              <a:buSzPts val="2600"/>
              <a:buFont typeface="Montserrat"/>
              <a:buChar char="●"/>
            </a:pPr>
            <a:r>
              <a:rPr b="1" lang="en" sz="2600">
                <a:solidFill>
                  <a:srgbClr val="434343"/>
                </a:solidFill>
                <a:latin typeface="Montserrat"/>
                <a:ea typeface="Montserrat"/>
                <a:cs typeface="Montserrat"/>
                <a:sym typeface="Montserrat"/>
              </a:rPr>
              <a:t>But what about on a new unseen data point?</a:t>
            </a:r>
            <a:endParaRPr sz="2600">
              <a:solidFill>
                <a:srgbClr val="434343"/>
              </a:solidFill>
              <a:latin typeface="Montserrat"/>
              <a:ea typeface="Montserrat"/>
              <a:cs typeface="Montserrat"/>
              <a:sym typeface="Montserrat"/>
            </a:endParaRPr>
          </a:p>
        </p:txBody>
      </p:sp>
      <p:cxnSp>
        <p:nvCxnSpPr>
          <p:cNvPr id="2712" name="Google Shape;2712;p271"/>
          <p:cNvCxnSpPr/>
          <p:nvPr/>
        </p:nvCxnSpPr>
        <p:spPr>
          <a:xfrm>
            <a:off x="3098025" y="1933375"/>
            <a:ext cx="0" cy="1932000"/>
          </a:xfrm>
          <a:prstGeom prst="straightConnector1">
            <a:avLst/>
          </a:prstGeom>
          <a:noFill/>
          <a:ln cap="flat" cmpd="sng" w="19050">
            <a:solidFill>
              <a:schemeClr val="dk2"/>
            </a:solidFill>
            <a:prstDash val="solid"/>
            <a:round/>
            <a:headEnd len="med" w="med" type="triangle"/>
            <a:tailEnd len="med" w="med" type="none"/>
          </a:ln>
        </p:spPr>
      </p:cxnSp>
      <p:cxnSp>
        <p:nvCxnSpPr>
          <p:cNvPr id="2713" name="Google Shape;2713;p271"/>
          <p:cNvCxnSpPr/>
          <p:nvPr/>
        </p:nvCxnSpPr>
        <p:spPr>
          <a:xfrm rot="10800000">
            <a:off x="3098025" y="3865375"/>
            <a:ext cx="2950500" cy="0"/>
          </a:xfrm>
          <a:prstGeom prst="straightConnector1">
            <a:avLst/>
          </a:prstGeom>
          <a:noFill/>
          <a:ln cap="flat" cmpd="sng" w="19050">
            <a:solidFill>
              <a:schemeClr val="dk2"/>
            </a:solidFill>
            <a:prstDash val="solid"/>
            <a:round/>
            <a:headEnd len="med" w="med" type="triangle"/>
            <a:tailEnd len="med" w="med" type="none"/>
          </a:ln>
        </p:spPr>
      </p:cxnSp>
      <p:sp>
        <p:nvSpPr>
          <p:cNvPr id="2714" name="Google Shape;2714;p271"/>
          <p:cNvSpPr/>
          <p:nvPr/>
        </p:nvSpPr>
        <p:spPr>
          <a:xfrm>
            <a:off x="3604075" y="3314300"/>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5" name="Google Shape;2715;p271"/>
          <p:cNvSpPr/>
          <p:nvPr/>
        </p:nvSpPr>
        <p:spPr>
          <a:xfrm>
            <a:off x="3721975" y="284042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6" name="Google Shape;2716;p271"/>
          <p:cNvSpPr/>
          <p:nvPr/>
        </p:nvSpPr>
        <p:spPr>
          <a:xfrm>
            <a:off x="4126200" y="280257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7" name="Google Shape;2717;p271"/>
          <p:cNvSpPr/>
          <p:nvPr/>
        </p:nvSpPr>
        <p:spPr>
          <a:xfrm>
            <a:off x="4284625" y="2449400"/>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8" name="Google Shape;2718;p271"/>
          <p:cNvSpPr/>
          <p:nvPr/>
        </p:nvSpPr>
        <p:spPr>
          <a:xfrm>
            <a:off x="4708700" y="263197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9" name="Google Shape;2719;p271"/>
          <p:cNvSpPr/>
          <p:nvPr/>
        </p:nvSpPr>
        <p:spPr>
          <a:xfrm>
            <a:off x="4957675" y="2350363"/>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0" name="Google Shape;2720;p271"/>
          <p:cNvSpPr/>
          <p:nvPr/>
        </p:nvSpPr>
        <p:spPr>
          <a:xfrm>
            <a:off x="5375700" y="263197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1" name="Google Shape;2721;p271"/>
          <p:cNvSpPr/>
          <p:nvPr/>
        </p:nvSpPr>
        <p:spPr>
          <a:xfrm>
            <a:off x="5135700" y="2567300"/>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2" name="Google Shape;2722;p271"/>
          <p:cNvSpPr/>
          <p:nvPr/>
        </p:nvSpPr>
        <p:spPr>
          <a:xfrm>
            <a:off x="5553725" y="2350363"/>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3" name="Google Shape;2723;p271"/>
          <p:cNvSpPr/>
          <p:nvPr/>
        </p:nvSpPr>
        <p:spPr>
          <a:xfrm>
            <a:off x="5802725" y="274987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4" name="Google Shape;2724;p271"/>
          <p:cNvSpPr/>
          <p:nvPr/>
        </p:nvSpPr>
        <p:spPr>
          <a:xfrm>
            <a:off x="3908575" y="3111700"/>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5" name="Google Shape;2725;p271"/>
          <p:cNvSpPr/>
          <p:nvPr/>
        </p:nvSpPr>
        <p:spPr>
          <a:xfrm>
            <a:off x="3292100" y="340297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6" name="Google Shape;2726;p271"/>
          <p:cNvSpPr txBox="1"/>
          <p:nvPr/>
        </p:nvSpPr>
        <p:spPr>
          <a:xfrm>
            <a:off x="2481200" y="2617038"/>
            <a:ext cx="645900" cy="44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Overpass"/>
                <a:ea typeface="Overpass"/>
                <a:cs typeface="Overpass"/>
                <a:sym typeface="Overpass"/>
              </a:rPr>
              <a:t>Y</a:t>
            </a:r>
            <a:endParaRPr b="1">
              <a:latin typeface="Overpass"/>
              <a:ea typeface="Overpass"/>
              <a:cs typeface="Overpass"/>
              <a:sym typeface="Overpass"/>
            </a:endParaRPr>
          </a:p>
        </p:txBody>
      </p:sp>
      <p:sp>
        <p:nvSpPr>
          <p:cNvPr id="2727" name="Google Shape;2727;p271"/>
          <p:cNvSpPr txBox="1"/>
          <p:nvPr/>
        </p:nvSpPr>
        <p:spPr>
          <a:xfrm>
            <a:off x="4311775" y="3899688"/>
            <a:ext cx="645900" cy="44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Overpass"/>
                <a:ea typeface="Overpass"/>
                <a:cs typeface="Overpass"/>
                <a:sym typeface="Overpass"/>
              </a:rPr>
              <a:t>X</a:t>
            </a:r>
            <a:endParaRPr b="1">
              <a:latin typeface="Overpass"/>
              <a:ea typeface="Overpass"/>
              <a:cs typeface="Overpass"/>
              <a:sym typeface="Overpass"/>
            </a:endParaRPr>
          </a:p>
        </p:txBody>
      </p:sp>
      <p:sp>
        <p:nvSpPr>
          <p:cNvPr id="2728" name="Google Shape;2728;p271"/>
          <p:cNvSpPr/>
          <p:nvPr/>
        </p:nvSpPr>
        <p:spPr>
          <a:xfrm>
            <a:off x="4434750" y="2867775"/>
            <a:ext cx="117900" cy="117900"/>
          </a:xfrm>
          <a:prstGeom prst="ellipse">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9" name="Google Shape;2729;p271"/>
          <p:cNvSpPr/>
          <p:nvPr/>
        </p:nvSpPr>
        <p:spPr>
          <a:xfrm>
            <a:off x="3255275" y="1633313"/>
            <a:ext cx="2747750" cy="2170050"/>
          </a:xfrm>
          <a:custGeom>
            <a:rect b="b" l="l" r="r" t="t"/>
            <a:pathLst>
              <a:path extrusionOk="0" h="86802" w="109910">
                <a:moveTo>
                  <a:pt x="0" y="30679"/>
                </a:moveTo>
                <a:cubicBezTo>
                  <a:pt x="945" y="38512"/>
                  <a:pt x="3505" y="68809"/>
                  <a:pt x="5669" y="77679"/>
                </a:cubicBezTo>
                <a:cubicBezTo>
                  <a:pt x="7833" y="86549"/>
                  <a:pt x="10302" y="89536"/>
                  <a:pt x="12984" y="83897"/>
                </a:cubicBezTo>
                <a:cubicBezTo>
                  <a:pt x="15666" y="78258"/>
                  <a:pt x="20025" y="52899"/>
                  <a:pt x="21762" y="43846"/>
                </a:cubicBezTo>
                <a:cubicBezTo>
                  <a:pt x="23499" y="34794"/>
                  <a:pt x="21945" y="24004"/>
                  <a:pt x="23408" y="29582"/>
                </a:cubicBezTo>
                <a:cubicBezTo>
                  <a:pt x="24871" y="35160"/>
                  <a:pt x="27920" y="75088"/>
                  <a:pt x="30541" y="77313"/>
                </a:cubicBezTo>
                <a:cubicBezTo>
                  <a:pt x="33162" y="79538"/>
                  <a:pt x="36484" y="50857"/>
                  <a:pt x="39136" y="42932"/>
                </a:cubicBezTo>
                <a:cubicBezTo>
                  <a:pt x="41788" y="35007"/>
                  <a:pt x="44561" y="34916"/>
                  <a:pt x="46451" y="29765"/>
                </a:cubicBezTo>
                <a:cubicBezTo>
                  <a:pt x="48341" y="24614"/>
                  <a:pt x="47731" y="7240"/>
                  <a:pt x="50474" y="12025"/>
                </a:cubicBezTo>
                <a:cubicBezTo>
                  <a:pt x="53217" y="16810"/>
                  <a:pt x="60167" y="47291"/>
                  <a:pt x="62910" y="58477"/>
                </a:cubicBezTo>
                <a:cubicBezTo>
                  <a:pt x="65653" y="69663"/>
                  <a:pt x="65380" y="86488"/>
                  <a:pt x="66934" y="79142"/>
                </a:cubicBezTo>
                <a:cubicBezTo>
                  <a:pt x="68489" y="71796"/>
                  <a:pt x="71018" y="26900"/>
                  <a:pt x="72237" y="14403"/>
                </a:cubicBezTo>
                <a:cubicBezTo>
                  <a:pt x="73456" y="1906"/>
                  <a:pt x="72969" y="-4891"/>
                  <a:pt x="74249" y="4161"/>
                </a:cubicBezTo>
                <a:cubicBezTo>
                  <a:pt x="75529" y="13214"/>
                  <a:pt x="77510" y="64207"/>
                  <a:pt x="79918" y="68718"/>
                </a:cubicBezTo>
                <a:cubicBezTo>
                  <a:pt x="82326" y="73229"/>
                  <a:pt x="86867" y="41226"/>
                  <a:pt x="88696" y="31228"/>
                </a:cubicBezTo>
                <a:cubicBezTo>
                  <a:pt x="90525" y="21231"/>
                  <a:pt x="89215" y="2363"/>
                  <a:pt x="90891" y="8733"/>
                </a:cubicBezTo>
                <a:cubicBezTo>
                  <a:pt x="92568" y="15103"/>
                  <a:pt x="95585" y="68231"/>
                  <a:pt x="98755" y="69450"/>
                </a:cubicBezTo>
                <a:cubicBezTo>
                  <a:pt x="101925" y="70669"/>
                  <a:pt x="108051" y="24949"/>
                  <a:pt x="109910" y="16049"/>
                </a:cubicBezTo>
              </a:path>
            </a:pathLst>
          </a:custGeom>
          <a:noFill/>
          <a:ln cap="flat" cmpd="sng" w="19050">
            <a:solidFill>
              <a:srgbClr val="E06666"/>
            </a:solidFill>
            <a:prstDash val="solid"/>
            <a:round/>
            <a:headEnd len="med" w="med" type="none"/>
            <a:tailEnd len="med" w="med" type="none"/>
          </a:ln>
        </p:spPr>
      </p:sp>
    </p:spTree>
  </p:cSld>
  <p:clrMapOvr>
    <a:masterClrMapping/>
  </p:clrMapOvr>
</p:sld>
</file>

<file path=ppt/slides/slide2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3" name="Shape 2733"/>
        <p:cNvGrpSpPr/>
        <p:nvPr/>
      </p:nvGrpSpPr>
      <p:grpSpPr>
        <a:xfrm>
          <a:off x="0" y="0"/>
          <a:ext cx="0" cy="0"/>
          <a:chOff x="0" y="0"/>
          <a:chExt cx="0" cy="0"/>
        </a:xfrm>
      </p:grpSpPr>
      <p:pic>
        <p:nvPicPr>
          <p:cNvPr descr="watermark.jpg" id="2734" name="Google Shape;2734;p27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735" name="Google Shape;2735;p272"/>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2736" name="Google Shape;2736;p27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2737" name="Google Shape;2737;p272"/>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800">
                <a:solidFill>
                  <a:schemeClr val="dk1"/>
                </a:solidFill>
                <a:latin typeface="Montserrat"/>
                <a:ea typeface="Montserrat"/>
                <a:cs typeface="Montserrat"/>
                <a:sym typeface="Montserrat"/>
              </a:rPr>
              <a:t>Overfitting and Underfitting</a:t>
            </a:r>
            <a:endParaRPr sz="28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3000">
              <a:solidFill>
                <a:srgbClr val="2A3990"/>
              </a:solidFill>
              <a:latin typeface="Montserrat"/>
              <a:ea typeface="Montserrat"/>
              <a:cs typeface="Montserrat"/>
              <a:sym typeface="Montserrat"/>
            </a:endParaRPr>
          </a:p>
          <a:p>
            <a:pPr indent="0" lvl="0" marL="0" rtl="0" algn="l">
              <a:spcBef>
                <a:spcPts val="0"/>
              </a:spcBef>
              <a:spcAft>
                <a:spcPts val="0"/>
              </a:spcAft>
              <a:buNone/>
            </a:pPr>
            <a:r>
              <a:t/>
            </a:r>
            <a:endParaRPr sz="3000">
              <a:solidFill>
                <a:srgbClr val="2A3990"/>
              </a:solidFill>
              <a:latin typeface="Montserrat"/>
              <a:ea typeface="Montserrat"/>
              <a:cs typeface="Montserrat"/>
              <a:sym typeface="Montserrat"/>
            </a:endParaRPr>
          </a:p>
        </p:txBody>
      </p:sp>
      <p:sp>
        <p:nvSpPr>
          <p:cNvPr id="2738" name="Google Shape;2738;p272"/>
          <p:cNvSpPr txBox="1"/>
          <p:nvPr/>
        </p:nvSpPr>
        <p:spPr>
          <a:xfrm>
            <a:off x="311700" y="1229875"/>
            <a:ext cx="8520600" cy="3339000"/>
          </a:xfrm>
          <a:prstGeom prst="rect">
            <a:avLst/>
          </a:prstGeom>
          <a:noFill/>
          <a:ln>
            <a:noFill/>
          </a:ln>
        </p:spPr>
        <p:txBody>
          <a:bodyPr anchorCtr="0" anchor="t" bIns="91425" lIns="91425" spcFirstLastPara="1" rIns="91425" wrap="square" tIns="91425">
            <a:noAutofit/>
          </a:bodyPr>
          <a:lstStyle/>
          <a:p>
            <a:pPr indent="-393700" lvl="0" marL="457200" marR="0" rtl="0" algn="l">
              <a:lnSpc>
                <a:spcPct val="115000"/>
              </a:lnSpc>
              <a:spcBef>
                <a:spcPts val="0"/>
              </a:spcBef>
              <a:spcAft>
                <a:spcPts val="0"/>
              </a:spcAft>
              <a:buClr>
                <a:srgbClr val="434343"/>
              </a:buClr>
              <a:buSzPts val="2600"/>
              <a:buFont typeface="Arial"/>
              <a:buChar char="●"/>
            </a:pPr>
            <a:r>
              <a:rPr b="1" lang="en" sz="2600">
                <a:solidFill>
                  <a:srgbClr val="434343"/>
                </a:solidFill>
                <a:latin typeface="Montserrat"/>
                <a:ea typeface="Montserrat"/>
                <a:cs typeface="Montserrat"/>
                <a:sym typeface="Montserrat"/>
              </a:rPr>
              <a:t>Overfitting can cause large test errors! </a:t>
            </a:r>
            <a:endParaRPr b="1" sz="2600">
              <a:solidFill>
                <a:srgbClr val="434343"/>
              </a:solidFill>
              <a:latin typeface="Montserrat"/>
              <a:ea typeface="Montserrat"/>
              <a:cs typeface="Montserrat"/>
              <a:sym typeface="Montserrat"/>
            </a:endParaRPr>
          </a:p>
          <a:p>
            <a:pPr indent="0" lvl="0" marL="0" rtl="0" algn="l">
              <a:lnSpc>
                <a:spcPct val="115000"/>
              </a:lnSpc>
              <a:spcBef>
                <a:spcPts val="1600"/>
              </a:spcBef>
              <a:spcAft>
                <a:spcPts val="1600"/>
              </a:spcAft>
              <a:buNone/>
            </a:pPr>
            <a:r>
              <a:t/>
            </a:r>
            <a:endParaRPr sz="2600">
              <a:solidFill>
                <a:srgbClr val="434343"/>
              </a:solidFill>
              <a:latin typeface="Montserrat"/>
              <a:ea typeface="Montserrat"/>
              <a:cs typeface="Montserrat"/>
              <a:sym typeface="Montserrat"/>
            </a:endParaRPr>
          </a:p>
        </p:txBody>
      </p:sp>
      <p:cxnSp>
        <p:nvCxnSpPr>
          <p:cNvPr id="2739" name="Google Shape;2739;p272"/>
          <p:cNvCxnSpPr/>
          <p:nvPr/>
        </p:nvCxnSpPr>
        <p:spPr>
          <a:xfrm>
            <a:off x="3098025" y="1933375"/>
            <a:ext cx="0" cy="1932000"/>
          </a:xfrm>
          <a:prstGeom prst="straightConnector1">
            <a:avLst/>
          </a:prstGeom>
          <a:noFill/>
          <a:ln cap="flat" cmpd="sng" w="19050">
            <a:solidFill>
              <a:schemeClr val="dk2"/>
            </a:solidFill>
            <a:prstDash val="solid"/>
            <a:round/>
            <a:headEnd len="med" w="med" type="triangle"/>
            <a:tailEnd len="med" w="med" type="none"/>
          </a:ln>
        </p:spPr>
      </p:cxnSp>
      <p:cxnSp>
        <p:nvCxnSpPr>
          <p:cNvPr id="2740" name="Google Shape;2740;p272"/>
          <p:cNvCxnSpPr/>
          <p:nvPr/>
        </p:nvCxnSpPr>
        <p:spPr>
          <a:xfrm rot="10800000">
            <a:off x="3098025" y="3865375"/>
            <a:ext cx="2950500" cy="0"/>
          </a:xfrm>
          <a:prstGeom prst="straightConnector1">
            <a:avLst/>
          </a:prstGeom>
          <a:noFill/>
          <a:ln cap="flat" cmpd="sng" w="19050">
            <a:solidFill>
              <a:schemeClr val="dk2"/>
            </a:solidFill>
            <a:prstDash val="solid"/>
            <a:round/>
            <a:headEnd len="med" w="med" type="triangle"/>
            <a:tailEnd len="med" w="med" type="none"/>
          </a:ln>
        </p:spPr>
      </p:cxnSp>
      <p:sp>
        <p:nvSpPr>
          <p:cNvPr id="2741" name="Google Shape;2741;p272"/>
          <p:cNvSpPr/>
          <p:nvPr/>
        </p:nvSpPr>
        <p:spPr>
          <a:xfrm>
            <a:off x="3604075" y="3314300"/>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2" name="Google Shape;2742;p272"/>
          <p:cNvSpPr/>
          <p:nvPr/>
        </p:nvSpPr>
        <p:spPr>
          <a:xfrm>
            <a:off x="3721975" y="284042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3" name="Google Shape;2743;p272"/>
          <p:cNvSpPr/>
          <p:nvPr/>
        </p:nvSpPr>
        <p:spPr>
          <a:xfrm>
            <a:off x="4126200" y="280257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4" name="Google Shape;2744;p272"/>
          <p:cNvSpPr/>
          <p:nvPr/>
        </p:nvSpPr>
        <p:spPr>
          <a:xfrm>
            <a:off x="4284625" y="2449400"/>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5" name="Google Shape;2745;p272"/>
          <p:cNvSpPr/>
          <p:nvPr/>
        </p:nvSpPr>
        <p:spPr>
          <a:xfrm>
            <a:off x="4708700" y="263197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6" name="Google Shape;2746;p272"/>
          <p:cNvSpPr/>
          <p:nvPr/>
        </p:nvSpPr>
        <p:spPr>
          <a:xfrm>
            <a:off x="4957675" y="2350363"/>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7" name="Google Shape;2747;p272"/>
          <p:cNvSpPr/>
          <p:nvPr/>
        </p:nvSpPr>
        <p:spPr>
          <a:xfrm>
            <a:off x="5375700" y="263197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8" name="Google Shape;2748;p272"/>
          <p:cNvSpPr/>
          <p:nvPr/>
        </p:nvSpPr>
        <p:spPr>
          <a:xfrm>
            <a:off x="5135700" y="2567300"/>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9" name="Google Shape;2749;p272"/>
          <p:cNvSpPr/>
          <p:nvPr/>
        </p:nvSpPr>
        <p:spPr>
          <a:xfrm>
            <a:off x="5553725" y="2350363"/>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0" name="Google Shape;2750;p272"/>
          <p:cNvSpPr/>
          <p:nvPr/>
        </p:nvSpPr>
        <p:spPr>
          <a:xfrm>
            <a:off x="5802725" y="274987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1" name="Google Shape;2751;p272"/>
          <p:cNvSpPr/>
          <p:nvPr/>
        </p:nvSpPr>
        <p:spPr>
          <a:xfrm>
            <a:off x="3908575" y="3111700"/>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2" name="Google Shape;2752;p272"/>
          <p:cNvSpPr/>
          <p:nvPr/>
        </p:nvSpPr>
        <p:spPr>
          <a:xfrm>
            <a:off x="3292100" y="340297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3" name="Google Shape;2753;p272"/>
          <p:cNvSpPr txBox="1"/>
          <p:nvPr/>
        </p:nvSpPr>
        <p:spPr>
          <a:xfrm>
            <a:off x="2481200" y="2617038"/>
            <a:ext cx="645900" cy="44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Overpass"/>
                <a:ea typeface="Overpass"/>
                <a:cs typeface="Overpass"/>
                <a:sym typeface="Overpass"/>
              </a:rPr>
              <a:t>Y</a:t>
            </a:r>
            <a:endParaRPr b="1">
              <a:latin typeface="Overpass"/>
              <a:ea typeface="Overpass"/>
              <a:cs typeface="Overpass"/>
              <a:sym typeface="Overpass"/>
            </a:endParaRPr>
          </a:p>
        </p:txBody>
      </p:sp>
      <p:sp>
        <p:nvSpPr>
          <p:cNvPr id="2754" name="Google Shape;2754;p272"/>
          <p:cNvSpPr txBox="1"/>
          <p:nvPr/>
        </p:nvSpPr>
        <p:spPr>
          <a:xfrm>
            <a:off x="4311775" y="3899688"/>
            <a:ext cx="645900" cy="44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Overpass"/>
                <a:ea typeface="Overpass"/>
                <a:cs typeface="Overpass"/>
                <a:sym typeface="Overpass"/>
              </a:rPr>
              <a:t>X</a:t>
            </a:r>
            <a:endParaRPr b="1">
              <a:latin typeface="Overpass"/>
              <a:ea typeface="Overpass"/>
              <a:cs typeface="Overpass"/>
              <a:sym typeface="Overpass"/>
            </a:endParaRPr>
          </a:p>
        </p:txBody>
      </p:sp>
      <p:sp>
        <p:nvSpPr>
          <p:cNvPr id="2755" name="Google Shape;2755;p272"/>
          <p:cNvSpPr/>
          <p:nvPr/>
        </p:nvSpPr>
        <p:spPr>
          <a:xfrm>
            <a:off x="4434750" y="2867775"/>
            <a:ext cx="117900" cy="117900"/>
          </a:xfrm>
          <a:prstGeom prst="ellipse">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756" name="Google Shape;2756;p272"/>
          <p:cNvCxnSpPr>
            <a:stCxn id="2755" idx="0"/>
          </p:cNvCxnSpPr>
          <p:nvPr/>
        </p:nvCxnSpPr>
        <p:spPr>
          <a:xfrm flipH="1" rot="10800000">
            <a:off x="4493700" y="1920375"/>
            <a:ext cx="5100" cy="947400"/>
          </a:xfrm>
          <a:prstGeom prst="straightConnector1">
            <a:avLst/>
          </a:prstGeom>
          <a:noFill/>
          <a:ln cap="flat" cmpd="sng" w="19050">
            <a:solidFill>
              <a:srgbClr val="3C78D8"/>
            </a:solidFill>
            <a:prstDash val="solid"/>
            <a:round/>
            <a:headEnd len="med" w="med" type="none"/>
            <a:tailEnd len="med" w="med" type="none"/>
          </a:ln>
        </p:spPr>
      </p:cxnSp>
      <p:sp>
        <p:nvSpPr>
          <p:cNvPr id="2757" name="Google Shape;2757;p272"/>
          <p:cNvSpPr/>
          <p:nvPr/>
        </p:nvSpPr>
        <p:spPr>
          <a:xfrm>
            <a:off x="3255275" y="1633313"/>
            <a:ext cx="2747750" cy="2170050"/>
          </a:xfrm>
          <a:custGeom>
            <a:rect b="b" l="l" r="r" t="t"/>
            <a:pathLst>
              <a:path extrusionOk="0" h="86802" w="109910">
                <a:moveTo>
                  <a:pt x="0" y="30679"/>
                </a:moveTo>
                <a:cubicBezTo>
                  <a:pt x="945" y="38512"/>
                  <a:pt x="3505" y="68809"/>
                  <a:pt x="5669" y="77679"/>
                </a:cubicBezTo>
                <a:cubicBezTo>
                  <a:pt x="7833" y="86549"/>
                  <a:pt x="10302" y="89536"/>
                  <a:pt x="12984" y="83897"/>
                </a:cubicBezTo>
                <a:cubicBezTo>
                  <a:pt x="15666" y="78258"/>
                  <a:pt x="20025" y="52899"/>
                  <a:pt x="21762" y="43846"/>
                </a:cubicBezTo>
                <a:cubicBezTo>
                  <a:pt x="23499" y="34794"/>
                  <a:pt x="21945" y="24004"/>
                  <a:pt x="23408" y="29582"/>
                </a:cubicBezTo>
                <a:cubicBezTo>
                  <a:pt x="24871" y="35160"/>
                  <a:pt x="27920" y="75088"/>
                  <a:pt x="30541" y="77313"/>
                </a:cubicBezTo>
                <a:cubicBezTo>
                  <a:pt x="33162" y="79538"/>
                  <a:pt x="36484" y="50857"/>
                  <a:pt x="39136" y="42932"/>
                </a:cubicBezTo>
                <a:cubicBezTo>
                  <a:pt x="41788" y="35007"/>
                  <a:pt x="44561" y="34916"/>
                  <a:pt x="46451" y="29765"/>
                </a:cubicBezTo>
                <a:cubicBezTo>
                  <a:pt x="48341" y="24614"/>
                  <a:pt x="47731" y="7240"/>
                  <a:pt x="50474" y="12025"/>
                </a:cubicBezTo>
                <a:cubicBezTo>
                  <a:pt x="53217" y="16810"/>
                  <a:pt x="60167" y="47291"/>
                  <a:pt x="62910" y="58477"/>
                </a:cubicBezTo>
                <a:cubicBezTo>
                  <a:pt x="65653" y="69663"/>
                  <a:pt x="65380" y="86488"/>
                  <a:pt x="66934" y="79142"/>
                </a:cubicBezTo>
                <a:cubicBezTo>
                  <a:pt x="68489" y="71796"/>
                  <a:pt x="71018" y="26900"/>
                  <a:pt x="72237" y="14403"/>
                </a:cubicBezTo>
                <a:cubicBezTo>
                  <a:pt x="73456" y="1906"/>
                  <a:pt x="72969" y="-4891"/>
                  <a:pt x="74249" y="4161"/>
                </a:cubicBezTo>
                <a:cubicBezTo>
                  <a:pt x="75529" y="13214"/>
                  <a:pt x="77510" y="64207"/>
                  <a:pt x="79918" y="68718"/>
                </a:cubicBezTo>
                <a:cubicBezTo>
                  <a:pt x="82326" y="73229"/>
                  <a:pt x="86867" y="41226"/>
                  <a:pt x="88696" y="31228"/>
                </a:cubicBezTo>
                <a:cubicBezTo>
                  <a:pt x="90525" y="21231"/>
                  <a:pt x="89215" y="2363"/>
                  <a:pt x="90891" y="8733"/>
                </a:cubicBezTo>
                <a:cubicBezTo>
                  <a:pt x="92568" y="15103"/>
                  <a:pt x="95585" y="68231"/>
                  <a:pt x="98755" y="69450"/>
                </a:cubicBezTo>
                <a:cubicBezTo>
                  <a:pt x="101925" y="70669"/>
                  <a:pt x="108051" y="24949"/>
                  <a:pt x="109910" y="16049"/>
                </a:cubicBezTo>
              </a:path>
            </a:pathLst>
          </a:custGeom>
          <a:noFill/>
          <a:ln cap="flat" cmpd="sng" w="19050">
            <a:solidFill>
              <a:srgbClr val="E06666"/>
            </a:solidFill>
            <a:prstDash val="solid"/>
            <a:round/>
            <a:headEnd len="med" w="med" type="none"/>
            <a:tailEnd len="med" w="med" type="none"/>
          </a:ln>
        </p:spPr>
      </p:sp>
    </p:spTree>
  </p:cSld>
  <p:clrMapOvr>
    <a:masterClrMapping/>
  </p:clrMapOvr>
</p:sld>
</file>

<file path=ppt/slides/slide2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1" name="Shape 2761"/>
        <p:cNvGrpSpPr/>
        <p:nvPr/>
      </p:nvGrpSpPr>
      <p:grpSpPr>
        <a:xfrm>
          <a:off x="0" y="0"/>
          <a:ext cx="0" cy="0"/>
          <a:chOff x="0" y="0"/>
          <a:chExt cx="0" cy="0"/>
        </a:xfrm>
      </p:grpSpPr>
      <p:pic>
        <p:nvPicPr>
          <p:cNvPr descr="watermark.jpg" id="2762" name="Google Shape;2762;p27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763" name="Google Shape;2763;p273"/>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2764" name="Google Shape;2764;p27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2765" name="Google Shape;2765;p273"/>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800">
                <a:solidFill>
                  <a:schemeClr val="dk1"/>
                </a:solidFill>
                <a:latin typeface="Montserrat"/>
                <a:ea typeface="Montserrat"/>
                <a:cs typeface="Montserrat"/>
                <a:sym typeface="Montserrat"/>
              </a:rPr>
              <a:t>Overfitting and Underfitting</a:t>
            </a:r>
            <a:endParaRPr sz="28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3000">
              <a:solidFill>
                <a:srgbClr val="2A3990"/>
              </a:solidFill>
              <a:latin typeface="Montserrat"/>
              <a:ea typeface="Montserrat"/>
              <a:cs typeface="Montserrat"/>
              <a:sym typeface="Montserrat"/>
            </a:endParaRPr>
          </a:p>
          <a:p>
            <a:pPr indent="0" lvl="0" marL="0" rtl="0" algn="l">
              <a:spcBef>
                <a:spcPts val="0"/>
              </a:spcBef>
              <a:spcAft>
                <a:spcPts val="0"/>
              </a:spcAft>
              <a:buNone/>
            </a:pPr>
            <a:r>
              <a:t/>
            </a:r>
            <a:endParaRPr sz="3000">
              <a:solidFill>
                <a:srgbClr val="2A3990"/>
              </a:solidFill>
              <a:latin typeface="Montserrat"/>
              <a:ea typeface="Montserrat"/>
              <a:cs typeface="Montserrat"/>
              <a:sym typeface="Montserrat"/>
            </a:endParaRPr>
          </a:p>
        </p:txBody>
      </p:sp>
      <p:sp>
        <p:nvSpPr>
          <p:cNvPr id="2766" name="Google Shape;2766;p273"/>
          <p:cNvSpPr txBox="1"/>
          <p:nvPr/>
        </p:nvSpPr>
        <p:spPr>
          <a:xfrm>
            <a:off x="311700" y="1229875"/>
            <a:ext cx="8520600" cy="3339000"/>
          </a:xfrm>
          <a:prstGeom prst="rect">
            <a:avLst/>
          </a:prstGeom>
          <a:noFill/>
          <a:ln>
            <a:noFill/>
          </a:ln>
        </p:spPr>
        <p:txBody>
          <a:bodyPr anchorCtr="0" anchor="t" bIns="91425" lIns="91425" spcFirstLastPara="1" rIns="91425" wrap="square" tIns="91425">
            <a:noAutofit/>
          </a:bodyPr>
          <a:lstStyle/>
          <a:p>
            <a:pPr indent="-393700" lvl="0" marL="457200" marR="0" rtl="0" algn="l">
              <a:lnSpc>
                <a:spcPct val="115000"/>
              </a:lnSpc>
              <a:spcBef>
                <a:spcPts val="0"/>
              </a:spcBef>
              <a:spcAft>
                <a:spcPts val="0"/>
              </a:spcAft>
              <a:buClr>
                <a:srgbClr val="434343"/>
              </a:buClr>
              <a:buSzPts val="2600"/>
              <a:buFont typeface="Arial"/>
              <a:buChar char="●"/>
            </a:pPr>
            <a:r>
              <a:rPr b="1" lang="en" sz="2600">
                <a:solidFill>
                  <a:srgbClr val="434343"/>
                </a:solidFill>
                <a:latin typeface="Montserrat"/>
                <a:ea typeface="Montserrat"/>
                <a:cs typeface="Montserrat"/>
                <a:sym typeface="Montserrat"/>
              </a:rPr>
              <a:t>Over</a:t>
            </a:r>
            <a:r>
              <a:rPr b="1" lang="en" sz="2600">
                <a:solidFill>
                  <a:srgbClr val="434343"/>
                </a:solidFill>
                <a:latin typeface="Montserrat"/>
                <a:ea typeface="Montserrat"/>
                <a:cs typeface="Montserrat"/>
                <a:sym typeface="Montserrat"/>
              </a:rPr>
              <a:t>fitting </a:t>
            </a:r>
            <a:endParaRPr b="1" sz="2600">
              <a:solidFill>
                <a:srgbClr val="434343"/>
              </a:solidFill>
              <a:latin typeface="Montserrat"/>
              <a:ea typeface="Montserrat"/>
              <a:cs typeface="Montserrat"/>
              <a:sym typeface="Montserrat"/>
            </a:endParaRPr>
          </a:p>
          <a:p>
            <a:pPr indent="-393700" lvl="1" marL="914400" marR="0" rtl="0" algn="l">
              <a:lnSpc>
                <a:spcPct val="115000"/>
              </a:lnSpc>
              <a:spcBef>
                <a:spcPts val="0"/>
              </a:spcBef>
              <a:spcAft>
                <a:spcPts val="0"/>
              </a:spcAft>
              <a:buClr>
                <a:srgbClr val="434343"/>
              </a:buClr>
              <a:buSzPts val="2600"/>
              <a:buFont typeface="Montserrat"/>
              <a:buChar char="○"/>
            </a:pPr>
            <a:r>
              <a:rPr lang="en" sz="2600">
                <a:solidFill>
                  <a:srgbClr val="434343"/>
                </a:solidFill>
                <a:latin typeface="Montserrat"/>
                <a:ea typeface="Montserrat"/>
                <a:cs typeface="Montserrat"/>
                <a:sym typeface="Montserrat"/>
              </a:rPr>
              <a:t>Model is fitting too much to noise and variance in the training data.</a:t>
            </a:r>
            <a:endParaRPr sz="2600">
              <a:solidFill>
                <a:srgbClr val="434343"/>
              </a:solidFill>
              <a:latin typeface="Montserrat"/>
              <a:ea typeface="Montserrat"/>
              <a:cs typeface="Montserrat"/>
              <a:sym typeface="Montserrat"/>
            </a:endParaRPr>
          </a:p>
          <a:p>
            <a:pPr indent="-393700" lvl="1" marL="914400" marR="0" rtl="0" algn="l">
              <a:lnSpc>
                <a:spcPct val="115000"/>
              </a:lnSpc>
              <a:spcBef>
                <a:spcPts val="0"/>
              </a:spcBef>
              <a:spcAft>
                <a:spcPts val="0"/>
              </a:spcAft>
              <a:buClr>
                <a:srgbClr val="434343"/>
              </a:buClr>
              <a:buSzPts val="2600"/>
              <a:buFont typeface="Montserrat"/>
              <a:buChar char="○"/>
            </a:pPr>
            <a:r>
              <a:rPr lang="en" sz="2600">
                <a:solidFill>
                  <a:srgbClr val="434343"/>
                </a:solidFill>
                <a:latin typeface="Montserrat"/>
                <a:ea typeface="Montserrat"/>
                <a:cs typeface="Montserrat"/>
                <a:sym typeface="Montserrat"/>
              </a:rPr>
              <a:t>Model will perform very well on training data, but have poor performance on new unseen data.</a:t>
            </a:r>
            <a:endParaRPr sz="2600">
              <a:solidFill>
                <a:srgbClr val="434343"/>
              </a:solidFill>
              <a:latin typeface="Montserrat"/>
              <a:ea typeface="Montserrat"/>
              <a:cs typeface="Montserrat"/>
              <a:sym typeface="Montserrat"/>
            </a:endParaRPr>
          </a:p>
          <a:p>
            <a:pPr indent="0" lvl="0" marL="0" rtl="0" algn="l">
              <a:lnSpc>
                <a:spcPct val="115000"/>
              </a:lnSpc>
              <a:spcBef>
                <a:spcPts val="1600"/>
              </a:spcBef>
              <a:spcAft>
                <a:spcPts val="1600"/>
              </a:spcAft>
              <a:buNone/>
            </a:pPr>
            <a:r>
              <a:t/>
            </a:r>
            <a:endParaRPr sz="2600">
              <a:solidFill>
                <a:srgbClr val="434343"/>
              </a:solidFill>
              <a:latin typeface="Montserrat"/>
              <a:ea typeface="Montserrat"/>
              <a:cs typeface="Montserrat"/>
              <a:sym typeface="Montserrat"/>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4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303" name="Google Shape;303;p49"/>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This implies for some new x value I can predict its related y.</a:t>
            </a:r>
            <a:endParaRPr sz="2900">
              <a:solidFill>
                <a:srgbClr val="434343"/>
              </a:solidFill>
              <a:latin typeface="Montserrat"/>
              <a:ea typeface="Montserrat"/>
              <a:cs typeface="Montserrat"/>
              <a:sym typeface="Montserrat"/>
            </a:endParaRPr>
          </a:p>
        </p:txBody>
      </p:sp>
      <p:pic>
        <p:nvPicPr>
          <p:cNvPr descr="watermark.jpg" id="304" name="Google Shape;304;p4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05" name="Google Shape;305;p4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306" name="Google Shape;306;p49"/>
          <p:cNvPicPr preferRelativeResize="0"/>
          <p:nvPr/>
        </p:nvPicPr>
        <p:blipFill>
          <a:blip r:embed="rId4">
            <a:alphaModFix/>
          </a:blip>
          <a:stretch>
            <a:fillRect/>
          </a:stretch>
        </p:blipFill>
        <p:spPr>
          <a:xfrm>
            <a:off x="2352750" y="2586450"/>
            <a:ext cx="3854900" cy="2534476"/>
          </a:xfrm>
          <a:prstGeom prst="rect">
            <a:avLst/>
          </a:prstGeom>
          <a:noFill/>
          <a:ln>
            <a:noFill/>
          </a:ln>
        </p:spPr>
      </p:pic>
      <p:sp>
        <p:nvSpPr>
          <p:cNvPr id="307" name="Google Shape;307;p49"/>
          <p:cNvSpPr/>
          <p:nvPr/>
        </p:nvSpPr>
        <p:spPr>
          <a:xfrm>
            <a:off x="3621650" y="4222300"/>
            <a:ext cx="81300" cy="81300"/>
          </a:xfrm>
          <a:prstGeom prst="ellipse">
            <a:avLst/>
          </a:prstGeom>
          <a:solidFill>
            <a:srgbClr val="CC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08" name="Google Shape;308;p49"/>
          <p:cNvCxnSpPr/>
          <p:nvPr/>
        </p:nvCxnSpPr>
        <p:spPr>
          <a:xfrm rot="10800000">
            <a:off x="3662300" y="4272025"/>
            <a:ext cx="0" cy="600600"/>
          </a:xfrm>
          <a:prstGeom prst="straightConnector1">
            <a:avLst/>
          </a:prstGeom>
          <a:noFill/>
          <a:ln cap="flat" cmpd="sng" w="19050">
            <a:solidFill>
              <a:srgbClr val="CC0000"/>
            </a:solidFill>
            <a:prstDash val="dash"/>
            <a:round/>
            <a:headEnd len="med" w="med" type="none"/>
            <a:tailEnd len="med" w="med" type="none"/>
          </a:ln>
        </p:spPr>
      </p:cxnSp>
      <p:cxnSp>
        <p:nvCxnSpPr>
          <p:cNvPr id="309" name="Google Shape;309;p49"/>
          <p:cNvCxnSpPr>
            <a:stCxn id="307" idx="2"/>
          </p:cNvCxnSpPr>
          <p:nvPr/>
        </p:nvCxnSpPr>
        <p:spPr>
          <a:xfrm rot="10800000">
            <a:off x="2754650" y="4262950"/>
            <a:ext cx="867000" cy="0"/>
          </a:xfrm>
          <a:prstGeom prst="straightConnector1">
            <a:avLst/>
          </a:prstGeom>
          <a:noFill/>
          <a:ln cap="flat" cmpd="sng" w="19050">
            <a:solidFill>
              <a:srgbClr val="CC0000"/>
            </a:solidFill>
            <a:prstDash val="dash"/>
            <a:round/>
            <a:headEnd len="med" w="med" type="none"/>
            <a:tailEnd len="med" w="med" type="none"/>
          </a:ln>
        </p:spPr>
      </p:cxnSp>
    </p:spTree>
  </p:cSld>
  <p:clrMapOvr>
    <a:masterClrMapping/>
  </p:clrMapOvr>
</p:sld>
</file>

<file path=ppt/slides/slide2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0" name="Shape 2770"/>
        <p:cNvGrpSpPr/>
        <p:nvPr/>
      </p:nvGrpSpPr>
      <p:grpSpPr>
        <a:xfrm>
          <a:off x="0" y="0"/>
          <a:ext cx="0" cy="0"/>
          <a:chOff x="0" y="0"/>
          <a:chExt cx="0" cy="0"/>
        </a:xfrm>
      </p:grpSpPr>
      <p:pic>
        <p:nvPicPr>
          <p:cNvPr descr="watermark.jpg" id="2771" name="Google Shape;2771;p27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772" name="Google Shape;2772;p274"/>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2773" name="Google Shape;2773;p27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2774" name="Google Shape;2774;p274"/>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800">
                <a:solidFill>
                  <a:schemeClr val="dk1"/>
                </a:solidFill>
                <a:latin typeface="Montserrat"/>
                <a:ea typeface="Montserrat"/>
                <a:cs typeface="Montserrat"/>
                <a:sym typeface="Montserrat"/>
              </a:rPr>
              <a:t>Overfitting and Underfitting</a:t>
            </a:r>
            <a:endParaRPr sz="28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3000">
              <a:solidFill>
                <a:srgbClr val="2A3990"/>
              </a:solidFill>
              <a:latin typeface="Montserrat"/>
              <a:ea typeface="Montserrat"/>
              <a:cs typeface="Montserrat"/>
              <a:sym typeface="Montserrat"/>
            </a:endParaRPr>
          </a:p>
          <a:p>
            <a:pPr indent="0" lvl="0" marL="0" rtl="0" algn="l">
              <a:spcBef>
                <a:spcPts val="0"/>
              </a:spcBef>
              <a:spcAft>
                <a:spcPts val="0"/>
              </a:spcAft>
              <a:buNone/>
            </a:pPr>
            <a:r>
              <a:t/>
            </a:r>
            <a:endParaRPr sz="3000">
              <a:solidFill>
                <a:srgbClr val="2A3990"/>
              </a:solidFill>
              <a:latin typeface="Montserrat"/>
              <a:ea typeface="Montserrat"/>
              <a:cs typeface="Montserrat"/>
              <a:sym typeface="Montserrat"/>
            </a:endParaRPr>
          </a:p>
        </p:txBody>
      </p:sp>
      <p:sp>
        <p:nvSpPr>
          <p:cNvPr id="2775" name="Google Shape;2775;p274"/>
          <p:cNvSpPr txBox="1"/>
          <p:nvPr/>
        </p:nvSpPr>
        <p:spPr>
          <a:xfrm>
            <a:off x="311700" y="1229875"/>
            <a:ext cx="8520600" cy="3339000"/>
          </a:xfrm>
          <a:prstGeom prst="rect">
            <a:avLst/>
          </a:prstGeom>
          <a:noFill/>
          <a:ln>
            <a:noFill/>
          </a:ln>
        </p:spPr>
        <p:txBody>
          <a:bodyPr anchorCtr="0" anchor="t" bIns="91425" lIns="91425" spcFirstLastPara="1" rIns="91425" wrap="square" tIns="91425">
            <a:noAutofit/>
          </a:bodyPr>
          <a:lstStyle/>
          <a:p>
            <a:pPr indent="-393700" lvl="0" marL="457200" marR="0" rtl="0" algn="l">
              <a:lnSpc>
                <a:spcPct val="115000"/>
              </a:lnSpc>
              <a:spcBef>
                <a:spcPts val="0"/>
              </a:spcBef>
              <a:spcAft>
                <a:spcPts val="0"/>
              </a:spcAft>
              <a:buClr>
                <a:srgbClr val="434343"/>
              </a:buClr>
              <a:buSzPts val="2600"/>
              <a:buFont typeface="Arial"/>
              <a:buChar char="●"/>
            </a:pPr>
            <a:r>
              <a:rPr b="1" lang="en" sz="2600">
                <a:solidFill>
                  <a:srgbClr val="434343"/>
                </a:solidFill>
                <a:latin typeface="Montserrat"/>
                <a:ea typeface="Montserrat"/>
                <a:cs typeface="Montserrat"/>
                <a:sym typeface="Montserrat"/>
              </a:rPr>
              <a:t>Underfitting </a:t>
            </a:r>
            <a:endParaRPr b="1" sz="2600">
              <a:solidFill>
                <a:srgbClr val="434343"/>
              </a:solidFill>
              <a:latin typeface="Montserrat"/>
              <a:ea typeface="Montserrat"/>
              <a:cs typeface="Montserrat"/>
              <a:sym typeface="Montserrat"/>
            </a:endParaRPr>
          </a:p>
          <a:p>
            <a:pPr indent="-393700" lvl="1" marL="914400" marR="0" rtl="0" algn="l">
              <a:lnSpc>
                <a:spcPct val="115000"/>
              </a:lnSpc>
              <a:spcBef>
                <a:spcPts val="0"/>
              </a:spcBef>
              <a:spcAft>
                <a:spcPts val="0"/>
              </a:spcAft>
              <a:buClr>
                <a:srgbClr val="434343"/>
              </a:buClr>
              <a:buSzPts val="2600"/>
              <a:buFont typeface="Montserrat"/>
              <a:buChar char="○"/>
            </a:pPr>
            <a:r>
              <a:rPr lang="en" sz="2600">
                <a:solidFill>
                  <a:srgbClr val="434343"/>
                </a:solidFill>
                <a:latin typeface="Montserrat"/>
                <a:ea typeface="Montserrat"/>
                <a:cs typeface="Montserrat"/>
                <a:sym typeface="Montserrat"/>
              </a:rPr>
              <a:t>Model does not capture the underlying trend of the data and does not fit the data well enough.  </a:t>
            </a:r>
            <a:endParaRPr sz="2600">
              <a:solidFill>
                <a:srgbClr val="434343"/>
              </a:solidFill>
              <a:latin typeface="Montserrat"/>
              <a:ea typeface="Montserrat"/>
              <a:cs typeface="Montserrat"/>
              <a:sym typeface="Montserrat"/>
            </a:endParaRPr>
          </a:p>
          <a:p>
            <a:pPr indent="-393700" lvl="1" marL="914400" marR="0" rtl="0" algn="l">
              <a:lnSpc>
                <a:spcPct val="115000"/>
              </a:lnSpc>
              <a:spcBef>
                <a:spcPts val="0"/>
              </a:spcBef>
              <a:spcAft>
                <a:spcPts val="0"/>
              </a:spcAft>
              <a:buClr>
                <a:srgbClr val="434343"/>
              </a:buClr>
              <a:buSzPts val="2600"/>
              <a:buFont typeface="Montserrat"/>
              <a:buChar char="○"/>
            </a:pPr>
            <a:r>
              <a:rPr lang="en" sz="2600">
                <a:solidFill>
                  <a:srgbClr val="434343"/>
                </a:solidFill>
                <a:latin typeface="Montserrat"/>
                <a:ea typeface="Montserrat"/>
                <a:cs typeface="Montserrat"/>
                <a:sym typeface="Montserrat"/>
              </a:rPr>
              <a:t>Low variance but high bias.  </a:t>
            </a:r>
            <a:endParaRPr sz="2600">
              <a:solidFill>
                <a:srgbClr val="434343"/>
              </a:solidFill>
              <a:latin typeface="Montserrat"/>
              <a:ea typeface="Montserrat"/>
              <a:cs typeface="Montserrat"/>
              <a:sym typeface="Montserrat"/>
            </a:endParaRPr>
          </a:p>
          <a:p>
            <a:pPr indent="-393700" lvl="1" marL="914400" marR="0" rtl="0" algn="l">
              <a:lnSpc>
                <a:spcPct val="115000"/>
              </a:lnSpc>
              <a:spcBef>
                <a:spcPts val="0"/>
              </a:spcBef>
              <a:spcAft>
                <a:spcPts val="0"/>
              </a:spcAft>
              <a:buClr>
                <a:srgbClr val="434343"/>
              </a:buClr>
              <a:buSzPts val="2600"/>
              <a:buFont typeface="Montserrat"/>
              <a:buChar char="○"/>
            </a:pPr>
            <a:r>
              <a:rPr lang="en" sz="2600">
                <a:solidFill>
                  <a:srgbClr val="434343"/>
                </a:solidFill>
                <a:latin typeface="Montserrat"/>
                <a:ea typeface="Montserrat"/>
                <a:cs typeface="Montserrat"/>
                <a:sym typeface="Montserrat"/>
              </a:rPr>
              <a:t>Underfitting is often a result of an excessively simple model.</a:t>
            </a:r>
            <a:endParaRPr sz="2600">
              <a:solidFill>
                <a:srgbClr val="434343"/>
              </a:solidFill>
              <a:latin typeface="Montserrat"/>
              <a:ea typeface="Montserrat"/>
              <a:cs typeface="Montserrat"/>
              <a:sym typeface="Montserrat"/>
            </a:endParaRPr>
          </a:p>
          <a:p>
            <a:pPr indent="0" lvl="0" marL="0" rtl="0" algn="l">
              <a:lnSpc>
                <a:spcPct val="115000"/>
              </a:lnSpc>
              <a:spcBef>
                <a:spcPts val="1600"/>
              </a:spcBef>
              <a:spcAft>
                <a:spcPts val="1600"/>
              </a:spcAft>
              <a:buNone/>
            </a:pPr>
            <a:r>
              <a:t/>
            </a:r>
            <a:endParaRPr sz="2600">
              <a:solidFill>
                <a:srgbClr val="434343"/>
              </a:solidFill>
              <a:latin typeface="Montserrat"/>
              <a:ea typeface="Montserrat"/>
              <a:cs typeface="Montserrat"/>
              <a:sym typeface="Montserrat"/>
            </a:endParaRPr>
          </a:p>
        </p:txBody>
      </p:sp>
    </p:spTree>
  </p:cSld>
  <p:clrMapOvr>
    <a:masterClrMapping/>
  </p:clrMapOvr>
</p:sld>
</file>

<file path=ppt/slides/slide2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9" name="Shape 2779"/>
        <p:cNvGrpSpPr/>
        <p:nvPr/>
      </p:nvGrpSpPr>
      <p:grpSpPr>
        <a:xfrm>
          <a:off x="0" y="0"/>
          <a:ext cx="0" cy="0"/>
          <a:chOff x="0" y="0"/>
          <a:chExt cx="0" cy="0"/>
        </a:xfrm>
      </p:grpSpPr>
      <p:pic>
        <p:nvPicPr>
          <p:cNvPr descr="watermark.jpg" id="2780" name="Google Shape;2780;p27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781" name="Google Shape;2781;p275"/>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2782" name="Google Shape;2782;p27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2783" name="Google Shape;2783;p275"/>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800">
                <a:solidFill>
                  <a:schemeClr val="dk1"/>
                </a:solidFill>
                <a:latin typeface="Montserrat"/>
                <a:ea typeface="Montserrat"/>
                <a:cs typeface="Montserrat"/>
                <a:sym typeface="Montserrat"/>
              </a:rPr>
              <a:t>Overfitting and Underfitting</a:t>
            </a:r>
            <a:endParaRPr sz="28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3000">
              <a:solidFill>
                <a:srgbClr val="2A3990"/>
              </a:solidFill>
              <a:latin typeface="Montserrat"/>
              <a:ea typeface="Montserrat"/>
              <a:cs typeface="Montserrat"/>
              <a:sym typeface="Montserrat"/>
            </a:endParaRPr>
          </a:p>
          <a:p>
            <a:pPr indent="0" lvl="0" marL="0" rtl="0" algn="l">
              <a:spcBef>
                <a:spcPts val="0"/>
              </a:spcBef>
              <a:spcAft>
                <a:spcPts val="0"/>
              </a:spcAft>
              <a:buNone/>
            </a:pPr>
            <a:r>
              <a:t/>
            </a:r>
            <a:endParaRPr sz="3000">
              <a:solidFill>
                <a:srgbClr val="2A3990"/>
              </a:solidFill>
              <a:latin typeface="Montserrat"/>
              <a:ea typeface="Montserrat"/>
              <a:cs typeface="Montserrat"/>
              <a:sym typeface="Montserrat"/>
            </a:endParaRPr>
          </a:p>
        </p:txBody>
      </p:sp>
      <p:sp>
        <p:nvSpPr>
          <p:cNvPr id="2784" name="Google Shape;2784;p275"/>
          <p:cNvSpPr txBox="1"/>
          <p:nvPr/>
        </p:nvSpPr>
        <p:spPr>
          <a:xfrm>
            <a:off x="311700" y="1229875"/>
            <a:ext cx="8520600" cy="3339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 sz="2600">
                <a:solidFill>
                  <a:srgbClr val="434343"/>
                </a:solidFill>
                <a:latin typeface="Montserrat"/>
                <a:ea typeface="Montserrat"/>
                <a:cs typeface="Montserrat"/>
                <a:sym typeface="Montserrat"/>
              </a:rPr>
              <a:t>Data</a:t>
            </a:r>
            <a:endParaRPr sz="2600">
              <a:solidFill>
                <a:srgbClr val="434343"/>
              </a:solidFill>
              <a:latin typeface="Montserrat"/>
              <a:ea typeface="Montserrat"/>
              <a:cs typeface="Montserrat"/>
              <a:sym typeface="Montserrat"/>
            </a:endParaRPr>
          </a:p>
        </p:txBody>
      </p:sp>
      <p:cxnSp>
        <p:nvCxnSpPr>
          <p:cNvPr id="2785" name="Google Shape;2785;p275"/>
          <p:cNvCxnSpPr/>
          <p:nvPr/>
        </p:nvCxnSpPr>
        <p:spPr>
          <a:xfrm>
            <a:off x="3098025" y="1933375"/>
            <a:ext cx="0" cy="1932000"/>
          </a:xfrm>
          <a:prstGeom prst="straightConnector1">
            <a:avLst/>
          </a:prstGeom>
          <a:noFill/>
          <a:ln cap="flat" cmpd="sng" w="19050">
            <a:solidFill>
              <a:schemeClr val="dk2"/>
            </a:solidFill>
            <a:prstDash val="solid"/>
            <a:round/>
            <a:headEnd len="med" w="med" type="triangle"/>
            <a:tailEnd len="med" w="med" type="none"/>
          </a:ln>
        </p:spPr>
      </p:cxnSp>
      <p:cxnSp>
        <p:nvCxnSpPr>
          <p:cNvPr id="2786" name="Google Shape;2786;p275"/>
          <p:cNvCxnSpPr/>
          <p:nvPr/>
        </p:nvCxnSpPr>
        <p:spPr>
          <a:xfrm rot="10800000">
            <a:off x="3098025" y="3865375"/>
            <a:ext cx="2950500" cy="0"/>
          </a:xfrm>
          <a:prstGeom prst="straightConnector1">
            <a:avLst/>
          </a:prstGeom>
          <a:noFill/>
          <a:ln cap="flat" cmpd="sng" w="19050">
            <a:solidFill>
              <a:schemeClr val="dk2"/>
            </a:solidFill>
            <a:prstDash val="solid"/>
            <a:round/>
            <a:headEnd len="med" w="med" type="triangle"/>
            <a:tailEnd len="med" w="med" type="none"/>
          </a:ln>
        </p:spPr>
      </p:cxnSp>
      <p:sp>
        <p:nvSpPr>
          <p:cNvPr id="2787" name="Google Shape;2787;p275"/>
          <p:cNvSpPr/>
          <p:nvPr/>
        </p:nvSpPr>
        <p:spPr>
          <a:xfrm>
            <a:off x="3604075" y="3314300"/>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8" name="Google Shape;2788;p275"/>
          <p:cNvSpPr/>
          <p:nvPr/>
        </p:nvSpPr>
        <p:spPr>
          <a:xfrm>
            <a:off x="3721975" y="284042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9" name="Google Shape;2789;p275"/>
          <p:cNvSpPr/>
          <p:nvPr/>
        </p:nvSpPr>
        <p:spPr>
          <a:xfrm>
            <a:off x="4126200" y="280257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0" name="Google Shape;2790;p275"/>
          <p:cNvSpPr/>
          <p:nvPr/>
        </p:nvSpPr>
        <p:spPr>
          <a:xfrm>
            <a:off x="4284625" y="2449400"/>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1" name="Google Shape;2791;p275"/>
          <p:cNvSpPr/>
          <p:nvPr/>
        </p:nvSpPr>
        <p:spPr>
          <a:xfrm>
            <a:off x="4708700" y="263197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2" name="Google Shape;2792;p275"/>
          <p:cNvSpPr/>
          <p:nvPr/>
        </p:nvSpPr>
        <p:spPr>
          <a:xfrm>
            <a:off x="4957675" y="2350363"/>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3" name="Google Shape;2793;p275"/>
          <p:cNvSpPr/>
          <p:nvPr/>
        </p:nvSpPr>
        <p:spPr>
          <a:xfrm>
            <a:off x="5375700" y="263197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4" name="Google Shape;2794;p275"/>
          <p:cNvSpPr/>
          <p:nvPr/>
        </p:nvSpPr>
        <p:spPr>
          <a:xfrm>
            <a:off x="5135700" y="2567300"/>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5" name="Google Shape;2795;p275"/>
          <p:cNvSpPr/>
          <p:nvPr/>
        </p:nvSpPr>
        <p:spPr>
          <a:xfrm>
            <a:off x="5553725" y="2350363"/>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6" name="Google Shape;2796;p275"/>
          <p:cNvSpPr/>
          <p:nvPr/>
        </p:nvSpPr>
        <p:spPr>
          <a:xfrm>
            <a:off x="5802725" y="274987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7" name="Google Shape;2797;p275"/>
          <p:cNvSpPr/>
          <p:nvPr/>
        </p:nvSpPr>
        <p:spPr>
          <a:xfrm>
            <a:off x="3908575" y="3111700"/>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8" name="Google Shape;2798;p275"/>
          <p:cNvSpPr/>
          <p:nvPr/>
        </p:nvSpPr>
        <p:spPr>
          <a:xfrm>
            <a:off x="3292100" y="340297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9" name="Google Shape;2799;p275"/>
          <p:cNvSpPr txBox="1"/>
          <p:nvPr/>
        </p:nvSpPr>
        <p:spPr>
          <a:xfrm>
            <a:off x="2481200" y="2617038"/>
            <a:ext cx="645900" cy="44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Overpass"/>
                <a:ea typeface="Overpass"/>
                <a:cs typeface="Overpass"/>
                <a:sym typeface="Overpass"/>
              </a:rPr>
              <a:t>Y</a:t>
            </a:r>
            <a:endParaRPr b="1">
              <a:latin typeface="Overpass"/>
              <a:ea typeface="Overpass"/>
              <a:cs typeface="Overpass"/>
              <a:sym typeface="Overpass"/>
            </a:endParaRPr>
          </a:p>
        </p:txBody>
      </p:sp>
      <p:sp>
        <p:nvSpPr>
          <p:cNvPr id="2800" name="Google Shape;2800;p275"/>
          <p:cNvSpPr txBox="1"/>
          <p:nvPr/>
        </p:nvSpPr>
        <p:spPr>
          <a:xfrm>
            <a:off x="4311775" y="3899688"/>
            <a:ext cx="645900" cy="44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Overpass"/>
                <a:ea typeface="Overpass"/>
                <a:cs typeface="Overpass"/>
                <a:sym typeface="Overpass"/>
              </a:rPr>
              <a:t>X</a:t>
            </a:r>
            <a:endParaRPr b="1">
              <a:latin typeface="Overpass"/>
              <a:ea typeface="Overpass"/>
              <a:cs typeface="Overpass"/>
              <a:sym typeface="Overpass"/>
            </a:endParaRPr>
          </a:p>
        </p:txBody>
      </p:sp>
    </p:spTree>
  </p:cSld>
  <p:clrMapOvr>
    <a:masterClrMapping/>
  </p:clrMapOvr>
</p:sld>
</file>

<file path=ppt/slides/slide2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4" name="Shape 2804"/>
        <p:cNvGrpSpPr/>
        <p:nvPr/>
      </p:nvGrpSpPr>
      <p:grpSpPr>
        <a:xfrm>
          <a:off x="0" y="0"/>
          <a:ext cx="0" cy="0"/>
          <a:chOff x="0" y="0"/>
          <a:chExt cx="0" cy="0"/>
        </a:xfrm>
      </p:grpSpPr>
      <p:pic>
        <p:nvPicPr>
          <p:cNvPr descr="watermark.jpg" id="2805" name="Google Shape;2805;p27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806" name="Google Shape;2806;p276"/>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2807" name="Google Shape;2807;p27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2808" name="Google Shape;2808;p276"/>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800">
                <a:solidFill>
                  <a:schemeClr val="dk1"/>
                </a:solidFill>
                <a:latin typeface="Montserrat"/>
                <a:ea typeface="Montserrat"/>
                <a:cs typeface="Montserrat"/>
                <a:sym typeface="Montserrat"/>
              </a:rPr>
              <a:t>Overfitting and Underfitting</a:t>
            </a:r>
            <a:endParaRPr sz="28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3000">
              <a:solidFill>
                <a:srgbClr val="2A3990"/>
              </a:solidFill>
              <a:latin typeface="Montserrat"/>
              <a:ea typeface="Montserrat"/>
              <a:cs typeface="Montserrat"/>
              <a:sym typeface="Montserrat"/>
            </a:endParaRPr>
          </a:p>
          <a:p>
            <a:pPr indent="0" lvl="0" marL="0" rtl="0" algn="l">
              <a:spcBef>
                <a:spcPts val="0"/>
              </a:spcBef>
              <a:spcAft>
                <a:spcPts val="0"/>
              </a:spcAft>
              <a:buNone/>
            </a:pPr>
            <a:r>
              <a:t/>
            </a:r>
            <a:endParaRPr sz="3000">
              <a:solidFill>
                <a:srgbClr val="2A3990"/>
              </a:solidFill>
              <a:latin typeface="Montserrat"/>
              <a:ea typeface="Montserrat"/>
              <a:cs typeface="Montserrat"/>
              <a:sym typeface="Montserrat"/>
            </a:endParaRPr>
          </a:p>
        </p:txBody>
      </p:sp>
      <p:sp>
        <p:nvSpPr>
          <p:cNvPr id="2809" name="Google Shape;2809;p276"/>
          <p:cNvSpPr txBox="1"/>
          <p:nvPr/>
        </p:nvSpPr>
        <p:spPr>
          <a:xfrm>
            <a:off x="311700" y="1229875"/>
            <a:ext cx="8520600" cy="3339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 sz="2600">
                <a:solidFill>
                  <a:srgbClr val="434343"/>
                </a:solidFill>
                <a:latin typeface="Montserrat"/>
                <a:ea typeface="Montserrat"/>
                <a:cs typeface="Montserrat"/>
                <a:sym typeface="Montserrat"/>
              </a:rPr>
              <a:t>Underfitting</a:t>
            </a:r>
            <a:endParaRPr sz="2600">
              <a:solidFill>
                <a:srgbClr val="434343"/>
              </a:solidFill>
              <a:latin typeface="Montserrat"/>
              <a:ea typeface="Montserrat"/>
              <a:cs typeface="Montserrat"/>
              <a:sym typeface="Montserrat"/>
            </a:endParaRPr>
          </a:p>
        </p:txBody>
      </p:sp>
      <p:cxnSp>
        <p:nvCxnSpPr>
          <p:cNvPr id="2810" name="Google Shape;2810;p276"/>
          <p:cNvCxnSpPr/>
          <p:nvPr/>
        </p:nvCxnSpPr>
        <p:spPr>
          <a:xfrm>
            <a:off x="3098025" y="1933375"/>
            <a:ext cx="0" cy="1932000"/>
          </a:xfrm>
          <a:prstGeom prst="straightConnector1">
            <a:avLst/>
          </a:prstGeom>
          <a:noFill/>
          <a:ln cap="flat" cmpd="sng" w="19050">
            <a:solidFill>
              <a:schemeClr val="dk2"/>
            </a:solidFill>
            <a:prstDash val="solid"/>
            <a:round/>
            <a:headEnd len="med" w="med" type="triangle"/>
            <a:tailEnd len="med" w="med" type="none"/>
          </a:ln>
        </p:spPr>
      </p:cxnSp>
      <p:cxnSp>
        <p:nvCxnSpPr>
          <p:cNvPr id="2811" name="Google Shape;2811;p276"/>
          <p:cNvCxnSpPr/>
          <p:nvPr/>
        </p:nvCxnSpPr>
        <p:spPr>
          <a:xfrm rot="10800000">
            <a:off x="3098025" y="3865375"/>
            <a:ext cx="2950500" cy="0"/>
          </a:xfrm>
          <a:prstGeom prst="straightConnector1">
            <a:avLst/>
          </a:prstGeom>
          <a:noFill/>
          <a:ln cap="flat" cmpd="sng" w="19050">
            <a:solidFill>
              <a:schemeClr val="dk2"/>
            </a:solidFill>
            <a:prstDash val="solid"/>
            <a:round/>
            <a:headEnd len="med" w="med" type="triangle"/>
            <a:tailEnd len="med" w="med" type="none"/>
          </a:ln>
        </p:spPr>
      </p:cxnSp>
      <p:sp>
        <p:nvSpPr>
          <p:cNvPr id="2812" name="Google Shape;2812;p276"/>
          <p:cNvSpPr/>
          <p:nvPr/>
        </p:nvSpPr>
        <p:spPr>
          <a:xfrm>
            <a:off x="3604075" y="3314300"/>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3" name="Google Shape;2813;p276"/>
          <p:cNvSpPr/>
          <p:nvPr/>
        </p:nvSpPr>
        <p:spPr>
          <a:xfrm>
            <a:off x="3721975" y="284042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4" name="Google Shape;2814;p276"/>
          <p:cNvSpPr/>
          <p:nvPr/>
        </p:nvSpPr>
        <p:spPr>
          <a:xfrm>
            <a:off x="4126200" y="280257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5" name="Google Shape;2815;p276"/>
          <p:cNvSpPr/>
          <p:nvPr/>
        </p:nvSpPr>
        <p:spPr>
          <a:xfrm>
            <a:off x="4284625" y="2449400"/>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6" name="Google Shape;2816;p276"/>
          <p:cNvSpPr/>
          <p:nvPr/>
        </p:nvSpPr>
        <p:spPr>
          <a:xfrm>
            <a:off x="4708700" y="263197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7" name="Google Shape;2817;p276"/>
          <p:cNvSpPr/>
          <p:nvPr/>
        </p:nvSpPr>
        <p:spPr>
          <a:xfrm>
            <a:off x="4957675" y="2350363"/>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8" name="Google Shape;2818;p276"/>
          <p:cNvSpPr/>
          <p:nvPr/>
        </p:nvSpPr>
        <p:spPr>
          <a:xfrm>
            <a:off x="5375700" y="263197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9" name="Google Shape;2819;p276"/>
          <p:cNvSpPr/>
          <p:nvPr/>
        </p:nvSpPr>
        <p:spPr>
          <a:xfrm>
            <a:off x="5135700" y="2567300"/>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0" name="Google Shape;2820;p276"/>
          <p:cNvSpPr/>
          <p:nvPr/>
        </p:nvSpPr>
        <p:spPr>
          <a:xfrm>
            <a:off x="5553725" y="2350363"/>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1" name="Google Shape;2821;p276"/>
          <p:cNvSpPr/>
          <p:nvPr/>
        </p:nvSpPr>
        <p:spPr>
          <a:xfrm>
            <a:off x="5802725" y="274987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2" name="Google Shape;2822;p276"/>
          <p:cNvSpPr/>
          <p:nvPr/>
        </p:nvSpPr>
        <p:spPr>
          <a:xfrm>
            <a:off x="3908575" y="3111700"/>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3" name="Google Shape;2823;p276"/>
          <p:cNvSpPr/>
          <p:nvPr/>
        </p:nvSpPr>
        <p:spPr>
          <a:xfrm>
            <a:off x="3292100" y="340297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4" name="Google Shape;2824;p276"/>
          <p:cNvSpPr txBox="1"/>
          <p:nvPr/>
        </p:nvSpPr>
        <p:spPr>
          <a:xfrm>
            <a:off x="2481200" y="2617038"/>
            <a:ext cx="645900" cy="44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Overpass"/>
                <a:ea typeface="Overpass"/>
                <a:cs typeface="Overpass"/>
                <a:sym typeface="Overpass"/>
              </a:rPr>
              <a:t>Y</a:t>
            </a:r>
            <a:endParaRPr b="1">
              <a:latin typeface="Overpass"/>
              <a:ea typeface="Overpass"/>
              <a:cs typeface="Overpass"/>
              <a:sym typeface="Overpass"/>
            </a:endParaRPr>
          </a:p>
        </p:txBody>
      </p:sp>
      <p:sp>
        <p:nvSpPr>
          <p:cNvPr id="2825" name="Google Shape;2825;p276"/>
          <p:cNvSpPr txBox="1"/>
          <p:nvPr/>
        </p:nvSpPr>
        <p:spPr>
          <a:xfrm>
            <a:off x="4311775" y="3899688"/>
            <a:ext cx="645900" cy="44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Overpass"/>
                <a:ea typeface="Overpass"/>
                <a:cs typeface="Overpass"/>
                <a:sym typeface="Overpass"/>
              </a:rPr>
              <a:t>X</a:t>
            </a:r>
            <a:endParaRPr b="1">
              <a:latin typeface="Overpass"/>
              <a:ea typeface="Overpass"/>
              <a:cs typeface="Overpass"/>
              <a:sym typeface="Overpass"/>
            </a:endParaRPr>
          </a:p>
        </p:txBody>
      </p:sp>
      <p:cxnSp>
        <p:nvCxnSpPr>
          <p:cNvPr id="2826" name="Google Shape;2826;p276"/>
          <p:cNvCxnSpPr/>
          <p:nvPr/>
        </p:nvCxnSpPr>
        <p:spPr>
          <a:xfrm flipH="1" rot="10800000">
            <a:off x="3124775" y="1716550"/>
            <a:ext cx="2314800" cy="1940100"/>
          </a:xfrm>
          <a:prstGeom prst="straightConnector1">
            <a:avLst/>
          </a:prstGeom>
          <a:noFill/>
          <a:ln cap="flat" cmpd="sng" w="19050">
            <a:solidFill>
              <a:srgbClr val="E06666"/>
            </a:solidFill>
            <a:prstDash val="solid"/>
            <a:round/>
            <a:headEnd len="med" w="med" type="none"/>
            <a:tailEnd len="med" w="med" type="none"/>
          </a:ln>
        </p:spPr>
      </p:cxnSp>
      <p:sp>
        <p:nvSpPr>
          <p:cNvPr id="2827" name="Google Shape;2827;p276"/>
          <p:cNvSpPr/>
          <p:nvPr/>
        </p:nvSpPr>
        <p:spPr>
          <a:xfrm>
            <a:off x="4434750" y="2867775"/>
            <a:ext cx="117900" cy="117900"/>
          </a:xfrm>
          <a:prstGeom prst="ellipse">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1" name="Shape 2831"/>
        <p:cNvGrpSpPr/>
        <p:nvPr/>
      </p:nvGrpSpPr>
      <p:grpSpPr>
        <a:xfrm>
          <a:off x="0" y="0"/>
          <a:ext cx="0" cy="0"/>
          <a:chOff x="0" y="0"/>
          <a:chExt cx="0" cy="0"/>
        </a:xfrm>
      </p:grpSpPr>
      <p:pic>
        <p:nvPicPr>
          <p:cNvPr descr="watermark.jpg" id="2832" name="Google Shape;2832;p27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833" name="Google Shape;2833;p277"/>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2834" name="Google Shape;2834;p27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2835" name="Google Shape;2835;p277"/>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800">
                <a:solidFill>
                  <a:schemeClr val="dk1"/>
                </a:solidFill>
                <a:latin typeface="Montserrat"/>
                <a:ea typeface="Montserrat"/>
                <a:cs typeface="Montserrat"/>
                <a:sym typeface="Montserrat"/>
              </a:rPr>
              <a:t>Overfitting and Underfitting</a:t>
            </a:r>
            <a:endParaRPr sz="28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3000">
              <a:solidFill>
                <a:srgbClr val="2A3990"/>
              </a:solidFill>
              <a:latin typeface="Montserrat"/>
              <a:ea typeface="Montserrat"/>
              <a:cs typeface="Montserrat"/>
              <a:sym typeface="Montserrat"/>
            </a:endParaRPr>
          </a:p>
          <a:p>
            <a:pPr indent="0" lvl="0" marL="0" rtl="0" algn="l">
              <a:spcBef>
                <a:spcPts val="0"/>
              </a:spcBef>
              <a:spcAft>
                <a:spcPts val="0"/>
              </a:spcAft>
              <a:buNone/>
            </a:pPr>
            <a:r>
              <a:t/>
            </a:r>
            <a:endParaRPr sz="3000">
              <a:solidFill>
                <a:srgbClr val="2A3990"/>
              </a:solidFill>
              <a:latin typeface="Montserrat"/>
              <a:ea typeface="Montserrat"/>
              <a:cs typeface="Montserrat"/>
              <a:sym typeface="Montserrat"/>
            </a:endParaRPr>
          </a:p>
        </p:txBody>
      </p:sp>
      <p:sp>
        <p:nvSpPr>
          <p:cNvPr id="2836" name="Google Shape;2836;p277"/>
          <p:cNvSpPr txBox="1"/>
          <p:nvPr/>
        </p:nvSpPr>
        <p:spPr>
          <a:xfrm>
            <a:off x="311700" y="1229875"/>
            <a:ext cx="8520600" cy="3339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 sz="2600">
                <a:solidFill>
                  <a:srgbClr val="434343"/>
                </a:solidFill>
                <a:latin typeface="Montserrat"/>
                <a:ea typeface="Montserrat"/>
                <a:cs typeface="Montserrat"/>
                <a:sym typeface="Montserrat"/>
              </a:rPr>
              <a:t>Underfitting</a:t>
            </a:r>
            <a:endParaRPr sz="2600">
              <a:solidFill>
                <a:srgbClr val="434343"/>
              </a:solidFill>
              <a:latin typeface="Montserrat"/>
              <a:ea typeface="Montserrat"/>
              <a:cs typeface="Montserrat"/>
              <a:sym typeface="Montserrat"/>
            </a:endParaRPr>
          </a:p>
        </p:txBody>
      </p:sp>
      <p:cxnSp>
        <p:nvCxnSpPr>
          <p:cNvPr id="2837" name="Google Shape;2837;p277"/>
          <p:cNvCxnSpPr/>
          <p:nvPr/>
        </p:nvCxnSpPr>
        <p:spPr>
          <a:xfrm>
            <a:off x="3098025" y="1933375"/>
            <a:ext cx="0" cy="1932000"/>
          </a:xfrm>
          <a:prstGeom prst="straightConnector1">
            <a:avLst/>
          </a:prstGeom>
          <a:noFill/>
          <a:ln cap="flat" cmpd="sng" w="19050">
            <a:solidFill>
              <a:schemeClr val="dk2"/>
            </a:solidFill>
            <a:prstDash val="solid"/>
            <a:round/>
            <a:headEnd len="med" w="med" type="triangle"/>
            <a:tailEnd len="med" w="med" type="none"/>
          </a:ln>
        </p:spPr>
      </p:cxnSp>
      <p:cxnSp>
        <p:nvCxnSpPr>
          <p:cNvPr id="2838" name="Google Shape;2838;p277"/>
          <p:cNvCxnSpPr/>
          <p:nvPr/>
        </p:nvCxnSpPr>
        <p:spPr>
          <a:xfrm rot="10800000">
            <a:off x="3098025" y="3865375"/>
            <a:ext cx="2950500" cy="0"/>
          </a:xfrm>
          <a:prstGeom prst="straightConnector1">
            <a:avLst/>
          </a:prstGeom>
          <a:noFill/>
          <a:ln cap="flat" cmpd="sng" w="19050">
            <a:solidFill>
              <a:schemeClr val="dk2"/>
            </a:solidFill>
            <a:prstDash val="solid"/>
            <a:round/>
            <a:headEnd len="med" w="med" type="triangle"/>
            <a:tailEnd len="med" w="med" type="none"/>
          </a:ln>
        </p:spPr>
      </p:cxnSp>
      <p:sp>
        <p:nvSpPr>
          <p:cNvPr id="2839" name="Google Shape;2839;p277"/>
          <p:cNvSpPr/>
          <p:nvPr/>
        </p:nvSpPr>
        <p:spPr>
          <a:xfrm>
            <a:off x="3604075" y="3314300"/>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0" name="Google Shape;2840;p277"/>
          <p:cNvSpPr/>
          <p:nvPr/>
        </p:nvSpPr>
        <p:spPr>
          <a:xfrm>
            <a:off x="3721975" y="284042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1" name="Google Shape;2841;p277"/>
          <p:cNvSpPr/>
          <p:nvPr/>
        </p:nvSpPr>
        <p:spPr>
          <a:xfrm>
            <a:off x="4126200" y="280257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2" name="Google Shape;2842;p277"/>
          <p:cNvSpPr/>
          <p:nvPr/>
        </p:nvSpPr>
        <p:spPr>
          <a:xfrm>
            <a:off x="4284625" y="2449400"/>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3" name="Google Shape;2843;p277"/>
          <p:cNvSpPr/>
          <p:nvPr/>
        </p:nvSpPr>
        <p:spPr>
          <a:xfrm>
            <a:off x="4708700" y="263197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4" name="Google Shape;2844;p277"/>
          <p:cNvSpPr/>
          <p:nvPr/>
        </p:nvSpPr>
        <p:spPr>
          <a:xfrm>
            <a:off x="4957675" y="2350363"/>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5" name="Google Shape;2845;p277"/>
          <p:cNvSpPr/>
          <p:nvPr/>
        </p:nvSpPr>
        <p:spPr>
          <a:xfrm>
            <a:off x="5375700" y="263197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6" name="Google Shape;2846;p277"/>
          <p:cNvSpPr/>
          <p:nvPr/>
        </p:nvSpPr>
        <p:spPr>
          <a:xfrm>
            <a:off x="5135700" y="2567300"/>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7" name="Google Shape;2847;p277"/>
          <p:cNvSpPr/>
          <p:nvPr/>
        </p:nvSpPr>
        <p:spPr>
          <a:xfrm>
            <a:off x="5553725" y="2350363"/>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8" name="Google Shape;2848;p277"/>
          <p:cNvSpPr/>
          <p:nvPr/>
        </p:nvSpPr>
        <p:spPr>
          <a:xfrm>
            <a:off x="5802725" y="274987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9" name="Google Shape;2849;p277"/>
          <p:cNvSpPr/>
          <p:nvPr/>
        </p:nvSpPr>
        <p:spPr>
          <a:xfrm>
            <a:off x="3908575" y="3111700"/>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0" name="Google Shape;2850;p277"/>
          <p:cNvSpPr/>
          <p:nvPr/>
        </p:nvSpPr>
        <p:spPr>
          <a:xfrm>
            <a:off x="3292100" y="340297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1" name="Google Shape;2851;p277"/>
          <p:cNvSpPr txBox="1"/>
          <p:nvPr/>
        </p:nvSpPr>
        <p:spPr>
          <a:xfrm>
            <a:off x="2481200" y="2617038"/>
            <a:ext cx="645900" cy="44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Overpass"/>
                <a:ea typeface="Overpass"/>
                <a:cs typeface="Overpass"/>
                <a:sym typeface="Overpass"/>
              </a:rPr>
              <a:t>Y</a:t>
            </a:r>
            <a:endParaRPr b="1">
              <a:latin typeface="Overpass"/>
              <a:ea typeface="Overpass"/>
              <a:cs typeface="Overpass"/>
              <a:sym typeface="Overpass"/>
            </a:endParaRPr>
          </a:p>
        </p:txBody>
      </p:sp>
      <p:sp>
        <p:nvSpPr>
          <p:cNvPr id="2852" name="Google Shape;2852;p277"/>
          <p:cNvSpPr txBox="1"/>
          <p:nvPr/>
        </p:nvSpPr>
        <p:spPr>
          <a:xfrm>
            <a:off x="4311775" y="3899688"/>
            <a:ext cx="645900" cy="44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Overpass"/>
                <a:ea typeface="Overpass"/>
                <a:cs typeface="Overpass"/>
                <a:sym typeface="Overpass"/>
              </a:rPr>
              <a:t>X</a:t>
            </a:r>
            <a:endParaRPr b="1">
              <a:latin typeface="Overpass"/>
              <a:ea typeface="Overpass"/>
              <a:cs typeface="Overpass"/>
              <a:sym typeface="Overpass"/>
            </a:endParaRPr>
          </a:p>
        </p:txBody>
      </p:sp>
      <p:sp>
        <p:nvSpPr>
          <p:cNvPr id="2853" name="Google Shape;2853;p277"/>
          <p:cNvSpPr/>
          <p:nvPr/>
        </p:nvSpPr>
        <p:spPr>
          <a:xfrm>
            <a:off x="4434750" y="2867775"/>
            <a:ext cx="117900" cy="117900"/>
          </a:xfrm>
          <a:prstGeom prst="ellipse">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4" name="Google Shape;2854;p277"/>
          <p:cNvSpPr/>
          <p:nvPr/>
        </p:nvSpPr>
        <p:spPr>
          <a:xfrm>
            <a:off x="5920625" y="2401450"/>
            <a:ext cx="117900" cy="117900"/>
          </a:xfrm>
          <a:prstGeom prst="ellipse">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855" name="Google Shape;2855;p277"/>
          <p:cNvCxnSpPr/>
          <p:nvPr/>
        </p:nvCxnSpPr>
        <p:spPr>
          <a:xfrm flipH="1" rot="10800000">
            <a:off x="3124775" y="1716550"/>
            <a:ext cx="2314800" cy="1940100"/>
          </a:xfrm>
          <a:prstGeom prst="straightConnector1">
            <a:avLst/>
          </a:prstGeom>
          <a:noFill/>
          <a:ln cap="flat" cmpd="sng" w="19050">
            <a:solidFill>
              <a:srgbClr val="E06666"/>
            </a:solidFill>
            <a:prstDash val="solid"/>
            <a:round/>
            <a:headEnd len="med" w="med" type="none"/>
            <a:tailEnd len="med" w="med" type="none"/>
          </a:ln>
        </p:spPr>
      </p:cxnSp>
    </p:spTree>
  </p:cSld>
  <p:clrMapOvr>
    <a:masterClrMapping/>
  </p:clrMapOvr>
</p:sld>
</file>

<file path=ppt/slides/slide2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9" name="Shape 2859"/>
        <p:cNvGrpSpPr/>
        <p:nvPr/>
      </p:nvGrpSpPr>
      <p:grpSpPr>
        <a:xfrm>
          <a:off x="0" y="0"/>
          <a:ext cx="0" cy="0"/>
          <a:chOff x="0" y="0"/>
          <a:chExt cx="0" cy="0"/>
        </a:xfrm>
      </p:grpSpPr>
      <p:pic>
        <p:nvPicPr>
          <p:cNvPr descr="watermark.jpg" id="2860" name="Google Shape;2860;p27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861" name="Google Shape;2861;p278"/>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2862" name="Google Shape;2862;p27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2863" name="Google Shape;2863;p278"/>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800">
                <a:solidFill>
                  <a:schemeClr val="dk1"/>
                </a:solidFill>
                <a:latin typeface="Montserrat"/>
                <a:ea typeface="Montserrat"/>
                <a:cs typeface="Montserrat"/>
                <a:sym typeface="Montserrat"/>
              </a:rPr>
              <a:t>Overfitting and Underfitting</a:t>
            </a:r>
            <a:endParaRPr sz="28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3000">
              <a:solidFill>
                <a:srgbClr val="2A3990"/>
              </a:solidFill>
              <a:latin typeface="Montserrat"/>
              <a:ea typeface="Montserrat"/>
              <a:cs typeface="Montserrat"/>
              <a:sym typeface="Montserrat"/>
            </a:endParaRPr>
          </a:p>
          <a:p>
            <a:pPr indent="0" lvl="0" marL="0" rtl="0" algn="l">
              <a:spcBef>
                <a:spcPts val="0"/>
              </a:spcBef>
              <a:spcAft>
                <a:spcPts val="0"/>
              </a:spcAft>
              <a:buNone/>
            </a:pPr>
            <a:r>
              <a:t/>
            </a:r>
            <a:endParaRPr sz="3000">
              <a:solidFill>
                <a:srgbClr val="2A3990"/>
              </a:solidFill>
              <a:latin typeface="Montserrat"/>
              <a:ea typeface="Montserrat"/>
              <a:cs typeface="Montserrat"/>
              <a:sym typeface="Montserrat"/>
            </a:endParaRPr>
          </a:p>
        </p:txBody>
      </p:sp>
      <p:sp>
        <p:nvSpPr>
          <p:cNvPr id="2864" name="Google Shape;2864;p278"/>
          <p:cNvSpPr txBox="1"/>
          <p:nvPr/>
        </p:nvSpPr>
        <p:spPr>
          <a:xfrm>
            <a:off x="311700" y="1229875"/>
            <a:ext cx="8520600" cy="3339000"/>
          </a:xfrm>
          <a:prstGeom prst="rect">
            <a:avLst/>
          </a:prstGeom>
          <a:noFill/>
          <a:ln>
            <a:noFill/>
          </a:ln>
        </p:spPr>
        <p:txBody>
          <a:bodyPr anchorCtr="0" anchor="t" bIns="91425" lIns="91425" spcFirstLastPara="1" rIns="91425" wrap="square" tIns="91425">
            <a:noAutofit/>
          </a:bodyPr>
          <a:lstStyle/>
          <a:p>
            <a:pPr indent="-393700" lvl="0" marL="457200" marR="0" rtl="0" algn="l">
              <a:lnSpc>
                <a:spcPct val="115000"/>
              </a:lnSpc>
              <a:spcBef>
                <a:spcPts val="0"/>
              </a:spcBef>
              <a:spcAft>
                <a:spcPts val="0"/>
              </a:spcAft>
              <a:buClr>
                <a:srgbClr val="434343"/>
              </a:buClr>
              <a:buSzPts val="2600"/>
              <a:buFont typeface="Arial"/>
              <a:buChar char="●"/>
            </a:pPr>
            <a:r>
              <a:rPr b="1" lang="en" sz="2600">
                <a:solidFill>
                  <a:srgbClr val="434343"/>
                </a:solidFill>
                <a:latin typeface="Montserrat"/>
                <a:ea typeface="Montserrat"/>
                <a:cs typeface="Montserrat"/>
                <a:sym typeface="Montserrat"/>
              </a:rPr>
              <a:t>Underfitting </a:t>
            </a:r>
            <a:endParaRPr b="1" sz="2600">
              <a:solidFill>
                <a:srgbClr val="434343"/>
              </a:solidFill>
              <a:latin typeface="Montserrat"/>
              <a:ea typeface="Montserrat"/>
              <a:cs typeface="Montserrat"/>
              <a:sym typeface="Montserrat"/>
            </a:endParaRPr>
          </a:p>
          <a:p>
            <a:pPr indent="-393700" lvl="1" marL="914400" marR="0" rtl="0" algn="l">
              <a:lnSpc>
                <a:spcPct val="115000"/>
              </a:lnSpc>
              <a:spcBef>
                <a:spcPts val="0"/>
              </a:spcBef>
              <a:spcAft>
                <a:spcPts val="0"/>
              </a:spcAft>
              <a:buClr>
                <a:srgbClr val="434343"/>
              </a:buClr>
              <a:buSzPts val="2600"/>
              <a:buFont typeface="Montserrat"/>
              <a:buChar char="○"/>
            </a:pPr>
            <a:r>
              <a:rPr lang="en" sz="2600">
                <a:solidFill>
                  <a:srgbClr val="434343"/>
                </a:solidFill>
                <a:latin typeface="Montserrat"/>
                <a:ea typeface="Montserrat"/>
                <a:cs typeface="Montserrat"/>
                <a:sym typeface="Montserrat"/>
              </a:rPr>
              <a:t>Model has high bias and is generalizing too much.</a:t>
            </a:r>
            <a:endParaRPr sz="2600">
              <a:solidFill>
                <a:srgbClr val="434343"/>
              </a:solidFill>
              <a:latin typeface="Montserrat"/>
              <a:ea typeface="Montserrat"/>
              <a:cs typeface="Montserrat"/>
              <a:sym typeface="Montserrat"/>
            </a:endParaRPr>
          </a:p>
          <a:p>
            <a:pPr indent="-393700" lvl="1" marL="914400" marR="0" rtl="0" algn="l">
              <a:lnSpc>
                <a:spcPct val="115000"/>
              </a:lnSpc>
              <a:spcBef>
                <a:spcPts val="0"/>
              </a:spcBef>
              <a:spcAft>
                <a:spcPts val="0"/>
              </a:spcAft>
              <a:buClr>
                <a:srgbClr val="434343"/>
              </a:buClr>
              <a:buSzPts val="2600"/>
              <a:buFont typeface="Montserrat"/>
              <a:buChar char="○"/>
            </a:pPr>
            <a:r>
              <a:rPr lang="en" sz="2600">
                <a:solidFill>
                  <a:srgbClr val="434343"/>
                </a:solidFill>
                <a:latin typeface="Montserrat"/>
                <a:ea typeface="Montserrat"/>
                <a:cs typeface="Montserrat"/>
                <a:sym typeface="Montserrat"/>
              </a:rPr>
              <a:t>Underfitting can lead to poor performance in both training and testing data sets.</a:t>
            </a:r>
            <a:endParaRPr sz="2600">
              <a:solidFill>
                <a:srgbClr val="434343"/>
              </a:solidFill>
              <a:latin typeface="Montserrat"/>
              <a:ea typeface="Montserrat"/>
              <a:cs typeface="Montserrat"/>
              <a:sym typeface="Montserrat"/>
            </a:endParaRPr>
          </a:p>
          <a:p>
            <a:pPr indent="0" lvl="0" marL="0" rtl="0" algn="l">
              <a:lnSpc>
                <a:spcPct val="115000"/>
              </a:lnSpc>
              <a:spcBef>
                <a:spcPts val="1600"/>
              </a:spcBef>
              <a:spcAft>
                <a:spcPts val="1600"/>
              </a:spcAft>
              <a:buNone/>
            </a:pPr>
            <a:r>
              <a:t/>
            </a:r>
            <a:endParaRPr sz="2600">
              <a:solidFill>
                <a:srgbClr val="434343"/>
              </a:solidFill>
              <a:latin typeface="Montserrat"/>
              <a:ea typeface="Montserrat"/>
              <a:cs typeface="Montserrat"/>
              <a:sym typeface="Montserrat"/>
            </a:endParaRPr>
          </a:p>
        </p:txBody>
      </p:sp>
    </p:spTree>
  </p:cSld>
  <p:clrMapOvr>
    <a:masterClrMapping/>
  </p:clrMapOvr>
</p:sld>
</file>

<file path=ppt/slides/slide2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8" name="Shape 2868"/>
        <p:cNvGrpSpPr/>
        <p:nvPr/>
      </p:nvGrpSpPr>
      <p:grpSpPr>
        <a:xfrm>
          <a:off x="0" y="0"/>
          <a:ext cx="0" cy="0"/>
          <a:chOff x="0" y="0"/>
          <a:chExt cx="0" cy="0"/>
        </a:xfrm>
      </p:grpSpPr>
      <p:pic>
        <p:nvPicPr>
          <p:cNvPr descr="watermark.jpg" id="2869" name="Google Shape;2869;p27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870" name="Google Shape;2870;p279"/>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2871" name="Google Shape;2871;p27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2872" name="Google Shape;2872;p279"/>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800">
                <a:solidFill>
                  <a:schemeClr val="dk1"/>
                </a:solidFill>
                <a:latin typeface="Montserrat"/>
                <a:ea typeface="Montserrat"/>
                <a:cs typeface="Montserrat"/>
                <a:sym typeface="Montserrat"/>
              </a:rPr>
              <a:t>Overfitting and Underfitting</a:t>
            </a:r>
            <a:endParaRPr sz="28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3000">
              <a:solidFill>
                <a:srgbClr val="2A3990"/>
              </a:solidFill>
              <a:latin typeface="Montserrat"/>
              <a:ea typeface="Montserrat"/>
              <a:cs typeface="Montserrat"/>
              <a:sym typeface="Montserrat"/>
            </a:endParaRPr>
          </a:p>
          <a:p>
            <a:pPr indent="0" lvl="0" marL="0" rtl="0" algn="l">
              <a:spcBef>
                <a:spcPts val="0"/>
              </a:spcBef>
              <a:spcAft>
                <a:spcPts val="0"/>
              </a:spcAft>
              <a:buNone/>
            </a:pPr>
            <a:r>
              <a:t/>
            </a:r>
            <a:endParaRPr sz="3000">
              <a:solidFill>
                <a:srgbClr val="2A3990"/>
              </a:solidFill>
              <a:latin typeface="Montserrat"/>
              <a:ea typeface="Montserrat"/>
              <a:cs typeface="Montserrat"/>
              <a:sym typeface="Montserrat"/>
            </a:endParaRPr>
          </a:p>
        </p:txBody>
      </p:sp>
      <p:sp>
        <p:nvSpPr>
          <p:cNvPr id="2873" name="Google Shape;2873;p279"/>
          <p:cNvSpPr txBox="1"/>
          <p:nvPr/>
        </p:nvSpPr>
        <p:spPr>
          <a:xfrm>
            <a:off x="311700" y="1229875"/>
            <a:ext cx="8520600" cy="3339000"/>
          </a:xfrm>
          <a:prstGeom prst="rect">
            <a:avLst/>
          </a:prstGeom>
          <a:noFill/>
          <a:ln>
            <a:noFill/>
          </a:ln>
        </p:spPr>
        <p:txBody>
          <a:bodyPr anchorCtr="0" anchor="t" bIns="91425" lIns="91425" spcFirstLastPara="1" rIns="91425" wrap="square" tIns="91425">
            <a:noAutofit/>
          </a:bodyPr>
          <a:lstStyle/>
          <a:p>
            <a:pPr indent="-393700" lvl="0" marL="457200" marR="0" rtl="0" algn="l">
              <a:lnSpc>
                <a:spcPct val="115000"/>
              </a:lnSpc>
              <a:spcBef>
                <a:spcPts val="0"/>
              </a:spcBef>
              <a:spcAft>
                <a:spcPts val="0"/>
              </a:spcAft>
              <a:buClr>
                <a:srgbClr val="434343"/>
              </a:buClr>
              <a:buSzPts val="2600"/>
              <a:buFont typeface="Arial"/>
              <a:buChar char="●"/>
            </a:pPr>
            <a:r>
              <a:rPr b="1" lang="en" sz="2600">
                <a:solidFill>
                  <a:srgbClr val="434343"/>
                </a:solidFill>
                <a:latin typeface="Montserrat"/>
                <a:ea typeface="Montserrat"/>
                <a:cs typeface="Montserrat"/>
                <a:sym typeface="Montserrat"/>
              </a:rPr>
              <a:t>Overfittin</a:t>
            </a:r>
            <a:r>
              <a:rPr b="1" lang="en" sz="2600">
                <a:solidFill>
                  <a:srgbClr val="434343"/>
                </a:solidFill>
                <a:latin typeface="Montserrat"/>
                <a:ea typeface="Montserrat"/>
                <a:cs typeface="Montserrat"/>
                <a:sym typeface="Montserrat"/>
              </a:rPr>
              <a:t>g versus Underfitting </a:t>
            </a:r>
            <a:endParaRPr b="1" sz="2600">
              <a:solidFill>
                <a:srgbClr val="434343"/>
              </a:solidFill>
              <a:latin typeface="Montserrat"/>
              <a:ea typeface="Montserrat"/>
              <a:cs typeface="Montserrat"/>
              <a:sym typeface="Montserrat"/>
            </a:endParaRPr>
          </a:p>
          <a:p>
            <a:pPr indent="-393700" lvl="1" marL="914400" marR="0" rtl="0" algn="l">
              <a:lnSpc>
                <a:spcPct val="115000"/>
              </a:lnSpc>
              <a:spcBef>
                <a:spcPts val="0"/>
              </a:spcBef>
              <a:spcAft>
                <a:spcPts val="0"/>
              </a:spcAft>
              <a:buClr>
                <a:srgbClr val="434343"/>
              </a:buClr>
              <a:buSzPts val="2600"/>
              <a:buFont typeface="Montserrat"/>
              <a:buChar char="○"/>
            </a:pPr>
            <a:r>
              <a:rPr lang="en" sz="2600">
                <a:solidFill>
                  <a:srgbClr val="434343"/>
                </a:solidFill>
                <a:latin typeface="Montserrat"/>
                <a:ea typeface="Montserrat"/>
                <a:cs typeface="Montserrat"/>
                <a:sym typeface="Montserrat"/>
              </a:rPr>
              <a:t>Overfitting can be harder to detect, since good performance on training data could lead to a model that appears to be performing well.</a:t>
            </a:r>
            <a:endParaRPr sz="2600">
              <a:solidFill>
                <a:srgbClr val="434343"/>
              </a:solidFill>
              <a:latin typeface="Montserrat"/>
              <a:ea typeface="Montserrat"/>
              <a:cs typeface="Montserrat"/>
              <a:sym typeface="Montserrat"/>
            </a:endParaRPr>
          </a:p>
          <a:p>
            <a:pPr indent="0" lvl="0" marL="914400" marR="0" rtl="0" algn="l">
              <a:lnSpc>
                <a:spcPct val="115000"/>
              </a:lnSpc>
              <a:spcBef>
                <a:spcPts val="1600"/>
              </a:spcBef>
              <a:spcAft>
                <a:spcPts val="0"/>
              </a:spcAft>
              <a:buNone/>
            </a:pPr>
            <a:r>
              <a:t/>
            </a:r>
            <a:endParaRPr sz="2600">
              <a:solidFill>
                <a:srgbClr val="434343"/>
              </a:solidFill>
              <a:latin typeface="Montserrat"/>
              <a:ea typeface="Montserrat"/>
              <a:cs typeface="Montserrat"/>
              <a:sym typeface="Montserrat"/>
            </a:endParaRPr>
          </a:p>
          <a:p>
            <a:pPr indent="0" lvl="0" marL="0" rtl="0" algn="l">
              <a:lnSpc>
                <a:spcPct val="115000"/>
              </a:lnSpc>
              <a:spcBef>
                <a:spcPts val="1600"/>
              </a:spcBef>
              <a:spcAft>
                <a:spcPts val="1600"/>
              </a:spcAft>
              <a:buNone/>
            </a:pPr>
            <a:r>
              <a:t/>
            </a:r>
            <a:endParaRPr sz="2600">
              <a:solidFill>
                <a:srgbClr val="434343"/>
              </a:solidFill>
              <a:latin typeface="Montserrat"/>
              <a:ea typeface="Montserrat"/>
              <a:cs typeface="Montserrat"/>
              <a:sym typeface="Montserrat"/>
            </a:endParaRPr>
          </a:p>
        </p:txBody>
      </p:sp>
    </p:spTree>
  </p:cSld>
  <p:clrMapOvr>
    <a:masterClrMapping/>
  </p:clrMapOvr>
</p:sld>
</file>

<file path=ppt/slides/slide2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7" name="Shape 2877"/>
        <p:cNvGrpSpPr/>
        <p:nvPr/>
      </p:nvGrpSpPr>
      <p:grpSpPr>
        <a:xfrm>
          <a:off x="0" y="0"/>
          <a:ext cx="0" cy="0"/>
          <a:chOff x="0" y="0"/>
          <a:chExt cx="0" cy="0"/>
        </a:xfrm>
      </p:grpSpPr>
      <p:pic>
        <p:nvPicPr>
          <p:cNvPr descr="watermark.jpg" id="2878" name="Google Shape;2878;p28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879" name="Google Shape;2879;p280"/>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2880" name="Google Shape;2880;p28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2881" name="Google Shape;2881;p280"/>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800">
                <a:solidFill>
                  <a:schemeClr val="dk1"/>
                </a:solidFill>
                <a:latin typeface="Montserrat"/>
                <a:ea typeface="Montserrat"/>
                <a:cs typeface="Montserrat"/>
                <a:sym typeface="Montserrat"/>
              </a:rPr>
              <a:t>Overfitting and Underfitting</a:t>
            </a:r>
            <a:endParaRPr sz="28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3000">
              <a:solidFill>
                <a:srgbClr val="2A3990"/>
              </a:solidFill>
              <a:latin typeface="Montserrat"/>
              <a:ea typeface="Montserrat"/>
              <a:cs typeface="Montserrat"/>
              <a:sym typeface="Montserrat"/>
            </a:endParaRPr>
          </a:p>
          <a:p>
            <a:pPr indent="0" lvl="0" marL="0" rtl="0" algn="l">
              <a:spcBef>
                <a:spcPts val="0"/>
              </a:spcBef>
              <a:spcAft>
                <a:spcPts val="0"/>
              </a:spcAft>
              <a:buNone/>
            </a:pPr>
            <a:r>
              <a:t/>
            </a:r>
            <a:endParaRPr sz="3000">
              <a:solidFill>
                <a:srgbClr val="2A3990"/>
              </a:solidFill>
              <a:latin typeface="Montserrat"/>
              <a:ea typeface="Montserrat"/>
              <a:cs typeface="Montserrat"/>
              <a:sym typeface="Montserrat"/>
            </a:endParaRPr>
          </a:p>
        </p:txBody>
      </p:sp>
      <p:sp>
        <p:nvSpPr>
          <p:cNvPr id="2882" name="Google Shape;2882;p280"/>
          <p:cNvSpPr txBox="1"/>
          <p:nvPr/>
        </p:nvSpPr>
        <p:spPr>
          <a:xfrm>
            <a:off x="311700" y="1229875"/>
            <a:ext cx="8520600" cy="3339000"/>
          </a:xfrm>
          <a:prstGeom prst="rect">
            <a:avLst/>
          </a:prstGeom>
          <a:noFill/>
          <a:ln>
            <a:noFill/>
          </a:ln>
        </p:spPr>
        <p:txBody>
          <a:bodyPr anchorCtr="0" anchor="t" bIns="91425" lIns="91425" spcFirstLastPara="1" rIns="91425" wrap="square" tIns="91425">
            <a:noAutofit/>
          </a:bodyPr>
          <a:lstStyle/>
          <a:p>
            <a:pPr indent="-393700" lvl="0" marL="457200" marR="0" rtl="0" algn="l">
              <a:lnSpc>
                <a:spcPct val="115000"/>
              </a:lnSpc>
              <a:spcBef>
                <a:spcPts val="0"/>
              </a:spcBef>
              <a:spcAft>
                <a:spcPts val="0"/>
              </a:spcAft>
              <a:buClr>
                <a:srgbClr val="434343"/>
              </a:buClr>
              <a:buSzPts val="2600"/>
              <a:buFont typeface="Montserrat"/>
              <a:buChar char="●"/>
            </a:pPr>
            <a:r>
              <a:rPr lang="en" sz="2600">
                <a:solidFill>
                  <a:srgbClr val="434343"/>
                </a:solidFill>
                <a:latin typeface="Montserrat"/>
                <a:ea typeface="Montserrat"/>
                <a:cs typeface="Montserrat"/>
                <a:sym typeface="Montserrat"/>
              </a:rPr>
              <a:t>This data was easy to visualize, but how can we see underfitting and overfitting when dealing with multi dimensional data sets?</a:t>
            </a:r>
            <a:endParaRPr sz="2600">
              <a:solidFill>
                <a:srgbClr val="434343"/>
              </a:solidFill>
              <a:latin typeface="Montserrat"/>
              <a:ea typeface="Montserrat"/>
              <a:cs typeface="Montserrat"/>
              <a:sym typeface="Montserrat"/>
            </a:endParaRPr>
          </a:p>
          <a:p>
            <a:pPr indent="-393700" lvl="0" marL="457200" marR="0" rtl="0" algn="l">
              <a:lnSpc>
                <a:spcPct val="115000"/>
              </a:lnSpc>
              <a:spcBef>
                <a:spcPts val="0"/>
              </a:spcBef>
              <a:spcAft>
                <a:spcPts val="0"/>
              </a:spcAft>
              <a:buClr>
                <a:srgbClr val="434343"/>
              </a:buClr>
              <a:buSzPts val="2600"/>
              <a:buFont typeface="Montserrat"/>
              <a:buChar char="●"/>
            </a:pPr>
            <a:r>
              <a:rPr lang="en" sz="2600">
                <a:solidFill>
                  <a:srgbClr val="434343"/>
                </a:solidFill>
                <a:latin typeface="Montserrat"/>
                <a:ea typeface="Montserrat"/>
                <a:cs typeface="Montserrat"/>
                <a:sym typeface="Montserrat"/>
              </a:rPr>
              <a:t>First let’s imagine we trained a model and then measured its error versus model complexity (e.g. higher order polynomials).</a:t>
            </a:r>
            <a:endParaRPr sz="2600">
              <a:solidFill>
                <a:srgbClr val="434343"/>
              </a:solidFill>
              <a:latin typeface="Montserrat"/>
              <a:ea typeface="Montserrat"/>
              <a:cs typeface="Montserrat"/>
              <a:sym typeface="Montserrat"/>
            </a:endParaRPr>
          </a:p>
          <a:p>
            <a:pPr indent="0" lvl="0" marL="0" rtl="0" algn="l">
              <a:lnSpc>
                <a:spcPct val="115000"/>
              </a:lnSpc>
              <a:spcBef>
                <a:spcPts val="1600"/>
              </a:spcBef>
              <a:spcAft>
                <a:spcPts val="1600"/>
              </a:spcAft>
              <a:buNone/>
            </a:pPr>
            <a:r>
              <a:t/>
            </a:r>
            <a:endParaRPr sz="2600">
              <a:solidFill>
                <a:srgbClr val="434343"/>
              </a:solidFill>
              <a:latin typeface="Montserrat"/>
              <a:ea typeface="Montserrat"/>
              <a:cs typeface="Montserrat"/>
              <a:sym typeface="Montserrat"/>
            </a:endParaRPr>
          </a:p>
        </p:txBody>
      </p:sp>
    </p:spTree>
  </p:cSld>
  <p:clrMapOvr>
    <a:masterClrMapping/>
  </p:clrMapOvr>
</p:sld>
</file>

<file path=ppt/slides/slide2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6" name="Shape 2886"/>
        <p:cNvGrpSpPr/>
        <p:nvPr/>
      </p:nvGrpSpPr>
      <p:grpSpPr>
        <a:xfrm>
          <a:off x="0" y="0"/>
          <a:ext cx="0" cy="0"/>
          <a:chOff x="0" y="0"/>
          <a:chExt cx="0" cy="0"/>
        </a:xfrm>
      </p:grpSpPr>
      <p:pic>
        <p:nvPicPr>
          <p:cNvPr descr="watermark.jpg" id="2887" name="Google Shape;2887;p28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888" name="Google Shape;2888;p281"/>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2889" name="Google Shape;2889;p28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2890" name="Google Shape;2890;p281"/>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800">
                <a:solidFill>
                  <a:schemeClr val="dk1"/>
                </a:solidFill>
                <a:latin typeface="Montserrat"/>
                <a:ea typeface="Montserrat"/>
                <a:cs typeface="Montserrat"/>
                <a:sym typeface="Montserrat"/>
              </a:rPr>
              <a:t>Overfitting and Underfitting</a:t>
            </a:r>
            <a:endParaRPr sz="28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3000">
              <a:solidFill>
                <a:srgbClr val="2A3990"/>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3000">
              <a:solidFill>
                <a:srgbClr val="2A3990"/>
              </a:solidFill>
              <a:latin typeface="Montserrat"/>
              <a:ea typeface="Montserrat"/>
              <a:cs typeface="Montserrat"/>
              <a:sym typeface="Montserrat"/>
            </a:endParaRPr>
          </a:p>
          <a:p>
            <a:pPr indent="0" lvl="0" marL="0" rtl="0" algn="l">
              <a:spcBef>
                <a:spcPts val="0"/>
              </a:spcBef>
              <a:spcAft>
                <a:spcPts val="0"/>
              </a:spcAft>
              <a:buNone/>
            </a:pPr>
            <a:r>
              <a:t/>
            </a:r>
            <a:endParaRPr sz="3000">
              <a:solidFill>
                <a:srgbClr val="2A3990"/>
              </a:solidFill>
              <a:latin typeface="Montserrat"/>
              <a:ea typeface="Montserrat"/>
              <a:cs typeface="Montserrat"/>
              <a:sym typeface="Montserrat"/>
            </a:endParaRPr>
          </a:p>
        </p:txBody>
      </p:sp>
      <p:sp>
        <p:nvSpPr>
          <p:cNvPr id="2891" name="Google Shape;2891;p281"/>
          <p:cNvSpPr txBox="1"/>
          <p:nvPr/>
        </p:nvSpPr>
        <p:spPr>
          <a:xfrm>
            <a:off x="311700" y="1229875"/>
            <a:ext cx="8520600" cy="3339000"/>
          </a:xfrm>
          <a:prstGeom prst="rect">
            <a:avLst/>
          </a:prstGeom>
          <a:noFill/>
          <a:ln>
            <a:noFill/>
          </a:ln>
        </p:spPr>
        <p:txBody>
          <a:bodyPr anchorCtr="0" anchor="t" bIns="91425" lIns="91425" spcFirstLastPara="1" rIns="91425" wrap="square" tIns="91425">
            <a:noAutofit/>
          </a:bodyPr>
          <a:lstStyle/>
          <a:p>
            <a:pPr indent="-393700" lvl="0" marL="457200" marR="0" rtl="0" algn="l">
              <a:lnSpc>
                <a:spcPct val="115000"/>
              </a:lnSpc>
              <a:spcBef>
                <a:spcPts val="0"/>
              </a:spcBef>
              <a:spcAft>
                <a:spcPts val="0"/>
              </a:spcAft>
              <a:buClr>
                <a:srgbClr val="434343"/>
              </a:buClr>
              <a:buSzPts val="2600"/>
              <a:buFont typeface="Montserrat"/>
              <a:buChar char="●"/>
            </a:pPr>
            <a:r>
              <a:rPr lang="en" sz="2600">
                <a:solidFill>
                  <a:srgbClr val="434343"/>
                </a:solidFill>
                <a:latin typeface="Montserrat"/>
                <a:ea typeface="Montserrat"/>
                <a:cs typeface="Montserrat"/>
                <a:sym typeface="Montserrat"/>
              </a:rPr>
              <a:t>Good Model</a:t>
            </a:r>
            <a:endParaRPr sz="2600">
              <a:solidFill>
                <a:srgbClr val="434343"/>
              </a:solidFill>
              <a:latin typeface="Montserrat"/>
              <a:ea typeface="Montserrat"/>
              <a:cs typeface="Montserrat"/>
              <a:sym typeface="Montserrat"/>
            </a:endParaRPr>
          </a:p>
          <a:p>
            <a:pPr indent="0" lvl="0" marL="0" rtl="0" algn="l">
              <a:lnSpc>
                <a:spcPct val="115000"/>
              </a:lnSpc>
              <a:spcBef>
                <a:spcPts val="1600"/>
              </a:spcBef>
              <a:spcAft>
                <a:spcPts val="1600"/>
              </a:spcAft>
              <a:buNone/>
            </a:pPr>
            <a:r>
              <a:t/>
            </a:r>
            <a:endParaRPr sz="2600">
              <a:solidFill>
                <a:srgbClr val="434343"/>
              </a:solidFill>
              <a:latin typeface="Montserrat"/>
              <a:ea typeface="Montserrat"/>
              <a:cs typeface="Montserrat"/>
              <a:sym typeface="Montserrat"/>
            </a:endParaRPr>
          </a:p>
        </p:txBody>
      </p:sp>
      <p:cxnSp>
        <p:nvCxnSpPr>
          <p:cNvPr id="2892" name="Google Shape;2892;p281"/>
          <p:cNvCxnSpPr/>
          <p:nvPr/>
        </p:nvCxnSpPr>
        <p:spPr>
          <a:xfrm>
            <a:off x="3098025" y="1933375"/>
            <a:ext cx="0" cy="1932000"/>
          </a:xfrm>
          <a:prstGeom prst="straightConnector1">
            <a:avLst/>
          </a:prstGeom>
          <a:noFill/>
          <a:ln cap="flat" cmpd="sng" w="19050">
            <a:solidFill>
              <a:schemeClr val="dk2"/>
            </a:solidFill>
            <a:prstDash val="solid"/>
            <a:round/>
            <a:headEnd len="med" w="med" type="triangle"/>
            <a:tailEnd len="med" w="med" type="none"/>
          </a:ln>
        </p:spPr>
      </p:cxnSp>
      <p:cxnSp>
        <p:nvCxnSpPr>
          <p:cNvPr id="2893" name="Google Shape;2893;p281"/>
          <p:cNvCxnSpPr/>
          <p:nvPr/>
        </p:nvCxnSpPr>
        <p:spPr>
          <a:xfrm rot="10800000">
            <a:off x="3098025" y="3865375"/>
            <a:ext cx="2950500" cy="0"/>
          </a:xfrm>
          <a:prstGeom prst="straightConnector1">
            <a:avLst/>
          </a:prstGeom>
          <a:noFill/>
          <a:ln cap="flat" cmpd="sng" w="19050">
            <a:solidFill>
              <a:schemeClr val="dk2"/>
            </a:solidFill>
            <a:prstDash val="solid"/>
            <a:round/>
            <a:headEnd len="med" w="med" type="triangle"/>
            <a:tailEnd len="med" w="med" type="none"/>
          </a:ln>
        </p:spPr>
      </p:cxnSp>
      <p:sp>
        <p:nvSpPr>
          <p:cNvPr id="2894" name="Google Shape;2894;p281"/>
          <p:cNvSpPr/>
          <p:nvPr/>
        </p:nvSpPr>
        <p:spPr>
          <a:xfrm>
            <a:off x="3205625" y="2058600"/>
            <a:ext cx="2783050" cy="1563575"/>
          </a:xfrm>
          <a:custGeom>
            <a:rect b="b" l="l" r="r" t="t"/>
            <a:pathLst>
              <a:path extrusionOk="0" h="62543" w="111322">
                <a:moveTo>
                  <a:pt x="0" y="0"/>
                </a:moveTo>
                <a:cubicBezTo>
                  <a:pt x="4387" y="9176"/>
                  <a:pt x="7767" y="44633"/>
                  <a:pt x="26321" y="55057"/>
                </a:cubicBezTo>
                <a:cubicBezTo>
                  <a:pt x="44875" y="65481"/>
                  <a:pt x="97155" y="61295"/>
                  <a:pt x="111322" y="62543"/>
                </a:cubicBezTo>
              </a:path>
            </a:pathLst>
          </a:custGeom>
          <a:noFill/>
          <a:ln cap="flat" cmpd="sng" w="28575">
            <a:solidFill>
              <a:srgbClr val="38761D"/>
            </a:solidFill>
            <a:prstDash val="solid"/>
            <a:round/>
            <a:headEnd len="med" w="med" type="none"/>
            <a:tailEnd len="med" w="med" type="none"/>
          </a:ln>
        </p:spPr>
      </p:sp>
      <p:sp>
        <p:nvSpPr>
          <p:cNvPr id="2895" name="Google Shape;2895;p281"/>
          <p:cNvSpPr txBox="1"/>
          <p:nvPr/>
        </p:nvSpPr>
        <p:spPr>
          <a:xfrm>
            <a:off x="2481200" y="2617038"/>
            <a:ext cx="645900" cy="44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Overpass"/>
                <a:ea typeface="Overpass"/>
                <a:cs typeface="Overpass"/>
                <a:sym typeface="Overpass"/>
              </a:rPr>
              <a:t>Error</a:t>
            </a:r>
            <a:endParaRPr b="1">
              <a:latin typeface="Overpass"/>
              <a:ea typeface="Overpass"/>
              <a:cs typeface="Overpass"/>
              <a:sym typeface="Overpass"/>
            </a:endParaRPr>
          </a:p>
        </p:txBody>
      </p:sp>
      <p:sp>
        <p:nvSpPr>
          <p:cNvPr id="2896" name="Google Shape;2896;p281"/>
          <p:cNvSpPr txBox="1"/>
          <p:nvPr/>
        </p:nvSpPr>
        <p:spPr>
          <a:xfrm>
            <a:off x="3552450" y="3835200"/>
            <a:ext cx="2029800" cy="44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Overpass"/>
                <a:ea typeface="Overpass"/>
                <a:cs typeface="Overpass"/>
                <a:sym typeface="Overpass"/>
              </a:rPr>
              <a:t>Model Complexity</a:t>
            </a:r>
            <a:endParaRPr b="1">
              <a:latin typeface="Overpass"/>
              <a:ea typeface="Overpass"/>
              <a:cs typeface="Overpass"/>
              <a:sym typeface="Overpass"/>
            </a:endParaRPr>
          </a:p>
        </p:txBody>
      </p:sp>
    </p:spTree>
  </p:cSld>
  <p:clrMapOvr>
    <a:masterClrMapping/>
  </p:clrMapOvr>
</p:sld>
</file>

<file path=ppt/slides/slide2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0" name="Shape 2900"/>
        <p:cNvGrpSpPr/>
        <p:nvPr/>
      </p:nvGrpSpPr>
      <p:grpSpPr>
        <a:xfrm>
          <a:off x="0" y="0"/>
          <a:ext cx="0" cy="0"/>
          <a:chOff x="0" y="0"/>
          <a:chExt cx="0" cy="0"/>
        </a:xfrm>
      </p:grpSpPr>
      <p:pic>
        <p:nvPicPr>
          <p:cNvPr descr="watermark.jpg" id="2901" name="Google Shape;2901;p28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902" name="Google Shape;2902;p282"/>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2903" name="Google Shape;2903;p28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2904" name="Google Shape;2904;p282"/>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800">
                <a:solidFill>
                  <a:schemeClr val="dk1"/>
                </a:solidFill>
                <a:latin typeface="Montserrat"/>
                <a:ea typeface="Montserrat"/>
                <a:cs typeface="Montserrat"/>
                <a:sym typeface="Montserrat"/>
              </a:rPr>
              <a:t>Overfitting and Underfitting</a:t>
            </a:r>
            <a:endParaRPr sz="28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3000">
              <a:solidFill>
                <a:srgbClr val="2A3990"/>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3000">
              <a:solidFill>
                <a:srgbClr val="2A3990"/>
              </a:solidFill>
              <a:latin typeface="Montserrat"/>
              <a:ea typeface="Montserrat"/>
              <a:cs typeface="Montserrat"/>
              <a:sym typeface="Montserrat"/>
            </a:endParaRPr>
          </a:p>
          <a:p>
            <a:pPr indent="0" lvl="0" marL="0" rtl="0" algn="l">
              <a:spcBef>
                <a:spcPts val="0"/>
              </a:spcBef>
              <a:spcAft>
                <a:spcPts val="0"/>
              </a:spcAft>
              <a:buNone/>
            </a:pPr>
            <a:r>
              <a:t/>
            </a:r>
            <a:endParaRPr sz="3000">
              <a:solidFill>
                <a:srgbClr val="2A3990"/>
              </a:solidFill>
              <a:latin typeface="Montserrat"/>
              <a:ea typeface="Montserrat"/>
              <a:cs typeface="Montserrat"/>
              <a:sym typeface="Montserrat"/>
            </a:endParaRPr>
          </a:p>
        </p:txBody>
      </p:sp>
      <p:sp>
        <p:nvSpPr>
          <p:cNvPr id="2905" name="Google Shape;2905;p282"/>
          <p:cNvSpPr txBox="1"/>
          <p:nvPr/>
        </p:nvSpPr>
        <p:spPr>
          <a:xfrm>
            <a:off x="311700" y="1229875"/>
            <a:ext cx="8520600" cy="3339000"/>
          </a:xfrm>
          <a:prstGeom prst="rect">
            <a:avLst/>
          </a:prstGeom>
          <a:noFill/>
          <a:ln>
            <a:noFill/>
          </a:ln>
        </p:spPr>
        <p:txBody>
          <a:bodyPr anchorCtr="0" anchor="t" bIns="91425" lIns="91425" spcFirstLastPara="1" rIns="91425" wrap="square" tIns="91425">
            <a:noAutofit/>
          </a:bodyPr>
          <a:lstStyle/>
          <a:p>
            <a:pPr indent="-393700" lvl="0" marL="457200" marR="0" rtl="0" algn="l">
              <a:lnSpc>
                <a:spcPct val="115000"/>
              </a:lnSpc>
              <a:spcBef>
                <a:spcPts val="0"/>
              </a:spcBef>
              <a:spcAft>
                <a:spcPts val="0"/>
              </a:spcAft>
              <a:buClr>
                <a:srgbClr val="434343"/>
              </a:buClr>
              <a:buSzPts val="2600"/>
              <a:buFont typeface="Montserrat"/>
              <a:buChar char="●"/>
            </a:pPr>
            <a:r>
              <a:rPr lang="en" sz="2600">
                <a:solidFill>
                  <a:srgbClr val="434343"/>
                </a:solidFill>
                <a:latin typeface="Montserrat"/>
                <a:ea typeface="Montserrat"/>
                <a:cs typeface="Montserrat"/>
                <a:sym typeface="Montserrat"/>
              </a:rPr>
              <a:t>Good Model</a:t>
            </a:r>
            <a:endParaRPr sz="2600">
              <a:solidFill>
                <a:srgbClr val="434343"/>
              </a:solidFill>
              <a:latin typeface="Montserrat"/>
              <a:ea typeface="Montserrat"/>
              <a:cs typeface="Montserrat"/>
              <a:sym typeface="Montserrat"/>
            </a:endParaRPr>
          </a:p>
          <a:p>
            <a:pPr indent="0" lvl="0" marL="0" rtl="0" algn="l">
              <a:lnSpc>
                <a:spcPct val="115000"/>
              </a:lnSpc>
              <a:spcBef>
                <a:spcPts val="1600"/>
              </a:spcBef>
              <a:spcAft>
                <a:spcPts val="1600"/>
              </a:spcAft>
              <a:buNone/>
            </a:pPr>
            <a:r>
              <a:t/>
            </a:r>
            <a:endParaRPr sz="2600">
              <a:solidFill>
                <a:srgbClr val="434343"/>
              </a:solidFill>
              <a:latin typeface="Montserrat"/>
              <a:ea typeface="Montserrat"/>
              <a:cs typeface="Montserrat"/>
              <a:sym typeface="Montserrat"/>
            </a:endParaRPr>
          </a:p>
        </p:txBody>
      </p:sp>
      <p:cxnSp>
        <p:nvCxnSpPr>
          <p:cNvPr id="2906" name="Google Shape;2906;p282"/>
          <p:cNvCxnSpPr/>
          <p:nvPr/>
        </p:nvCxnSpPr>
        <p:spPr>
          <a:xfrm>
            <a:off x="3098025" y="1933375"/>
            <a:ext cx="0" cy="1932000"/>
          </a:xfrm>
          <a:prstGeom prst="straightConnector1">
            <a:avLst/>
          </a:prstGeom>
          <a:noFill/>
          <a:ln cap="flat" cmpd="sng" w="19050">
            <a:solidFill>
              <a:schemeClr val="dk2"/>
            </a:solidFill>
            <a:prstDash val="solid"/>
            <a:round/>
            <a:headEnd len="med" w="med" type="triangle"/>
            <a:tailEnd len="med" w="med" type="none"/>
          </a:ln>
        </p:spPr>
      </p:cxnSp>
      <p:cxnSp>
        <p:nvCxnSpPr>
          <p:cNvPr id="2907" name="Google Shape;2907;p282"/>
          <p:cNvCxnSpPr/>
          <p:nvPr/>
        </p:nvCxnSpPr>
        <p:spPr>
          <a:xfrm rot="10800000">
            <a:off x="3098025" y="3865375"/>
            <a:ext cx="2950500" cy="0"/>
          </a:xfrm>
          <a:prstGeom prst="straightConnector1">
            <a:avLst/>
          </a:prstGeom>
          <a:noFill/>
          <a:ln cap="flat" cmpd="sng" w="19050">
            <a:solidFill>
              <a:schemeClr val="dk2"/>
            </a:solidFill>
            <a:prstDash val="solid"/>
            <a:round/>
            <a:headEnd len="med" w="med" type="triangle"/>
            <a:tailEnd len="med" w="med" type="none"/>
          </a:ln>
        </p:spPr>
      </p:cxnSp>
      <p:sp>
        <p:nvSpPr>
          <p:cNvPr id="2908" name="Google Shape;2908;p282"/>
          <p:cNvSpPr/>
          <p:nvPr/>
        </p:nvSpPr>
        <p:spPr>
          <a:xfrm>
            <a:off x="3205625" y="2058600"/>
            <a:ext cx="2783050" cy="1563575"/>
          </a:xfrm>
          <a:custGeom>
            <a:rect b="b" l="l" r="r" t="t"/>
            <a:pathLst>
              <a:path extrusionOk="0" h="62543" w="111322">
                <a:moveTo>
                  <a:pt x="0" y="0"/>
                </a:moveTo>
                <a:cubicBezTo>
                  <a:pt x="4387" y="9176"/>
                  <a:pt x="7767" y="44633"/>
                  <a:pt x="26321" y="55057"/>
                </a:cubicBezTo>
                <a:cubicBezTo>
                  <a:pt x="44875" y="65481"/>
                  <a:pt x="97155" y="61295"/>
                  <a:pt x="111322" y="62543"/>
                </a:cubicBezTo>
              </a:path>
            </a:pathLst>
          </a:custGeom>
          <a:noFill/>
          <a:ln cap="flat" cmpd="sng" w="28575">
            <a:solidFill>
              <a:srgbClr val="38761D"/>
            </a:solidFill>
            <a:prstDash val="solid"/>
            <a:round/>
            <a:headEnd len="med" w="med" type="none"/>
            <a:tailEnd len="med" w="med" type="none"/>
          </a:ln>
        </p:spPr>
      </p:sp>
      <p:sp>
        <p:nvSpPr>
          <p:cNvPr id="2909" name="Google Shape;2909;p282"/>
          <p:cNvSpPr txBox="1"/>
          <p:nvPr/>
        </p:nvSpPr>
        <p:spPr>
          <a:xfrm>
            <a:off x="2481200" y="2617038"/>
            <a:ext cx="645900" cy="44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Overpass"/>
                <a:ea typeface="Overpass"/>
                <a:cs typeface="Overpass"/>
                <a:sym typeface="Overpass"/>
              </a:rPr>
              <a:t>Error</a:t>
            </a:r>
            <a:endParaRPr b="1">
              <a:latin typeface="Overpass"/>
              <a:ea typeface="Overpass"/>
              <a:cs typeface="Overpass"/>
              <a:sym typeface="Overpass"/>
            </a:endParaRPr>
          </a:p>
        </p:txBody>
      </p:sp>
      <p:sp>
        <p:nvSpPr>
          <p:cNvPr id="2910" name="Google Shape;2910;p282"/>
          <p:cNvSpPr txBox="1"/>
          <p:nvPr/>
        </p:nvSpPr>
        <p:spPr>
          <a:xfrm>
            <a:off x="3666750" y="3835200"/>
            <a:ext cx="1787700" cy="44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Overpass"/>
                <a:ea typeface="Overpass"/>
                <a:cs typeface="Overpass"/>
                <a:sym typeface="Overpass"/>
              </a:rPr>
              <a:t>Polynomial Degree</a:t>
            </a:r>
            <a:endParaRPr b="1">
              <a:latin typeface="Overpass"/>
              <a:ea typeface="Overpass"/>
              <a:cs typeface="Overpass"/>
              <a:sym typeface="Overpass"/>
            </a:endParaRPr>
          </a:p>
        </p:txBody>
      </p:sp>
    </p:spTree>
  </p:cSld>
  <p:clrMapOvr>
    <a:masterClrMapping/>
  </p:clrMapOvr>
</p:sld>
</file>

<file path=ppt/slides/slide2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4" name="Shape 2914"/>
        <p:cNvGrpSpPr/>
        <p:nvPr/>
      </p:nvGrpSpPr>
      <p:grpSpPr>
        <a:xfrm>
          <a:off x="0" y="0"/>
          <a:ext cx="0" cy="0"/>
          <a:chOff x="0" y="0"/>
          <a:chExt cx="0" cy="0"/>
        </a:xfrm>
      </p:grpSpPr>
      <p:pic>
        <p:nvPicPr>
          <p:cNvPr descr="watermark.jpg" id="2915" name="Google Shape;2915;p28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916" name="Google Shape;2916;p283"/>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2917" name="Google Shape;2917;p28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2918" name="Google Shape;2918;p283"/>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800">
                <a:solidFill>
                  <a:schemeClr val="dk1"/>
                </a:solidFill>
                <a:latin typeface="Montserrat"/>
                <a:ea typeface="Montserrat"/>
                <a:cs typeface="Montserrat"/>
                <a:sym typeface="Montserrat"/>
              </a:rPr>
              <a:t>Overfitting and Underfitting</a:t>
            </a:r>
            <a:endParaRPr sz="28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3000">
              <a:solidFill>
                <a:srgbClr val="2A3990"/>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3000">
              <a:solidFill>
                <a:srgbClr val="2A3990"/>
              </a:solidFill>
              <a:latin typeface="Montserrat"/>
              <a:ea typeface="Montserrat"/>
              <a:cs typeface="Montserrat"/>
              <a:sym typeface="Montserrat"/>
            </a:endParaRPr>
          </a:p>
          <a:p>
            <a:pPr indent="0" lvl="0" marL="0" rtl="0" algn="l">
              <a:spcBef>
                <a:spcPts val="0"/>
              </a:spcBef>
              <a:spcAft>
                <a:spcPts val="0"/>
              </a:spcAft>
              <a:buNone/>
            </a:pPr>
            <a:r>
              <a:t/>
            </a:r>
            <a:endParaRPr sz="3000">
              <a:solidFill>
                <a:srgbClr val="2A3990"/>
              </a:solidFill>
              <a:latin typeface="Montserrat"/>
              <a:ea typeface="Montserrat"/>
              <a:cs typeface="Montserrat"/>
              <a:sym typeface="Montserrat"/>
            </a:endParaRPr>
          </a:p>
        </p:txBody>
      </p:sp>
      <p:sp>
        <p:nvSpPr>
          <p:cNvPr id="2919" name="Google Shape;2919;p283"/>
          <p:cNvSpPr txBox="1"/>
          <p:nvPr/>
        </p:nvSpPr>
        <p:spPr>
          <a:xfrm>
            <a:off x="311700" y="1229875"/>
            <a:ext cx="8520600" cy="3339000"/>
          </a:xfrm>
          <a:prstGeom prst="rect">
            <a:avLst/>
          </a:prstGeom>
          <a:noFill/>
          <a:ln>
            <a:noFill/>
          </a:ln>
        </p:spPr>
        <p:txBody>
          <a:bodyPr anchorCtr="0" anchor="t" bIns="91425" lIns="91425" spcFirstLastPara="1" rIns="91425" wrap="square" tIns="91425">
            <a:noAutofit/>
          </a:bodyPr>
          <a:lstStyle/>
          <a:p>
            <a:pPr indent="-393700" lvl="0" marL="457200" marR="0" rtl="0" algn="l">
              <a:lnSpc>
                <a:spcPct val="115000"/>
              </a:lnSpc>
              <a:spcBef>
                <a:spcPts val="0"/>
              </a:spcBef>
              <a:spcAft>
                <a:spcPts val="0"/>
              </a:spcAft>
              <a:buClr>
                <a:srgbClr val="434343"/>
              </a:buClr>
              <a:buSzPts val="2600"/>
              <a:buFont typeface="Montserrat"/>
              <a:buChar char="●"/>
            </a:pPr>
            <a:r>
              <a:rPr lang="en" sz="2600">
                <a:solidFill>
                  <a:srgbClr val="434343"/>
                </a:solidFill>
                <a:latin typeface="Montserrat"/>
                <a:ea typeface="Montserrat"/>
                <a:cs typeface="Montserrat"/>
                <a:sym typeface="Montserrat"/>
              </a:rPr>
              <a:t>Bad Model</a:t>
            </a:r>
            <a:endParaRPr sz="2600">
              <a:solidFill>
                <a:srgbClr val="434343"/>
              </a:solidFill>
              <a:latin typeface="Montserrat"/>
              <a:ea typeface="Montserrat"/>
              <a:cs typeface="Montserrat"/>
              <a:sym typeface="Montserrat"/>
            </a:endParaRPr>
          </a:p>
          <a:p>
            <a:pPr indent="0" lvl="0" marL="0" rtl="0" algn="l">
              <a:lnSpc>
                <a:spcPct val="115000"/>
              </a:lnSpc>
              <a:spcBef>
                <a:spcPts val="1600"/>
              </a:spcBef>
              <a:spcAft>
                <a:spcPts val="1600"/>
              </a:spcAft>
              <a:buNone/>
            </a:pPr>
            <a:r>
              <a:t/>
            </a:r>
            <a:endParaRPr sz="2600">
              <a:solidFill>
                <a:srgbClr val="434343"/>
              </a:solidFill>
              <a:latin typeface="Montserrat"/>
              <a:ea typeface="Montserrat"/>
              <a:cs typeface="Montserrat"/>
              <a:sym typeface="Montserrat"/>
            </a:endParaRPr>
          </a:p>
        </p:txBody>
      </p:sp>
      <p:cxnSp>
        <p:nvCxnSpPr>
          <p:cNvPr id="2920" name="Google Shape;2920;p283"/>
          <p:cNvCxnSpPr/>
          <p:nvPr/>
        </p:nvCxnSpPr>
        <p:spPr>
          <a:xfrm>
            <a:off x="3098025" y="1933375"/>
            <a:ext cx="0" cy="1932000"/>
          </a:xfrm>
          <a:prstGeom prst="straightConnector1">
            <a:avLst/>
          </a:prstGeom>
          <a:noFill/>
          <a:ln cap="flat" cmpd="sng" w="19050">
            <a:solidFill>
              <a:schemeClr val="dk2"/>
            </a:solidFill>
            <a:prstDash val="solid"/>
            <a:round/>
            <a:headEnd len="med" w="med" type="triangle"/>
            <a:tailEnd len="med" w="med" type="none"/>
          </a:ln>
        </p:spPr>
      </p:cxnSp>
      <p:cxnSp>
        <p:nvCxnSpPr>
          <p:cNvPr id="2921" name="Google Shape;2921;p283"/>
          <p:cNvCxnSpPr/>
          <p:nvPr/>
        </p:nvCxnSpPr>
        <p:spPr>
          <a:xfrm rot="10800000">
            <a:off x="3098025" y="3865375"/>
            <a:ext cx="2950500" cy="0"/>
          </a:xfrm>
          <a:prstGeom prst="straightConnector1">
            <a:avLst/>
          </a:prstGeom>
          <a:noFill/>
          <a:ln cap="flat" cmpd="sng" w="19050">
            <a:solidFill>
              <a:schemeClr val="dk2"/>
            </a:solidFill>
            <a:prstDash val="solid"/>
            <a:round/>
            <a:headEnd len="med" w="med" type="triangle"/>
            <a:tailEnd len="med" w="med" type="none"/>
          </a:ln>
        </p:spPr>
      </p:cxnSp>
      <p:sp>
        <p:nvSpPr>
          <p:cNvPr id="2922" name="Google Shape;2922;p283"/>
          <p:cNvSpPr txBox="1"/>
          <p:nvPr/>
        </p:nvSpPr>
        <p:spPr>
          <a:xfrm>
            <a:off x="2481200" y="2617038"/>
            <a:ext cx="645900" cy="44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Overpass"/>
                <a:ea typeface="Overpass"/>
                <a:cs typeface="Overpass"/>
                <a:sym typeface="Overpass"/>
              </a:rPr>
              <a:t>Error</a:t>
            </a:r>
            <a:endParaRPr b="1">
              <a:latin typeface="Overpass"/>
              <a:ea typeface="Overpass"/>
              <a:cs typeface="Overpass"/>
              <a:sym typeface="Overpass"/>
            </a:endParaRPr>
          </a:p>
        </p:txBody>
      </p:sp>
      <p:sp>
        <p:nvSpPr>
          <p:cNvPr id="2923" name="Google Shape;2923;p283"/>
          <p:cNvSpPr txBox="1"/>
          <p:nvPr/>
        </p:nvSpPr>
        <p:spPr>
          <a:xfrm>
            <a:off x="3552450" y="3835200"/>
            <a:ext cx="2029800" cy="44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Overpass"/>
                <a:ea typeface="Overpass"/>
                <a:cs typeface="Overpass"/>
                <a:sym typeface="Overpass"/>
              </a:rPr>
              <a:t>Model Complexity</a:t>
            </a:r>
            <a:endParaRPr b="1">
              <a:latin typeface="Overpass"/>
              <a:ea typeface="Overpass"/>
              <a:cs typeface="Overpass"/>
              <a:sym typeface="Overpass"/>
            </a:endParaRPr>
          </a:p>
        </p:txBody>
      </p:sp>
      <p:sp>
        <p:nvSpPr>
          <p:cNvPr id="2924" name="Google Shape;2924;p283"/>
          <p:cNvSpPr/>
          <p:nvPr/>
        </p:nvSpPr>
        <p:spPr>
          <a:xfrm>
            <a:off x="3121125" y="2493275"/>
            <a:ext cx="2716625" cy="1122875"/>
          </a:xfrm>
          <a:custGeom>
            <a:rect b="b" l="l" r="r" t="t"/>
            <a:pathLst>
              <a:path extrusionOk="0" h="44915" w="108665">
                <a:moveTo>
                  <a:pt x="0" y="44915"/>
                </a:moveTo>
                <a:cubicBezTo>
                  <a:pt x="11390" y="43949"/>
                  <a:pt x="50227" y="46605"/>
                  <a:pt x="68338" y="39119"/>
                </a:cubicBezTo>
                <a:cubicBezTo>
                  <a:pt x="86449" y="31633"/>
                  <a:pt x="101944" y="6520"/>
                  <a:pt x="108665" y="0"/>
                </a:cubicBezTo>
              </a:path>
            </a:pathLst>
          </a:custGeom>
          <a:noFill/>
          <a:ln cap="flat" cmpd="sng" w="28575">
            <a:solidFill>
              <a:srgbClr val="990000"/>
            </a:solidFill>
            <a:prstDash val="solid"/>
            <a:round/>
            <a:headEnd len="med" w="med" type="none"/>
            <a:tailEnd len="med" w="med" type="none"/>
          </a:ln>
        </p:spPr>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5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315" name="Google Shape;315;p50"/>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But what happens with real data? Where do we draw this line?</a:t>
            </a:r>
            <a:endParaRPr sz="2900">
              <a:solidFill>
                <a:srgbClr val="434343"/>
              </a:solidFill>
              <a:latin typeface="Montserrat"/>
              <a:ea typeface="Montserrat"/>
              <a:cs typeface="Montserrat"/>
              <a:sym typeface="Montserrat"/>
            </a:endParaRPr>
          </a:p>
        </p:txBody>
      </p:sp>
      <p:pic>
        <p:nvPicPr>
          <p:cNvPr descr="watermark.jpg" id="316" name="Google Shape;316;p5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17" name="Google Shape;317;p5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318" name="Google Shape;318;p50"/>
          <p:cNvPicPr preferRelativeResize="0"/>
          <p:nvPr/>
        </p:nvPicPr>
        <p:blipFill>
          <a:blip r:embed="rId4">
            <a:alphaModFix/>
          </a:blip>
          <a:stretch>
            <a:fillRect/>
          </a:stretch>
        </p:blipFill>
        <p:spPr>
          <a:xfrm>
            <a:off x="1499225" y="2109921"/>
            <a:ext cx="6371300" cy="2691449"/>
          </a:xfrm>
          <a:prstGeom prst="rect">
            <a:avLst/>
          </a:prstGeom>
          <a:noFill/>
          <a:ln>
            <a:noFill/>
          </a:ln>
        </p:spPr>
      </p:pic>
    </p:spTree>
  </p:cSld>
  <p:clrMapOvr>
    <a:masterClrMapping/>
  </p:clrMapOvr>
</p:sld>
</file>

<file path=ppt/slides/slide2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8" name="Shape 2928"/>
        <p:cNvGrpSpPr/>
        <p:nvPr/>
      </p:nvGrpSpPr>
      <p:grpSpPr>
        <a:xfrm>
          <a:off x="0" y="0"/>
          <a:ext cx="0" cy="0"/>
          <a:chOff x="0" y="0"/>
          <a:chExt cx="0" cy="0"/>
        </a:xfrm>
      </p:grpSpPr>
      <p:pic>
        <p:nvPicPr>
          <p:cNvPr descr="watermark.jpg" id="2929" name="Google Shape;2929;p28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930" name="Google Shape;2930;p284"/>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2931" name="Google Shape;2931;p28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2932" name="Google Shape;2932;p284"/>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800">
                <a:solidFill>
                  <a:schemeClr val="dk1"/>
                </a:solidFill>
                <a:latin typeface="Montserrat"/>
                <a:ea typeface="Montserrat"/>
                <a:cs typeface="Montserrat"/>
                <a:sym typeface="Montserrat"/>
              </a:rPr>
              <a:t>Overfitting and Underfitting</a:t>
            </a:r>
            <a:endParaRPr sz="28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3000">
              <a:solidFill>
                <a:srgbClr val="2A3990"/>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3000">
              <a:solidFill>
                <a:srgbClr val="2A3990"/>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3000">
              <a:solidFill>
                <a:srgbClr val="2A3990"/>
              </a:solidFill>
              <a:latin typeface="Montserrat"/>
              <a:ea typeface="Montserrat"/>
              <a:cs typeface="Montserrat"/>
              <a:sym typeface="Montserrat"/>
            </a:endParaRPr>
          </a:p>
          <a:p>
            <a:pPr indent="0" lvl="0" marL="0" rtl="0" algn="l">
              <a:spcBef>
                <a:spcPts val="0"/>
              </a:spcBef>
              <a:spcAft>
                <a:spcPts val="0"/>
              </a:spcAft>
              <a:buNone/>
            </a:pPr>
            <a:r>
              <a:t/>
            </a:r>
            <a:endParaRPr sz="3000">
              <a:solidFill>
                <a:srgbClr val="2A3990"/>
              </a:solidFill>
              <a:latin typeface="Montserrat"/>
              <a:ea typeface="Montserrat"/>
              <a:cs typeface="Montserrat"/>
              <a:sym typeface="Montserrat"/>
            </a:endParaRPr>
          </a:p>
        </p:txBody>
      </p:sp>
      <p:sp>
        <p:nvSpPr>
          <p:cNvPr id="2933" name="Google Shape;2933;p284"/>
          <p:cNvSpPr txBox="1"/>
          <p:nvPr/>
        </p:nvSpPr>
        <p:spPr>
          <a:xfrm>
            <a:off x="311700" y="1229875"/>
            <a:ext cx="8520600" cy="3339000"/>
          </a:xfrm>
          <a:prstGeom prst="rect">
            <a:avLst/>
          </a:prstGeom>
          <a:noFill/>
          <a:ln>
            <a:noFill/>
          </a:ln>
        </p:spPr>
        <p:txBody>
          <a:bodyPr anchorCtr="0" anchor="t" bIns="91425" lIns="91425" spcFirstLastPara="1" rIns="91425" wrap="square" tIns="91425">
            <a:noAutofit/>
          </a:bodyPr>
          <a:lstStyle/>
          <a:p>
            <a:pPr indent="-393700" lvl="0" marL="457200" rtl="0" algn="l">
              <a:lnSpc>
                <a:spcPct val="115000"/>
              </a:lnSpc>
              <a:spcBef>
                <a:spcPts val="0"/>
              </a:spcBef>
              <a:spcAft>
                <a:spcPts val="0"/>
              </a:spcAft>
              <a:buClr>
                <a:srgbClr val="434343"/>
              </a:buClr>
              <a:buSzPts val="2600"/>
              <a:buFont typeface="Montserrat"/>
              <a:buChar char="●"/>
            </a:pPr>
            <a:r>
              <a:rPr lang="en" sz="2600">
                <a:solidFill>
                  <a:srgbClr val="434343"/>
                </a:solidFill>
                <a:latin typeface="Montserrat"/>
                <a:ea typeface="Montserrat"/>
                <a:cs typeface="Montserrat"/>
                <a:sym typeface="Montserrat"/>
              </a:rPr>
              <a:t>When thinking about </a:t>
            </a:r>
            <a:r>
              <a:rPr b="1" lang="en" sz="2600">
                <a:solidFill>
                  <a:srgbClr val="434343"/>
                </a:solidFill>
                <a:latin typeface="Montserrat"/>
                <a:ea typeface="Montserrat"/>
                <a:cs typeface="Montserrat"/>
                <a:sym typeface="Montserrat"/>
              </a:rPr>
              <a:t>overfitting </a:t>
            </a:r>
            <a:r>
              <a:rPr lang="en" sz="2600">
                <a:solidFill>
                  <a:srgbClr val="434343"/>
                </a:solidFill>
                <a:latin typeface="Montserrat"/>
                <a:ea typeface="Montserrat"/>
                <a:cs typeface="Montserrat"/>
                <a:sym typeface="Montserrat"/>
              </a:rPr>
              <a:t>and </a:t>
            </a:r>
            <a:r>
              <a:rPr b="1" lang="en" sz="2600">
                <a:solidFill>
                  <a:srgbClr val="434343"/>
                </a:solidFill>
                <a:latin typeface="Montserrat"/>
                <a:ea typeface="Montserrat"/>
                <a:cs typeface="Montserrat"/>
                <a:sym typeface="Montserrat"/>
              </a:rPr>
              <a:t>underfitting </a:t>
            </a:r>
            <a:r>
              <a:rPr lang="en" sz="2600">
                <a:solidFill>
                  <a:srgbClr val="434343"/>
                </a:solidFill>
                <a:latin typeface="Montserrat"/>
                <a:ea typeface="Montserrat"/>
                <a:cs typeface="Montserrat"/>
                <a:sym typeface="Montserrat"/>
              </a:rPr>
              <a:t>we want to keep in mind the relationship of model performance on the training set versus the test/validation set.</a:t>
            </a:r>
            <a:endParaRPr sz="2600">
              <a:solidFill>
                <a:srgbClr val="434343"/>
              </a:solidFill>
              <a:latin typeface="Montserrat"/>
              <a:ea typeface="Montserrat"/>
              <a:cs typeface="Montserrat"/>
              <a:sym typeface="Montserrat"/>
            </a:endParaRPr>
          </a:p>
        </p:txBody>
      </p:sp>
    </p:spTree>
  </p:cSld>
  <p:clrMapOvr>
    <a:masterClrMapping/>
  </p:clrMapOvr>
</p:sld>
</file>

<file path=ppt/slides/slide2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7" name="Shape 2937"/>
        <p:cNvGrpSpPr/>
        <p:nvPr/>
      </p:nvGrpSpPr>
      <p:grpSpPr>
        <a:xfrm>
          <a:off x="0" y="0"/>
          <a:ext cx="0" cy="0"/>
          <a:chOff x="0" y="0"/>
          <a:chExt cx="0" cy="0"/>
        </a:xfrm>
      </p:grpSpPr>
      <p:pic>
        <p:nvPicPr>
          <p:cNvPr descr="watermark.jpg" id="2938" name="Google Shape;2938;p28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939" name="Google Shape;2939;p285"/>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2940" name="Google Shape;2940;p28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2941" name="Google Shape;2941;p285"/>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800">
                <a:solidFill>
                  <a:schemeClr val="dk1"/>
                </a:solidFill>
                <a:latin typeface="Montserrat"/>
                <a:ea typeface="Montserrat"/>
                <a:cs typeface="Montserrat"/>
                <a:sym typeface="Montserrat"/>
              </a:rPr>
              <a:t>Overfitting and Underfitting</a:t>
            </a:r>
            <a:endParaRPr sz="28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3000">
              <a:solidFill>
                <a:srgbClr val="2A3990"/>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3000">
              <a:solidFill>
                <a:srgbClr val="2A3990"/>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3000">
              <a:solidFill>
                <a:srgbClr val="2A3990"/>
              </a:solidFill>
              <a:latin typeface="Montserrat"/>
              <a:ea typeface="Montserrat"/>
              <a:cs typeface="Montserrat"/>
              <a:sym typeface="Montserrat"/>
            </a:endParaRPr>
          </a:p>
          <a:p>
            <a:pPr indent="0" lvl="0" marL="0" rtl="0" algn="l">
              <a:spcBef>
                <a:spcPts val="0"/>
              </a:spcBef>
              <a:spcAft>
                <a:spcPts val="0"/>
              </a:spcAft>
              <a:buNone/>
            </a:pPr>
            <a:r>
              <a:t/>
            </a:r>
            <a:endParaRPr sz="3000">
              <a:solidFill>
                <a:srgbClr val="2A3990"/>
              </a:solidFill>
              <a:latin typeface="Montserrat"/>
              <a:ea typeface="Montserrat"/>
              <a:cs typeface="Montserrat"/>
              <a:sym typeface="Montserrat"/>
            </a:endParaRPr>
          </a:p>
        </p:txBody>
      </p:sp>
      <p:sp>
        <p:nvSpPr>
          <p:cNvPr id="2942" name="Google Shape;2942;p285"/>
          <p:cNvSpPr txBox="1"/>
          <p:nvPr/>
        </p:nvSpPr>
        <p:spPr>
          <a:xfrm>
            <a:off x="311700" y="1229875"/>
            <a:ext cx="8520600" cy="3339000"/>
          </a:xfrm>
          <a:prstGeom prst="rect">
            <a:avLst/>
          </a:prstGeom>
          <a:noFill/>
          <a:ln>
            <a:noFill/>
          </a:ln>
        </p:spPr>
        <p:txBody>
          <a:bodyPr anchorCtr="0" anchor="t" bIns="91425" lIns="91425" spcFirstLastPara="1" rIns="91425" wrap="square" tIns="91425">
            <a:noAutofit/>
          </a:bodyPr>
          <a:lstStyle/>
          <a:p>
            <a:pPr indent="-393700" lvl="0" marL="457200" rtl="0" algn="l">
              <a:lnSpc>
                <a:spcPct val="115000"/>
              </a:lnSpc>
              <a:spcBef>
                <a:spcPts val="0"/>
              </a:spcBef>
              <a:spcAft>
                <a:spcPts val="0"/>
              </a:spcAft>
              <a:buClr>
                <a:srgbClr val="434343"/>
              </a:buClr>
              <a:buSzPts val="2600"/>
              <a:buFont typeface="Montserrat"/>
              <a:buChar char="●"/>
            </a:pPr>
            <a:r>
              <a:rPr lang="en" sz="2600">
                <a:solidFill>
                  <a:srgbClr val="434343"/>
                </a:solidFill>
                <a:latin typeface="Montserrat"/>
                <a:ea typeface="Montserrat"/>
                <a:cs typeface="Montserrat"/>
                <a:sym typeface="Montserrat"/>
              </a:rPr>
              <a:t>Let’s imagine we split our data into a </a:t>
            </a:r>
            <a:r>
              <a:rPr b="1" lang="en" sz="2600">
                <a:solidFill>
                  <a:srgbClr val="990000"/>
                </a:solidFill>
                <a:latin typeface="Montserrat"/>
                <a:ea typeface="Montserrat"/>
                <a:cs typeface="Montserrat"/>
                <a:sym typeface="Montserrat"/>
              </a:rPr>
              <a:t>training set</a:t>
            </a:r>
            <a:r>
              <a:rPr b="1" lang="en" sz="2600">
                <a:solidFill>
                  <a:srgbClr val="1C4587"/>
                </a:solidFill>
                <a:latin typeface="Montserrat"/>
                <a:ea typeface="Montserrat"/>
                <a:cs typeface="Montserrat"/>
                <a:sym typeface="Montserrat"/>
              </a:rPr>
              <a:t> </a:t>
            </a:r>
            <a:r>
              <a:rPr lang="en" sz="2600">
                <a:solidFill>
                  <a:srgbClr val="434343"/>
                </a:solidFill>
                <a:latin typeface="Montserrat"/>
                <a:ea typeface="Montserrat"/>
                <a:cs typeface="Montserrat"/>
                <a:sym typeface="Montserrat"/>
              </a:rPr>
              <a:t>and a</a:t>
            </a:r>
            <a:r>
              <a:rPr b="1" lang="en" sz="2600">
                <a:solidFill>
                  <a:srgbClr val="1C4587"/>
                </a:solidFill>
                <a:latin typeface="Montserrat"/>
                <a:ea typeface="Montserrat"/>
                <a:cs typeface="Montserrat"/>
                <a:sym typeface="Montserrat"/>
              </a:rPr>
              <a:t> </a:t>
            </a:r>
            <a:r>
              <a:rPr b="1" lang="en" sz="2600">
                <a:solidFill>
                  <a:srgbClr val="1155CC"/>
                </a:solidFill>
                <a:latin typeface="Montserrat"/>
                <a:ea typeface="Montserrat"/>
                <a:cs typeface="Montserrat"/>
                <a:sym typeface="Montserrat"/>
              </a:rPr>
              <a:t>test set</a:t>
            </a:r>
            <a:endParaRPr b="1" sz="2600">
              <a:solidFill>
                <a:srgbClr val="1155CC"/>
              </a:solidFill>
              <a:latin typeface="Montserrat"/>
              <a:ea typeface="Montserrat"/>
              <a:cs typeface="Montserrat"/>
              <a:sym typeface="Montserrat"/>
            </a:endParaRPr>
          </a:p>
        </p:txBody>
      </p:sp>
    </p:spTree>
  </p:cSld>
  <p:clrMapOvr>
    <a:masterClrMapping/>
  </p:clrMapOvr>
</p:sld>
</file>

<file path=ppt/slides/slide2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6" name="Shape 2946"/>
        <p:cNvGrpSpPr/>
        <p:nvPr/>
      </p:nvGrpSpPr>
      <p:grpSpPr>
        <a:xfrm>
          <a:off x="0" y="0"/>
          <a:ext cx="0" cy="0"/>
          <a:chOff x="0" y="0"/>
          <a:chExt cx="0" cy="0"/>
        </a:xfrm>
      </p:grpSpPr>
      <p:pic>
        <p:nvPicPr>
          <p:cNvPr descr="watermark.jpg" id="2947" name="Google Shape;2947;p28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948" name="Google Shape;2948;p286"/>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2949" name="Google Shape;2949;p28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2950" name="Google Shape;2950;p286"/>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800">
                <a:solidFill>
                  <a:schemeClr val="dk1"/>
                </a:solidFill>
                <a:latin typeface="Montserrat"/>
                <a:ea typeface="Montserrat"/>
                <a:cs typeface="Montserrat"/>
                <a:sym typeface="Montserrat"/>
              </a:rPr>
              <a:t>Overfitting and Underfitting</a:t>
            </a:r>
            <a:endParaRPr sz="28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3000">
              <a:solidFill>
                <a:srgbClr val="2A3990"/>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3000">
              <a:solidFill>
                <a:srgbClr val="2A3990"/>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3000">
              <a:solidFill>
                <a:srgbClr val="2A3990"/>
              </a:solidFill>
              <a:latin typeface="Montserrat"/>
              <a:ea typeface="Montserrat"/>
              <a:cs typeface="Montserrat"/>
              <a:sym typeface="Montserrat"/>
            </a:endParaRPr>
          </a:p>
          <a:p>
            <a:pPr indent="0" lvl="0" marL="0" rtl="0" algn="l">
              <a:spcBef>
                <a:spcPts val="0"/>
              </a:spcBef>
              <a:spcAft>
                <a:spcPts val="0"/>
              </a:spcAft>
              <a:buNone/>
            </a:pPr>
            <a:r>
              <a:t/>
            </a:r>
            <a:endParaRPr sz="3000">
              <a:solidFill>
                <a:srgbClr val="2A3990"/>
              </a:solidFill>
              <a:latin typeface="Montserrat"/>
              <a:ea typeface="Montserrat"/>
              <a:cs typeface="Montserrat"/>
              <a:sym typeface="Montserrat"/>
            </a:endParaRPr>
          </a:p>
        </p:txBody>
      </p:sp>
      <p:sp>
        <p:nvSpPr>
          <p:cNvPr id="2951" name="Google Shape;2951;p286"/>
          <p:cNvSpPr txBox="1"/>
          <p:nvPr/>
        </p:nvSpPr>
        <p:spPr>
          <a:xfrm>
            <a:off x="311700" y="1229875"/>
            <a:ext cx="8520600" cy="3339000"/>
          </a:xfrm>
          <a:prstGeom prst="rect">
            <a:avLst/>
          </a:prstGeom>
          <a:noFill/>
          <a:ln>
            <a:noFill/>
          </a:ln>
        </p:spPr>
        <p:txBody>
          <a:bodyPr anchorCtr="0" anchor="t" bIns="91425" lIns="91425" spcFirstLastPara="1" rIns="91425" wrap="square" tIns="91425">
            <a:noAutofit/>
          </a:bodyPr>
          <a:lstStyle/>
          <a:p>
            <a:pPr indent="-393700" lvl="0" marL="457200" rtl="0" algn="l">
              <a:lnSpc>
                <a:spcPct val="115000"/>
              </a:lnSpc>
              <a:spcBef>
                <a:spcPts val="0"/>
              </a:spcBef>
              <a:spcAft>
                <a:spcPts val="0"/>
              </a:spcAft>
              <a:buClr>
                <a:srgbClr val="434343"/>
              </a:buClr>
              <a:buSzPts val="2600"/>
              <a:buFont typeface="Montserrat"/>
              <a:buChar char="●"/>
            </a:pPr>
            <a:r>
              <a:rPr lang="en" sz="2600">
                <a:solidFill>
                  <a:srgbClr val="434343"/>
                </a:solidFill>
                <a:latin typeface="Montserrat"/>
                <a:ea typeface="Montserrat"/>
                <a:cs typeface="Montserrat"/>
                <a:sym typeface="Montserrat"/>
              </a:rPr>
              <a:t>We first see performance on the </a:t>
            </a:r>
            <a:r>
              <a:rPr b="1" lang="en" sz="2600">
                <a:solidFill>
                  <a:srgbClr val="990000"/>
                </a:solidFill>
                <a:latin typeface="Montserrat"/>
                <a:ea typeface="Montserrat"/>
                <a:cs typeface="Montserrat"/>
                <a:sym typeface="Montserrat"/>
              </a:rPr>
              <a:t>training set</a:t>
            </a:r>
            <a:r>
              <a:rPr b="1" lang="en" sz="2600">
                <a:solidFill>
                  <a:srgbClr val="1C4587"/>
                </a:solidFill>
                <a:latin typeface="Montserrat"/>
                <a:ea typeface="Montserrat"/>
                <a:cs typeface="Montserrat"/>
                <a:sym typeface="Montserrat"/>
              </a:rPr>
              <a:t> </a:t>
            </a:r>
            <a:endParaRPr b="1" sz="2600">
              <a:solidFill>
                <a:srgbClr val="1155CC"/>
              </a:solidFill>
              <a:latin typeface="Montserrat"/>
              <a:ea typeface="Montserrat"/>
              <a:cs typeface="Montserrat"/>
              <a:sym typeface="Montserrat"/>
            </a:endParaRPr>
          </a:p>
        </p:txBody>
      </p:sp>
      <p:cxnSp>
        <p:nvCxnSpPr>
          <p:cNvPr id="2952" name="Google Shape;2952;p286"/>
          <p:cNvCxnSpPr/>
          <p:nvPr/>
        </p:nvCxnSpPr>
        <p:spPr>
          <a:xfrm>
            <a:off x="3459113" y="2472025"/>
            <a:ext cx="0" cy="1932000"/>
          </a:xfrm>
          <a:prstGeom prst="straightConnector1">
            <a:avLst/>
          </a:prstGeom>
          <a:noFill/>
          <a:ln cap="flat" cmpd="sng" w="19050">
            <a:solidFill>
              <a:schemeClr val="dk2"/>
            </a:solidFill>
            <a:prstDash val="solid"/>
            <a:round/>
            <a:headEnd len="med" w="med" type="triangle"/>
            <a:tailEnd len="med" w="med" type="none"/>
          </a:ln>
        </p:spPr>
      </p:cxnSp>
      <p:cxnSp>
        <p:nvCxnSpPr>
          <p:cNvPr id="2953" name="Google Shape;2953;p286"/>
          <p:cNvCxnSpPr/>
          <p:nvPr/>
        </p:nvCxnSpPr>
        <p:spPr>
          <a:xfrm rot="10800000">
            <a:off x="3459113" y="4404025"/>
            <a:ext cx="2950500" cy="0"/>
          </a:xfrm>
          <a:prstGeom prst="straightConnector1">
            <a:avLst/>
          </a:prstGeom>
          <a:noFill/>
          <a:ln cap="flat" cmpd="sng" w="19050">
            <a:solidFill>
              <a:schemeClr val="dk2"/>
            </a:solidFill>
            <a:prstDash val="solid"/>
            <a:round/>
            <a:headEnd len="med" w="med" type="triangle"/>
            <a:tailEnd len="med" w="med" type="none"/>
          </a:ln>
        </p:spPr>
      </p:cxnSp>
      <p:sp>
        <p:nvSpPr>
          <p:cNvPr id="2954" name="Google Shape;2954;p286"/>
          <p:cNvSpPr txBox="1"/>
          <p:nvPr/>
        </p:nvSpPr>
        <p:spPr>
          <a:xfrm>
            <a:off x="2736938" y="3154225"/>
            <a:ext cx="825600" cy="44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Overpass"/>
                <a:ea typeface="Overpass"/>
                <a:cs typeface="Overpass"/>
                <a:sym typeface="Overpass"/>
              </a:rPr>
              <a:t>Error</a:t>
            </a:r>
            <a:endParaRPr b="1">
              <a:latin typeface="Overpass"/>
              <a:ea typeface="Overpass"/>
              <a:cs typeface="Overpass"/>
              <a:sym typeface="Overpass"/>
            </a:endParaRPr>
          </a:p>
        </p:txBody>
      </p:sp>
      <p:sp>
        <p:nvSpPr>
          <p:cNvPr id="2955" name="Google Shape;2955;p286"/>
          <p:cNvSpPr/>
          <p:nvPr/>
        </p:nvSpPr>
        <p:spPr>
          <a:xfrm>
            <a:off x="3604075" y="2686450"/>
            <a:ext cx="2638150" cy="1460950"/>
          </a:xfrm>
          <a:custGeom>
            <a:rect b="b" l="l" r="r" t="t"/>
            <a:pathLst>
              <a:path extrusionOk="0" h="58438" w="105526">
                <a:moveTo>
                  <a:pt x="0" y="0"/>
                </a:moveTo>
                <a:cubicBezTo>
                  <a:pt x="3381" y="8251"/>
                  <a:pt x="2696" y="39763"/>
                  <a:pt x="20284" y="49503"/>
                </a:cubicBezTo>
                <a:cubicBezTo>
                  <a:pt x="37872" y="59243"/>
                  <a:pt x="91319" y="56949"/>
                  <a:pt x="105526" y="58438"/>
                </a:cubicBezTo>
              </a:path>
            </a:pathLst>
          </a:custGeom>
          <a:noFill/>
          <a:ln cap="flat" cmpd="sng" w="28575">
            <a:solidFill>
              <a:srgbClr val="990000"/>
            </a:solidFill>
            <a:prstDash val="solid"/>
            <a:round/>
            <a:headEnd len="med" w="med" type="none"/>
            <a:tailEnd len="med" w="med" type="none"/>
          </a:ln>
        </p:spPr>
      </p:sp>
      <p:sp>
        <p:nvSpPr>
          <p:cNvPr id="2956" name="Google Shape;2956;p286"/>
          <p:cNvSpPr txBox="1"/>
          <p:nvPr/>
        </p:nvSpPr>
        <p:spPr>
          <a:xfrm>
            <a:off x="3881650" y="4383825"/>
            <a:ext cx="2029800" cy="44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Overpass"/>
                <a:ea typeface="Overpass"/>
                <a:cs typeface="Overpass"/>
                <a:sym typeface="Overpass"/>
              </a:rPr>
              <a:t>Model Complexity</a:t>
            </a:r>
            <a:endParaRPr b="1">
              <a:latin typeface="Overpass"/>
              <a:ea typeface="Overpass"/>
              <a:cs typeface="Overpass"/>
              <a:sym typeface="Overpass"/>
            </a:endParaRPr>
          </a:p>
        </p:txBody>
      </p:sp>
    </p:spTree>
  </p:cSld>
  <p:clrMapOvr>
    <a:masterClrMapping/>
  </p:clrMapOvr>
</p:sld>
</file>

<file path=ppt/slides/slide2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0" name="Shape 2960"/>
        <p:cNvGrpSpPr/>
        <p:nvPr/>
      </p:nvGrpSpPr>
      <p:grpSpPr>
        <a:xfrm>
          <a:off x="0" y="0"/>
          <a:ext cx="0" cy="0"/>
          <a:chOff x="0" y="0"/>
          <a:chExt cx="0" cy="0"/>
        </a:xfrm>
      </p:grpSpPr>
      <p:pic>
        <p:nvPicPr>
          <p:cNvPr descr="watermark.jpg" id="2961" name="Google Shape;2961;p28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962" name="Google Shape;2962;p287"/>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2963" name="Google Shape;2963;p28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2964" name="Google Shape;2964;p287"/>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800">
                <a:solidFill>
                  <a:schemeClr val="dk1"/>
                </a:solidFill>
                <a:latin typeface="Montserrat"/>
                <a:ea typeface="Montserrat"/>
                <a:cs typeface="Montserrat"/>
                <a:sym typeface="Montserrat"/>
              </a:rPr>
              <a:t>Overfitting and Underfitting</a:t>
            </a:r>
            <a:endParaRPr sz="28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3000">
              <a:solidFill>
                <a:srgbClr val="2A3990"/>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3000">
              <a:solidFill>
                <a:srgbClr val="2A3990"/>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3000">
              <a:solidFill>
                <a:srgbClr val="2A3990"/>
              </a:solidFill>
              <a:latin typeface="Montserrat"/>
              <a:ea typeface="Montserrat"/>
              <a:cs typeface="Montserrat"/>
              <a:sym typeface="Montserrat"/>
            </a:endParaRPr>
          </a:p>
          <a:p>
            <a:pPr indent="0" lvl="0" marL="0" rtl="0" algn="l">
              <a:spcBef>
                <a:spcPts val="0"/>
              </a:spcBef>
              <a:spcAft>
                <a:spcPts val="0"/>
              </a:spcAft>
              <a:buNone/>
            </a:pPr>
            <a:r>
              <a:t/>
            </a:r>
            <a:endParaRPr sz="3000">
              <a:solidFill>
                <a:srgbClr val="2A3990"/>
              </a:solidFill>
              <a:latin typeface="Montserrat"/>
              <a:ea typeface="Montserrat"/>
              <a:cs typeface="Montserrat"/>
              <a:sym typeface="Montserrat"/>
            </a:endParaRPr>
          </a:p>
        </p:txBody>
      </p:sp>
      <p:sp>
        <p:nvSpPr>
          <p:cNvPr id="2965" name="Google Shape;2965;p287"/>
          <p:cNvSpPr txBox="1"/>
          <p:nvPr/>
        </p:nvSpPr>
        <p:spPr>
          <a:xfrm>
            <a:off x="311700" y="1229875"/>
            <a:ext cx="8520600" cy="3339000"/>
          </a:xfrm>
          <a:prstGeom prst="rect">
            <a:avLst/>
          </a:prstGeom>
          <a:noFill/>
          <a:ln>
            <a:noFill/>
          </a:ln>
        </p:spPr>
        <p:txBody>
          <a:bodyPr anchorCtr="0" anchor="t" bIns="91425" lIns="91425" spcFirstLastPara="1" rIns="91425" wrap="square" tIns="91425">
            <a:noAutofit/>
          </a:bodyPr>
          <a:lstStyle/>
          <a:p>
            <a:pPr indent="-393700" lvl="0" marL="457200" rtl="0" algn="l">
              <a:lnSpc>
                <a:spcPct val="115000"/>
              </a:lnSpc>
              <a:spcBef>
                <a:spcPts val="0"/>
              </a:spcBef>
              <a:spcAft>
                <a:spcPts val="0"/>
              </a:spcAft>
              <a:buClr>
                <a:srgbClr val="434343"/>
              </a:buClr>
              <a:buSzPts val="2600"/>
              <a:buFont typeface="Montserrat"/>
              <a:buChar char="●"/>
            </a:pPr>
            <a:r>
              <a:rPr lang="en" sz="2600">
                <a:solidFill>
                  <a:srgbClr val="434343"/>
                </a:solidFill>
                <a:latin typeface="Montserrat"/>
                <a:ea typeface="Montserrat"/>
                <a:cs typeface="Montserrat"/>
                <a:sym typeface="Montserrat"/>
              </a:rPr>
              <a:t>Next we check performance on the </a:t>
            </a:r>
            <a:r>
              <a:rPr b="1" lang="en" sz="2600">
                <a:solidFill>
                  <a:srgbClr val="1155CC"/>
                </a:solidFill>
                <a:latin typeface="Montserrat"/>
                <a:ea typeface="Montserrat"/>
                <a:cs typeface="Montserrat"/>
                <a:sym typeface="Montserrat"/>
              </a:rPr>
              <a:t>test set </a:t>
            </a:r>
            <a:endParaRPr b="1" sz="2600">
              <a:solidFill>
                <a:srgbClr val="1155CC"/>
              </a:solidFill>
              <a:latin typeface="Montserrat"/>
              <a:ea typeface="Montserrat"/>
              <a:cs typeface="Montserrat"/>
              <a:sym typeface="Montserrat"/>
            </a:endParaRPr>
          </a:p>
        </p:txBody>
      </p:sp>
      <p:cxnSp>
        <p:nvCxnSpPr>
          <p:cNvPr id="2966" name="Google Shape;2966;p287"/>
          <p:cNvCxnSpPr/>
          <p:nvPr/>
        </p:nvCxnSpPr>
        <p:spPr>
          <a:xfrm>
            <a:off x="3459113" y="2472025"/>
            <a:ext cx="0" cy="1932000"/>
          </a:xfrm>
          <a:prstGeom prst="straightConnector1">
            <a:avLst/>
          </a:prstGeom>
          <a:noFill/>
          <a:ln cap="flat" cmpd="sng" w="19050">
            <a:solidFill>
              <a:schemeClr val="dk2"/>
            </a:solidFill>
            <a:prstDash val="solid"/>
            <a:round/>
            <a:headEnd len="med" w="med" type="triangle"/>
            <a:tailEnd len="med" w="med" type="none"/>
          </a:ln>
        </p:spPr>
      </p:cxnSp>
      <p:cxnSp>
        <p:nvCxnSpPr>
          <p:cNvPr id="2967" name="Google Shape;2967;p287"/>
          <p:cNvCxnSpPr/>
          <p:nvPr/>
        </p:nvCxnSpPr>
        <p:spPr>
          <a:xfrm rot="10800000">
            <a:off x="3459113" y="4404025"/>
            <a:ext cx="2950500" cy="0"/>
          </a:xfrm>
          <a:prstGeom prst="straightConnector1">
            <a:avLst/>
          </a:prstGeom>
          <a:noFill/>
          <a:ln cap="flat" cmpd="sng" w="19050">
            <a:solidFill>
              <a:schemeClr val="dk2"/>
            </a:solidFill>
            <a:prstDash val="solid"/>
            <a:round/>
            <a:headEnd len="med" w="med" type="triangle"/>
            <a:tailEnd len="med" w="med" type="none"/>
          </a:ln>
        </p:spPr>
      </p:cxnSp>
      <p:sp>
        <p:nvSpPr>
          <p:cNvPr id="2968" name="Google Shape;2968;p287"/>
          <p:cNvSpPr txBox="1"/>
          <p:nvPr/>
        </p:nvSpPr>
        <p:spPr>
          <a:xfrm>
            <a:off x="2736938" y="3154225"/>
            <a:ext cx="825600" cy="44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Overpass"/>
                <a:ea typeface="Overpass"/>
                <a:cs typeface="Overpass"/>
                <a:sym typeface="Overpass"/>
              </a:rPr>
              <a:t>Error</a:t>
            </a:r>
            <a:endParaRPr b="1">
              <a:latin typeface="Overpass"/>
              <a:ea typeface="Overpass"/>
              <a:cs typeface="Overpass"/>
              <a:sym typeface="Overpass"/>
            </a:endParaRPr>
          </a:p>
        </p:txBody>
      </p:sp>
      <p:sp>
        <p:nvSpPr>
          <p:cNvPr id="2969" name="Google Shape;2969;p287"/>
          <p:cNvSpPr/>
          <p:nvPr/>
        </p:nvSpPr>
        <p:spPr>
          <a:xfrm>
            <a:off x="3604075" y="2686450"/>
            <a:ext cx="2638150" cy="1460950"/>
          </a:xfrm>
          <a:custGeom>
            <a:rect b="b" l="l" r="r" t="t"/>
            <a:pathLst>
              <a:path extrusionOk="0" h="58438" w="105526">
                <a:moveTo>
                  <a:pt x="0" y="0"/>
                </a:moveTo>
                <a:cubicBezTo>
                  <a:pt x="3381" y="8251"/>
                  <a:pt x="2696" y="39763"/>
                  <a:pt x="20284" y="49503"/>
                </a:cubicBezTo>
                <a:cubicBezTo>
                  <a:pt x="37872" y="59243"/>
                  <a:pt x="91319" y="56949"/>
                  <a:pt x="105526" y="58438"/>
                </a:cubicBezTo>
              </a:path>
            </a:pathLst>
          </a:custGeom>
          <a:noFill/>
          <a:ln cap="flat" cmpd="sng" w="28575">
            <a:solidFill>
              <a:srgbClr val="990000"/>
            </a:solidFill>
            <a:prstDash val="solid"/>
            <a:round/>
            <a:headEnd len="med" w="med" type="none"/>
            <a:tailEnd len="med" w="med" type="none"/>
          </a:ln>
        </p:spPr>
      </p:sp>
      <p:sp>
        <p:nvSpPr>
          <p:cNvPr id="2970" name="Google Shape;2970;p287"/>
          <p:cNvSpPr/>
          <p:nvPr/>
        </p:nvSpPr>
        <p:spPr>
          <a:xfrm>
            <a:off x="3670475" y="2686450"/>
            <a:ext cx="2595900" cy="1279878"/>
          </a:xfrm>
          <a:custGeom>
            <a:rect b="b" l="l" r="r" t="t"/>
            <a:pathLst>
              <a:path extrusionOk="0" h="55394" w="103836">
                <a:moveTo>
                  <a:pt x="0" y="0"/>
                </a:moveTo>
                <a:cubicBezTo>
                  <a:pt x="4186" y="8452"/>
                  <a:pt x="7808" y="41817"/>
                  <a:pt x="25114" y="50711"/>
                </a:cubicBezTo>
                <a:cubicBezTo>
                  <a:pt x="42420" y="59606"/>
                  <a:pt x="90716" y="52924"/>
                  <a:pt x="103836" y="53367"/>
                </a:cubicBezTo>
              </a:path>
            </a:pathLst>
          </a:custGeom>
          <a:noFill/>
          <a:ln cap="flat" cmpd="sng" w="28575">
            <a:solidFill>
              <a:srgbClr val="0B5394"/>
            </a:solidFill>
            <a:prstDash val="solid"/>
            <a:round/>
            <a:headEnd len="med" w="med" type="none"/>
            <a:tailEnd len="med" w="med" type="none"/>
          </a:ln>
        </p:spPr>
      </p:sp>
      <p:sp>
        <p:nvSpPr>
          <p:cNvPr id="2971" name="Google Shape;2971;p287"/>
          <p:cNvSpPr txBox="1"/>
          <p:nvPr/>
        </p:nvSpPr>
        <p:spPr>
          <a:xfrm>
            <a:off x="3881650" y="4383825"/>
            <a:ext cx="2029800" cy="44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Overpass"/>
                <a:ea typeface="Overpass"/>
                <a:cs typeface="Overpass"/>
                <a:sym typeface="Overpass"/>
              </a:rPr>
              <a:t>Model Complexity</a:t>
            </a:r>
            <a:endParaRPr b="1">
              <a:latin typeface="Overpass"/>
              <a:ea typeface="Overpass"/>
              <a:cs typeface="Overpass"/>
              <a:sym typeface="Overpass"/>
            </a:endParaRPr>
          </a:p>
        </p:txBody>
      </p:sp>
      <p:sp>
        <p:nvSpPr>
          <p:cNvPr id="2972" name="Google Shape;2972;p287"/>
          <p:cNvSpPr txBox="1"/>
          <p:nvPr/>
        </p:nvSpPr>
        <p:spPr>
          <a:xfrm>
            <a:off x="6299250" y="2826300"/>
            <a:ext cx="2029800" cy="44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rgbClr val="0B5394"/>
                </a:solidFill>
                <a:latin typeface="Overpass"/>
                <a:ea typeface="Overpass"/>
                <a:cs typeface="Overpass"/>
                <a:sym typeface="Overpass"/>
              </a:rPr>
              <a:t>Test Set</a:t>
            </a:r>
            <a:endParaRPr b="1" sz="1800">
              <a:solidFill>
                <a:srgbClr val="0B5394"/>
              </a:solidFill>
              <a:latin typeface="Overpass"/>
              <a:ea typeface="Overpass"/>
              <a:cs typeface="Overpass"/>
              <a:sym typeface="Overpass"/>
            </a:endParaRPr>
          </a:p>
          <a:p>
            <a:pPr indent="0" lvl="0" marL="0" rtl="0" algn="ctr">
              <a:spcBef>
                <a:spcPts val="0"/>
              </a:spcBef>
              <a:spcAft>
                <a:spcPts val="0"/>
              </a:spcAft>
              <a:buNone/>
            </a:pPr>
            <a:r>
              <a:t/>
            </a:r>
            <a:endParaRPr b="1" sz="1800">
              <a:solidFill>
                <a:srgbClr val="A61C00"/>
              </a:solidFill>
              <a:latin typeface="Overpass"/>
              <a:ea typeface="Overpass"/>
              <a:cs typeface="Overpass"/>
              <a:sym typeface="Overpass"/>
            </a:endParaRPr>
          </a:p>
          <a:p>
            <a:pPr indent="0" lvl="0" marL="0" rtl="0" algn="ctr">
              <a:spcBef>
                <a:spcPts val="0"/>
              </a:spcBef>
              <a:spcAft>
                <a:spcPts val="0"/>
              </a:spcAft>
              <a:buNone/>
            </a:pPr>
            <a:r>
              <a:rPr b="1" lang="en" sz="1800">
                <a:solidFill>
                  <a:srgbClr val="A61C00"/>
                </a:solidFill>
                <a:latin typeface="Overpass"/>
                <a:ea typeface="Overpass"/>
                <a:cs typeface="Overpass"/>
                <a:sym typeface="Overpass"/>
              </a:rPr>
              <a:t>Train Set</a:t>
            </a:r>
            <a:endParaRPr b="1" sz="1800">
              <a:solidFill>
                <a:srgbClr val="A61C00"/>
              </a:solidFill>
              <a:latin typeface="Overpass"/>
              <a:ea typeface="Overpass"/>
              <a:cs typeface="Overpass"/>
              <a:sym typeface="Overpass"/>
            </a:endParaRPr>
          </a:p>
          <a:p>
            <a:pPr indent="0" lvl="0" marL="0" rtl="0" algn="ctr">
              <a:spcBef>
                <a:spcPts val="0"/>
              </a:spcBef>
              <a:spcAft>
                <a:spcPts val="0"/>
              </a:spcAft>
              <a:buNone/>
            </a:pPr>
            <a:r>
              <a:t/>
            </a:r>
            <a:endParaRPr b="1" sz="1800">
              <a:latin typeface="Overpass"/>
              <a:ea typeface="Overpass"/>
              <a:cs typeface="Overpass"/>
              <a:sym typeface="Overpass"/>
            </a:endParaRPr>
          </a:p>
          <a:p>
            <a:pPr indent="0" lvl="0" marL="0" rtl="0" algn="ctr">
              <a:spcBef>
                <a:spcPts val="0"/>
              </a:spcBef>
              <a:spcAft>
                <a:spcPts val="0"/>
              </a:spcAft>
              <a:buNone/>
            </a:pPr>
            <a:r>
              <a:t/>
            </a:r>
            <a:endParaRPr b="1" sz="1800">
              <a:latin typeface="Overpass"/>
              <a:ea typeface="Overpass"/>
              <a:cs typeface="Overpass"/>
              <a:sym typeface="Overpass"/>
            </a:endParaRPr>
          </a:p>
        </p:txBody>
      </p:sp>
    </p:spTree>
  </p:cSld>
  <p:clrMapOvr>
    <a:masterClrMapping/>
  </p:clrMapOvr>
</p:sld>
</file>

<file path=ppt/slides/slide2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6" name="Shape 2976"/>
        <p:cNvGrpSpPr/>
        <p:nvPr/>
      </p:nvGrpSpPr>
      <p:grpSpPr>
        <a:xfrm>
          <a:off x="0" y="0"/>
          <a:ext cx="0" cy="0"/>
          <a:chOff x="0" y="0"/>
          <a:chExt cx="0" cy="0"/>
        </a:xfrm>
      </p:grpSpPr>
      <p:pic>
        <p:nvPicPr>
          <p:cNvPr descr="watermark.jpg" id="2977" name="Google Shape;2977;p28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978" name="Google Shape;2978;p288"/>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2979" name="Google Shape;2979;p28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2980" name="Google Shape;2980;p288"/>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800">
                <a:solidFill>
                  <a:schemeClr val="dk1"/>
                </a:solidFill>
                <a:latin typeface="Montserrat"/>
                <a:ea typeface="Montserrat"/>
                <a:cs typeface="Montserrat"/>
                <a:sym typeface="Montserrat"/>
              </a:rPr>
              <a:t>Overfitting and Underfitting</a:t>
            </a:r>
            <a:endParaRPr sz="28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3000">
              <a:solidFill>
                <a:srgbClr val="2A3990"/>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3000">
              <a:solidFill>
                <a:srgbClr val="2A3990"/>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3000">
              <a:solidFill>
                <a:srgbClr val="2A3990"/>
              </a:solidFill>
              <a:latin typeface="Montserrat"/>
              <a:ea typeface="Montserrat"/>
              <a:cs typeface="Montserrat"/>
              <a:sym typeface="Montserrat"/>
            </a:endParaRPr>
          </a:p>
          <a:p>
            <a:pPr indent="0" lvl="0" marL="0" rtl="0" algn="l">
              <a:spcBef>
                <a:spcPts val="0"/>
              </a:spcBef>
              <a:spcAft>
                <a:spcPts val="0"/>
              </a:spcAft>
              <a:buNone/>
            </a:pPr>
            <a:r>
              <a:t/>
            </a:r>
            <a:endParaRPr sz="3000">
              <a:solidFill>
                <a:srgbClr val="2A3990"/>
              </a:solidFill>
              <a:latin typeface="Montserrat"/>
              <a:ea typeface="Montserrat"/>
              <a:cs typeface="Montserrat"/>
              <a:sym typeface="Montserrat"/>
            </a:endParaRPr>
          </a:p>
        </p:txBody>
      </p:sp>
      <p:sp>
        <p:nvSpPr>
          <p:cNvPr id="2981" name="Google Shape;2981;p288"/>
          <p:cNvSpPr txBox="1"/>
          <p:nvPr/>
        </p:nvSpPr>
        <p:spPr>
          <a:xfrm>
            <a:off x="311700" y="1229875"/>
            <a:ext cx="8520600" cy="3339000"/>
          </a:xfrm>
          <a:prstGeom prst="rect">
            <a:avLst/>
          </a:prstGeom>
          <a:noFill/>
          <a:ln>
            <a:noFill/>
          </a:ln>
        </p:spPr>
        <p:txBody>
          <a:bodyPr anchorCtr="0" anchor="t" bIns="91425" lIns="91425" spcFirstLastPara="1" rIns="91425" wrap="square" tIns="91425">
            <a:noAutofit/>
          </a:bodyPr>
          <a:lstStyle/>
          <a:p>
            <a:pPr indent="-393700" lvl="0" marL="457200" rtl="0" algn="l">
              <a:lnSpc>
                <a:spcPct val="115000"/>
              </a:lnSpc>
              <a:spcBef>
                <a:spcPts val="0"/>
              </a:spcBef>
              <a:spcAft>
                <a:spcPts val="0"/>
              </a:spcAft>
              <a:buClr>
                <a:srgbClr val="434343"/>
              </a:buClr>
              <a:buSzPts val="2600"/>
              <a:buFont typeface="Montserrat"/>
              <a:buChar char="●"/>
            </a:pPr>
            <a:r>
              <a:rPr lang="en" sz="2600">
                <a:solidFill>
                  <a:srgbClr val="434343"/>
                </a:solidFill>
                <a:latin typeface="Montserrat"/>
                <a:ea typeface="Montserrat"/>
                <a:cs typeface="Montserrat"/>
                <a:sym typeface="Montserrat"/>
              </a:rPr>
              <a:t>Ideally the model would perform well on both, with similar behavior. </a:t>
            </a:r>
            <a:endParaRPr b="1" sz="2600">
              <a:solidFill>
                <a:srgbClr val="1155CC"/>
              </a:solidFill>
              <a:latin typeface="Montserrat"/>
              <a:ea typeface="Montserrat"/>
              <a:cs typeface="Montserrat"/>
              <a:sym typeface="Montserrat"/>
            </a:endParaRPr>
          </a:p>
        </p:txBody>
      </p:sp>
      <p:cxnSp>
        <p:nvCxnSpPr>
          <p:cNvPr id="2982" name="Google Shape;2982;p288"/>
          <p:cNvCxnSpPr/>
          <p:nvPr/>
        </p:nvCxnSpPr>
        <p:spPr>
          <a:xfrm>
            <a:off x="3459113" y="2472025"/>
            <a:ext cx="0" cy="1932000"/>
          </a:xfrm>
          <a:prstGeom prst="straightConnector1">
            <a:avLst/>
          </a:prstGeom>
          <a:noFill/>
          <a:ln cap="flat" cmpd="sng" w="19050">
            <a:solidFill>
              <a:schemeClr val="dk2"/>
            </a:solidFill>
            <a:prstDash val="solid"/>
            <a:round/>
            <a:headEnd len="med" w="med" type="triangle"/>
            <a:tailEnd len="med" w="med" type="none"/>
          </a:ln>
        </p:spPr>
      </p:cxnSp>
      <p:cxnSp>
        <p:nvCxnSpPr>
          <p:cNvPr id="2983" name="Google Shape;2983;p288"/>
          <p:cNvCxnSpPr/>
          <p:nvPr/>
        </p:nvCxnSpPr>
        <p:spPr>
          <a:xfrm rot="10800000">
            <a:off x="3459113" y="4404025"/>
            <a:ext cx="2950500" cy="0"/>
          </a:xfrm>
          <a:prstGeom prst="straightConnector1">
            <a:avLst/>
          </a:prstGeom>
          <a:noFill/>
          <a:ln cap="flat" cmpd="sng" w="19050">
            <a:solidFill>
              <a:schemeClr val="dk2"/>
            </a:solidFill>
            <a:prstDash val="solid"/>
            <a:round/>
            <a:headEnd len="med" w="med" type="triangle"/>
            <a:tailEnd len="med" w="med" type="none"/>
          </a:ln>
        </p:spPr>
      </p:cxnSp>
      <p:sp>
        <p:nvSpPr>
          <p:cNvPr id="2984" name="Google Shape;2984;p288"/>
          <p:cNvSpPr txBox="1"/>
          <p:nvPr/>
        </p:nvSpPr>
        <p:spPr>
          <a:xfrm>
            <a:off x="2736938" y="3154225"/>
            <a:ext cx="825600" cy="44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Overpass"/>
                <a:ea typeface="Overpass"/>
                <a:cs typeface="Overpass"/>
                <a:sym typeface="Overpass"/>
              </a:rPr>
              <a:t>Error</a:t>
            </a:r>
            <a:endParaRPr b="1">
              <a:latin typeface="Overpass"/>
              <a:ea typeface="Overpass"/>
              <a:cs typeface="Overpass"/>
              <a:sym typeface="Overpass"/>
            </a:endParaRPr>
          </a:p>
        </p:txBody>
      </p:sp>
      <p:sp>
        <p:nvSpPr>
          <p:cNvPr id="2985" name="Google Shape;2985;p288"/>
          <p:cNvSpPr/>
          <p:nvPr/>
        </p:nvSpPr>
        <p:spPr>
          <a:xfrm>
            <a:off x="3604075" y="2686450"/>
            <a:ext cx="2638150" cy="1460950"/>
          </a:xfrm>
          <a:custGeom>
            <a:rect b="b" l="l" r="r" t="t"/>
            <a:pathLst>
              <a:path extrusionOk="0" h="58438" w="105526">
                <a:moveTo>
                  <a:pt x="0" y="0"/>
                </a:moveTo>
                <a:cubicBezTo>
                  <a:pt x="3381" y="8251"/>
                  <a:pt x="2696" y="39763"/>
                  <a:pt x="20284" y="49503"/>
                </a:cubicBezTo>
                <a:cubicBezTo>
                  <a:pt x="37872" y="59243"/>
                  <a:pt x="91319" y="56949"/>
                  <a:pt x="105526" y="58438"/>
                </a:cubicBezTo>
              </a:path>
            </a:pathLst>
          </a:custGeom>
          <a:noFill/>
          <a:ln cap="flat" cmpd="sng" w="28575">
            <a:solidFill>
              <a:srgbClr val="990000"/>
            </a:solidFill>
            <a:prstDash val="solid"/>
            <a:round/>
            <a:headEnd len="med" w="med" type="none"/>
            <a:tailEnd len="med" w="med" type="none"/>
          </a:ln>
        </p:spPr>
      </p:sp>
      <p:sp>
        <p:nvSpPr>
          <p:cNvPr id="2986" name="Google Shape;2986;p288"/>
          <p:cNvSpPr/>
          <p:nvPr/>
        </p:nvSpPr>
        <p:spPr>
          <a:xfrm>
            <a:off x="3670475" y="2686450"/>
            <a:ext cx="2595900" cy="1279878"/>
          </a:xfrm>
          <a:custGeom>
            <a:rect b="b" l="l" r="r" t="t"/>
            <a:pathLst>
              <a:path extrusionOk="0" h="55394" w="103836">
                <a:moveTo>
                  <a:pt x="0" y="0"/>
                </a:moveTo>
                <a:cubicBezTo>
                  <a:pt x="4186" y="8452"/>
                  <a:pt x="7808" y="41817"/>
                  <a:pt x="25114" y="50711"/>
                </a:cubicBezTo>
                <a:cubicBezTo>
                  <a:pt x="42420" y="59606"/>
                  <a:pt x="90716" y="52924"/>
                  <a:pt x="103836" y="53367"/>
                </a:cubicBezTo>
              </a:path>
            </a:pathLst>
          </a:custGeom>
          <a:noFill/>
          <a:ln cap="flat" cmpd="sng" w="28575">
            <a:solidFill>
              <a:srgbClr val="0B5394"/>
            </a:solidFill>
            <a:prstDash val="solid"/>
            <a:round/>
            <a:headEnd len="med" w="med" type="none"/>
            <a:tailEnd len="med" w="med" type="none"/>
          </a:ln>
        </p:spPr>
      </p:sp>
      <p:sp>
        <p:nvSpPr>
          <p:cNvPr id="2987" name="Google Shape;2987;p288"/>
          <p:cNvSpPr txBox="1"/>
          <p:nvPr/>
        </p:nvSpPr>
        <p:spPr>
          <a:xfrm>
            <a:off x="3881650" y="4383825"/>
            <a:ext cx="2029800" cy="44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Overpass"/>
                <a:ea typeface="Overpass"/>
                <a:cs typeface="Overpass"/>
                <a:sym typeface="Overpass"/>
              </a:rPr>
              <a:t>Model Complexity</a:t>
            </a:r>
            <a:endParaRPr b="1">
              <a:latin typeface="Overpass"/>
              <a:ea typeface="Overpass"/>
              <a:cs typeface="Overpass"/>
              <a:sym typeface="Overpass"/>
            </a:endParaRPr>
          </a:p>
        </p:txBody>
      </p:sp>
      <p:sp>
        <p:nvSpPr>
          <p:cNvPr id="2988" name="Google Shape;2988;p288"/>
          <p:cNvSpPr txBox="1"/>
          <p:nvPr/>
        </p:nvSpPr>
        <p:spPr>
          <a:xfrm>
            <a:off x="6299250" y="2826300"/>
            <a:ext cx="2029800" cy="44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rgbClr val="0B5394"/>
                </a:solidFill>
                <a:latin typeface="Overpass"/>
                <a:ea typeface="Overpass"/>
                <a:cs typeface="Overpass"/>
                <a:sym typeface="Overpass"/>
              </a:rPr>
              <a:t>Test Set</a:t>
            </a:r>
            <a:endParaRPr b="1" sz="1800">
              <a:solidFill>
                <a:srgbClr val="0B5394"/>
              </a:solidFill>
              <a:latin typeface="Overpass"/>
              <a:ea typeface="Overpass"/>
              <a:cs typeface="Overpass"/>
              <a:sym typeface="Overpass"/>
            </a:endParaRPr>
          </a:p>
          <a:p>
            <a:pPr indent="0" lvl="0" marL="0" rtl="0" algn="ctr">
              <a:spcBef>
                <a:spcPts val="0"/>
              </a:spcBef>
              <a:spcAft>
                <a:spcPts val="0"/>
              </a:spcAft>
              <a:buNone/>
            </a:pPr>
            <a:r>
              <a:t/>
            </a:r>
            <a:endParaRPr b="1" sz="1800">
              <a:solidFill>
                <a:srgbClr val="A61C00"/>
              </a:solidFill>
              <a:latin typeface="Overpass"/>
              <a:ea typeface="Overpass"/>
              <a:cs typeface="Overpass"/>
              <a:sym typeface="Overpass"/>
            </a:endParaRPr>
          </a:p>
          <a:p>
            <a:pPr indent="0" lvl="0" marL="0" rtl="0" algn="ctr">
              <a:spcBef>
                <a:spcPts val="0"/>
              </a:spcBef>
              <a:spcAft>
                <a:spcPts val="0"/>
              </a:spcAft>
              <a:buNone/>
            </a:pPr>
            <a:r>
              <a:rPr b="1" lang="en" sz="1800">
                <a:solidFill>
                  <a:srgbClr val="A61C00"/>
                </a:solidFill>
                <a:latin typeface="Overpass"/>
                <a:ea typeface="Overpass"/>
                <a:cs typeface="Overpass"/>
                <a:sym typeface="Overpass"/>
              </a:rPr>
              <a:t>Train Set</a:t>
            </a:r>
            <a:endParaRPr b="1" sz="1800">
              <a:solidFill>
                <a:srgbClr val="A61C00"/>
              </a:solidFill>
              <a:latin typeface="Overpass"/>
              <a:ea typeface="Overpass"/>
              <a:cs typeface="Overpass"/>
              <a:sym typeface="Overpass"/>
            </a:endParaRPr>
          </a:p>
          <a:p>
            <a:pPr indent="0" lvl="0" marL="0" rtl="0" algn="ctr">
              <a:spcBef>
                <a:spcPts val="0"/>
              </a:spcBef>
              <a:spcAft>
                <a:spcPts val="0"/>
              </a:spcAft>
              <a:buNone/>
            </a:pPr>
            <a:r>
              <a:t/>
            </a:r>
            <a:endParaRPr b="1" sz="1800">
              <a:latin typeface="Overpass"/>
              <a:ea typeface="Overpass"/>
              <a:cs typeface="Overpass"/>
              <a:sym typeface="Overpass"/>
            </a:endParaRPr>
          </a:p>
          <a:p>
            <a:pPr indent="0" lvl="0" marL="0" rtl="0" algn="ctr">
              <a:spcBef>
                <a:spcPts val="0"/>
              </a:spcBef>
              <a:spcAft>
                <a:spcPts val="0"/>
              </a:spcAft>
              <a:buNone/>
            </a:pPr>
            <a:r>
              <a:t/>
            </a:r>
            <a:endParaRPr b="1" sz="1800">
              <a:latin typeface="Overpass"/>
              <a:ea typeface="Overpass"/>
              <a:cs typeface="Overpass"/>
              <a:sym typeface="Overpass"/>
            </a:endParaRPr>
          </a:p>
        </p:txBody>
      </p:sp>
    </p:spTree>
  </p:cSld>
  <p:clrMapOvr>
    <a:masterClrMapping/>
  </p:clrMapOvr>
</p:sld>
</file>

<file path=ppt/slides/slide2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2" name="Shape 2992"/>
        <p:cNvGrpSpPr/>
        <p:nvPr/>
      </p:nvGrpSpPr>
      <p:grpSpPr>
        <a:xfrm>
          <a:off x="0" y="0"/>
          <a:ext cx="0" cy="0"/>
          <a:chOff x="0" y="0"/>
          <a:chExt cx="0" cy="0"/>
        </a:xfrm>
      </p:grpSpPr>
      <p:pic>
        <p:nvPicPr>
          <p:cNvPr descr="watermark.jpg" id="2993" name="Google Shape;2993;p28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994" name="Google Shape;2994;p289"/>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2995" name="Google Shape;2995;p28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2996" name="Google Shape;2996;p289"/>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800">
                <a:solidFill>
                  <a:schemeClr val="dk1"/>
                </a:solidFill>
                <a:latin typeface="Montserrat"/>
                <a:ea typeface="Montserrat"/>
                <a:cs typeface="Montserrat"/>
                <a:sym typeface="Montserrat"/>
              </a:rPr>
              <a:t>Overfitting and Underfitting</a:t>
            </a:r>
            <a:endParaRPr sz="28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3000">
              <a:solidFill>
                <a:srgbClr val="2A3990"/>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3000">
              <a:solidFill>
                <a:srgbClr val="2A3990"/>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3000">
              <a:solidFill>
                <a:srgbClr val="2A3990"/>
              </a:solidFill>
              <a:latin typeface="Montserrat"/>
              <a:ea typeface="Montserrat"/>
              <a:cs typeface="Montserrat"/>
              <a:sym typeface="Montserrat"/>
            </a:endParaRPr>
          </a:p>
          <a:p>
            <a:pPr indent="0" lvl="0" marL="0" rtl="0" algn="l">
              <a:spcBef>
                <a:spcPts val="0"/>
              </a:spcBef>
              <a:spcAft>
                <a:spcPts val="0"/>
              </a:spcAft>
              <a:buNone/>
            </a:pPr>
            <a:r>
              <a:t/>
            </a:r>
            <a:endParaRPr sz="3000">
              <a:solidFill>
                <a:srgbClr val="2A3990"/>
              </a:solidFill>
              <a:latin typeface="Montserrat"/>
              <a:ea typeface="Montserrat"/>
              <a:cs typeface="Montserrat"/>
              <a:sym typeface="Montserrat"/>
            </a:endParaRPr>
          </a:p>
        </p:txBody>
      </p:sp>
      <p:sp>
        <p:nvSpPr>
          <p:cNvPr id="2997" name="Google Shape;2997;p289"/>
          <p:cNvSpPr txBox="1"/>
          <p:nvPr/>
        </p:nvSpPr>
        <p:spPr>
          <a:xfrm>
            <a:off x="311700" y="1229875"/>
            <a:ext cx="8520600" cy="3339000"/>
          </a:xfrm>
          <a:prstGeom prst="rect">
            <a:avLst/>
          </a:prstGeom>
          <a:noFill/>
          <a:ln>
            <a:noFill/>
          </a:ln>
        </p:spPr>
        <p:txBody>
          <a:bodyPr anchorCtr="0" anchor="t" bIns="91425" lIns="91425" spcFirstLastPara="1" rIns="91425" wrap="square" tIns="91425">
            <a:noAutofit/>
          </a:bodyPr>
          <a:lstStyle/>
          <a:p>
            <a:pPr indent="-393700" lvl="0" marL="457200" rtl="0" algn="l">
              <a:lnSpc>
                <a:spcPct val="115000"/>
              </a:lnSpc>
              <a:spcBef>
                <a:spcPts val="0"/>
              </a:spcBef>
              <a:spcAft>
                <a:spcPts val="0"/>
              </a:spcAft>
              <a:buClr>
                <a:srgbClr val="434343"/>
              </a:buClr>
              <a:buSzPts val="2600"/>
              <a:buFont typeface="Montserrat"/>
              <a:buChar char="●"/>
            </a:pPr>
            <a:r>
              <a:rPr lang="en" sz="2600">
                <a:solidFill>
                  <a:srgbClr val="434343"/>
                </a:solidFill>
                <a:latin typeface="Montserrat"/>
                <a:ea typeface="Montserrat"/>
                <a:cs typeface="Montserrat"/>
                <a:sym typeface="Montserrat"/>
              </a:rPr>
              <a:t>But what happens if we overfit on the training data? That means we would perform poorly on new test data!</a:t>
            </a:r>
            <a:endParaRPr b="1" sz="2600">
              <a:solidFill>
                <a:srgbClr val="1155CC"/>
              </a:solidFill>
              <a:latin typeface="Montserrat"/>
              <a:ea typeface="Montserrat"/>
              <a:cs typeface="Montserrat"/>
              <a:sym typeface="Montserrat"/>
            </a:endParaRPr>
          </a:p>
        </p:txBody>
      </p:sp>
      <p:cxnSp>
        <p:nvCxnSpPr>
          <p:cNvPr id="2998" name="Google Shape;2998;p289"/>
          <p:cNvCxnSpPr/>
          <p:nvPr/>
        </p:nvCxnSpPr>
        <p:spPr>
          <a:xfrm>
            <a:off x="3459113" y="2472025"/>
            <a:ext cx="0" cy="1932000"/>
          </a:xfrm>
          <a:prstGeom prst="straightConnector1">
            <a:avLst/>
          </a:prstGeom>
          <a:noFill/>
          <a:ln cap="flat" cmpd="sng" w="19050">
            <a:solidFill>
              <a:schemeClr val="dk2"/>
            </a:solidFill>
            <a:prstDash val="solid"/>
            <a:round/>
            <a:headEnd len="med" w="med" type="triangle"/>
            <a:tailEnd len="med" w="med" type="none"/>
          </a:ln>
        </p:spPr>
      </p:cxnSp>
      <p:cxnSp>
        <p:nvCxnSpPr>
          <p:cNvPr id="2999" name="Google Shape;2999;p289"/>
          <p:cNvCxnSpPr/>
          <p:nvPr/>
        </p:nvCxnSpPr>
        <p:spPr>
          <a:xfrm rot="10800000">
            <a:off x="3459113" y="4404025"/>
            <a:ext cx="2950500" cy="0"/>
          </a:xfrm>
          <a:prstGeom prst="straightConnector1">
            <a:avLst/>
          </a:prstGeom>
          <a:noFill/>
          <a:ln cap="flat" cmpd="sng" w="19050">
            <a:solidFill>
              <a:schemeClr val="dk2"/>
            </a:solidFill>
            <a:prstDash val="solid"/>
            <a:round/>
            <a:headEnd len="med" w="med" type="triangle"/>
            <a:tailEnd len="med" w="med" type="none"/>
          </a:ln>
        </p:spPr>
      </p:cxnSp>
      <p:sp>
        <p:nvSpPr>
          <p:cNvPr id="3000" name="Google Shape;3000;p289"/>
          <p:cNvSpPr txBox="1"/>
          <p:nvPr/>
        </p:nvSpPr>
        <p:spPr>
          <a:xfrm>
            <a:off x="2736938" y="3154225"/>
            <a:ext cx="825600" cy="44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Overpass"/>
                <a:ea typeface="Overpass"/>
                <a:cs typeface="Overpass"/>
                <a:sym typeface="Overpass"/>
              </a:rPr>
              <a:t>Error</a:t>
            </a:r>
            <a:endParaRPr b="1">
              <a:latin typeface="Overpass"/>
              <a:ea typeface="Overpass"/>
              <a:cs typeface="Overpass"/>
              <a:sym typeface="Overpass"/>
            </a:endParaRPr>
          </a:p>
        </p:txBody>
      </p:sp>
      <p:sp>
        <p:nvSpPr>
          <p:cNvPr id="3001" name="Google Shape;3001;p289"/>
          <p:cNvSpPr/>
          <p:nvPr/>
        </p:nvSpPr>
        <p:spPr>
          <a:xfrm>
            <a:off x="3604075" y="2686450"/>
            <a:ext cx="2638150" cy="1460950"/>
          </a:xfrm>
          <a:custGeom>
            <a:rect b="b" l="l" r="r" t="t"/>
            <a:pathLst>
              <a:path extrusionOk="0" h="58438" w="105526">
                <a:moveTo>
                  <a:pt x="0" y="0"/>
                </a:moveTo>
                <a:cubicBezTo>
                  <a:pt x="3381" y="8251"/>
                  <a:pt x="2696" y="39763"/>
                  <a:pt x="20284" y="49503"/>
                </a:cubicBezTo>
                <a:cubicBezTo>
                  <a:pt x="37872" y="59243"/>
                  <a:pt x="91319" y="56949"/>
                  <a:pt x="105526" y="58438"/>
                </a:cubicBezTo>
              </a:path>
            </a:pathLst>
          </a:custGeom>
          <a:noFill/>
          <a:ln cap="flat" cmpd="sng" w="28575">
            <a:solidFill>
              <a:srgbClr val="990000"/>
            </a:solidFill>
            <a:prstDash val="solid"/>
            <a:round/>
            <a:headEnd len="med" w="med" type="none"/>
            <a:tailEnd len="med" w="med" type="none"/>
          </a:ln>
        </p:spPr>
      </p:sp>
      <p:sp>
        <p:nvSpPr>
          <p:cNvPr id="3002" name="Google Shape;3002;p289"/>
          <p:cNvSpPr txBox="1"/>
          <p:nvPr/>
        </p:nvSpPr>
        <p:spPr>
          <a:xfrm>
            <a:off x="3881650" y="4383825"/>
            <a:ext cx="2029800" cy="44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Overpass"/>
                <a:ea typeface="Overpass"/>
                <a:cs typeface="Overpass"/>
                <a:sym typeface="Overpass"/>
              </a:rPr>
              <a:t>Model Complexity</a:t>
            </a:r>
            <a:endParaRPr b="1">
              <a:latin typeface="Overpass"/>
              <a:ea typeface="Overpass"/>
              <a:cs typeface="Overpass"/>
              <a:sym typeface="Overpass"/>
            </a:endParaRPr>
          </a:p>
        </p:txBody>
      </p:sp>
    </p:spTree>
  </p:cSld>
  <p:clrMapOvr>
    <a:masterClrMapping/>
  </p:clrMapOvr>
</p:sld>
</file>

<file path=ppt/slides/slide2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6" name="Shape 3006"/>
        <p:cNvGrpSpPr/>
        <p:nvPr/>
      </p:nvGrpSpPr>
      <p:grpSpPr>
        <a:xfrm>
          <a:off x="0" y="0"/>
          <a:ext cx="0" cy="0"/>
          <a:chOff x="0" y="0"/>
          <a:chExt cx="0" cy="0"/>
        </a:xfrm>
      </p:grpSpPr>
      <p:pic>
        <p:nvPicPr>
          <p:cNvPr descr="watermark.jpg" id="3007" name="Google Shape;3007;p29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3008" name="Google Shape;3008;p290"/>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3009" name="Google Shape;3009;p29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3010" name="Google Shape;3010;p290"/>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800">
                <a:solidFill>
                  <a:schemeClr val="dk1"/>
                </a:solidFill>
                <a:latin typeface="Montserrat"/>
                <a:ea typeface="Montserrat"/>
                <a:cs typeface="Montserrat"/>
                <a:sym typeface="Montserrat"/>
              </a:rPr>
              <a:t>Overfitting and Underfitting</a:t>
            </a:r>
            <a:endParaRPr sz="28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3000">
              <a:solidFill>
                <a:srgbClr val="2A3990"/>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3000">
              <a:solidFill>
                <a:srgbClr val="2A3990"/>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3000">
              <a:solidFill>
                <a:srgbClr val="2A3990"/>
              </a:solidFill>
              <a:latin typeface="Montserrat"/>
              <a:ea typeface="Montserrat"/>
              <a:cs typeface="Montserrat"/>
              <a:sym typeface="Montserrat"/>
            </a:endParaRPr>
          </a:p>
          <a:p>
            <a:pPr indent="0" lvl="0" marL="0" rtl="0" algn="l">
              <a:spcBef>
                <a:spcPts val="0"/>
              </a:spcBef>
              <a:spcAft>
                <a:spcPts val="0"/>
              </a:spcAft>
              <a:buNone/>
            </a:pPr>
            <a:r>
              <a:t/>
            </a:r>
            <a:endParaRPr sz="3000">
              <a:solidFill>
                <a:srgbClr val="2A3990"/>
              </a:solidFill>
              <a:latin typeface="Montserrat"/>
              <a:ea typeface="Montserrat"/>
              <a:cs typeface="Montserrat"/>
              <a:sym typeface="Montserrat"/>
            </a:endParaRPr>
          </a:p>
        </p:txBody>
      </p:sp>
      <p:sp>
        <p:nvSpPr>
          <p:cNvPr id="3011" name="Google Shape;3011;p290"/>
          <p:cNvSpPr txBox="1"/>
          <p:nvPr/>
        </p:nvSpPr>
        <p:spPr>
          <a:xfrm>
            <a:off x="311700" y="1229875"/>
            <a:ext cx="8520600" cy="3339000"/>
          </a:xfrm>
          <a:prstGeom prst="rect">
            <a:avLst/>
          </a:prstGeom>
          <a:noFill/>
          <a:ln>
            <a:noFill/>
          </a:ln>
        </p:spPr>
        <p:txBody>
          <a:bodyPr anchorCtr="0" anchor="t" bIns="91425" lIns="91425" spcFirstLastPara="1" rIns="91425" wrap="square" tIns="91425">
            <a:noAutofit/>
          </a:bodyPr>
          <a:lstStyle/>
          <a:p>
            <a:pPr indent="-393700" lvl="0" marL="457200" rtl="0" algn="l">
              <a:lnSpc>
                <a:spcPct val="115000"/>
              </a:lnSpc>
              <a:spcBef>
                <a:spcPts val="0"/>
              </a:spcBef>
              <a:spcAft>
                <a:spcPts val="0"/>
              </a:spcAft>
              <a:buClr>
                <a:srgbClr val="434343"/>
              </a:buClr>
              <a:buSzPts val="2600"/>
              <a:buFont typeface="Montserrat"/>
              <a:buChar char="●"/>
            </a:pPr>
            <a:r>
              <a:rPr lang="en" sz="2600">
                <a:solidFill>
                  <a:srgbClr val="434343"/>
                </a:solidFill>
                <a:latin typeface="Montserrat"/>
                <a:ea typeface="Montserrat"/>
                <a:cs typeface="Montserrat"/>
                <a:sym typeface="Montserrat"/>
              </a:rPr>
              <a:t>But what happens if we overfit on the training data? That means we would perform poorly on new test data!</a:t>
            </a:r>
            <a:endParaRPr b="1" sz="2600">
              <a:solidFill>
                <a:srgbClr val="1155CC"/>
              </a:solidFill>
              <a:latin typeface="Montserrat"/>
              <a:ea typeface="Montserrat"/>
              <a:cs typeface="Montserrat"/>
              <a:sym typeface="Montserrat"/>
            </a:endParaRPr>
          </a:p>
        </p:txBody>
      </p:sp>
      <p:cxnSp>
        <p:nvCxnSpPr>
          <p:cNvPr id="3012" name="Google Shape;3012;p290"/>
          <p:cNvCxnSpPr/>
          <p:nvPr/>
        </p:nvCxnSpPr>
        <p:spPr>
          <a:xfrm>
            <a:off x="3459113" y="2472025"/>
            <a:ext cx="0" cy="1932000"/>
          </a:xfrm>
          <a:prstGeom prst="straightConnector1">
            <a:avLst/>
          </a:prstGeom>
          <a:noFill/>
          <a:ln cap="flat" cmpd="sng" w="19050">
            <a:solidFill>
              <a:schemeClr val="dk2"/>
            </a:solidFill>
            <a:prstDash val="solid"/>
            <a:round/>
            <a:headEnd len="med" w="med" type="triangle"/>
            <a:tailEnd len="med" w="med" type="none"/>
          </a:ln>
        </p:spPr>
      </p:cxnSp>
      <p:cxnSp>
        <p:nvCxnSpPr>
          <p:cNvPr id="3013" name="Google Shape;3013;p290"/>
          <p:cNvCxnSpPr/>
          <p:nvPr/>
        </p:nvCxnSpPr>
        <p:spPr>
          <a:xfrm rot="10800000">
            <a:off x="3459113" y="4404025"/>
            <a:ext cx="2950500" cy="0"/>
          </a:xfrm>
          <a:prstGeom prst="straightConnector1">
            <a:avLst/>
          </a:prstGeom>
          <a:noFill/>
          <a:ln cap="flat" cmpd="sng" w="19050">
            <a:solidFill>
              <a:schemeClr val="dk2"/>
            </a:solidFill>
            <a:prstDash val="solid"/>
            <a:round/>
            <a:headEnd len="med" w="med" type="triangle"/>
            <a:tailEnd len="med" w="med" type="none"/>
          </a:ln>
        </p:spPr>
      </p:cxnSp>
      <p:sp>
        <p:nvSpPr>
          <p:cNvPr id="3014" name="Google Shape;3014;p290"/>
          <p:cNvSpPr txBox="1"/>
          <p:nvPr/>
        </p:nvSpPr>
        <p:spPr>
          <a:xfrm>
            <a:off x="2736938" y="3154225"/>
            <a:ext cx="825600" cy="44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Overpass"/>
                <a:ea typeface="Overpass"/>
                <a:cs typeface="Overpass"/>
                <a:sym typeface="Overpass"/>
              </a:rPr>
              <a:t>Error</a:t>
            </a:r>
            <a:endParaRPr b="1">
              <a:latin typeface="Overpass"/>
              <a:ea typeface="Overpass"/>
              <a:cs typeface="Overpass"/>
              <a:sym typeface="Overpass"/>
            </a:endParaRPr>
          </a:p>
        </p:txBody>
      </p:sp>
      <p:sp>
        <p:nvSpPr>
          <p:cNvPr id="3015" name="Google Shape;3015;p290"/>
          <p:cNvSpPr/>
          <p:nvPr/>
        </p:nvSpPr>
        <p:spPr>
          <a:xfrm>
            <a:off x="3604075" y="2686450"/>
            <a:ext cx="2638150" cy="1460950"/>
          </a:xfrm>
          <a:custGeom>
            <a:rect b="b" l="l" r="r" t="t"/>
            <a:pathLst>
              <a:path extrusionOk="0" h="58438" w="105526">
                <a:moveTo>
                  <a:pt x="0" y="0"/>
                </a:moveTo>
                <a:cubicBezTo>
                  <a:pt x="3381" y="8251"/>
                  <a:pt x="2696" y="39763"/>
                  <a:pt x="20284" y="49503"/>
                </a:cubicBezTo>
                <a:cubicBezTo>
                  <a:pt x="37872" y="59243"/>
                  <a:pt x="91319" y="56949"/>
                  <a:pt x="105526" y="58438"/>
                </a:cubicBezTo>
              </a:path>
            </a:pathLst>
          </a:custGeom>
          <a:noFill/>
          <a:ln cap="flat" cmpd="sng" w="28575">
            <a:solidFill>
              <a:srgbClr val="990000"/>
            </a:solidFill>
            <a:prstDash val="solid"/>
            <a:round/>
            <a:headEnd len="med" w="med" type="none"/>
            <a:tailEnd len="med" w="med" type="none"/>
          </a:ln>
        </p:spPr>
      </p:sp>
      <p:sp>
        <p:nvSpPr>
          <p:cNvPr id="3016" name="Google Shape;3016;p290"/>
          <p:cNvSpPr/>
          <p:nvPr/>
        </p:nvSpPr>
        <p:spPr>
          <a:xfrm>
            <a:off x="3676525" y="2674375"/>
            <a:ext cx="2402700" cy="1457325"/>
          </a:xfrm>
          <a:custGeom>
            <a:rect b="b" l="l" r="r" t="t"/>
            <a:pathLst>
              <a:path extrusionOk="0" h="58293" w="96108">
                <a:moveTo>
                  <a:pt x="0" y="0"/>
                </a:moveTo>
                <a:cubicBezTo>
                  <a:pt x="3823" y="9619"/>
                  <a:pt x="6922" y="52884"/>
                  <a:pt x="22940" y="57714"/>
                </a:cubicBezTo>
                <a:cubicBezTo>
                  <a:pt x="38958" y="62544"/>
                  <a:pt x="83913" y="33767"/>
                  <a:pt x="96108" y="28978"/>
                </a:cubicBezTo>
              </a:path>
            </a:pathLst>
          </a:custGeom>
          <a:noFill/>
          <a:ln cap="flat" cmpd="sng" w="28575">
            <a:solidFill>
              <a:srgbClr val="1155CC"/>
            </a:solidFill>
            <a:prstDash val="solid"/>
            <a:round/>
            <a:headEnd len="med" w="med" type="none"/>
            <a:tailEnd len="med" w="med" type="none"/>
          </a:ln>
        </p:spPr>
      </p:sp>
      <p:sp>
        <p:nvSpPr>
          <p:cNvPr id="3017" name="Google Shape;3017;p290"/>
          <p:cNvSpPr txBox="1"/>
          <p:nvPr/>
        </p:nvSpPr>
        <p:spPr>
          <a:xfrm>
            <a:off x="3881650" y="4383825"/>
            <a:ext cx="2029800" cy="44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Overpass"/>
                <a:ea typeface="Overpass"/>
                <a:cs typeface="Overpass"/>
                <a:sym typeface="Overpass"/>
              </a:rPr>
              <a:t>Model Complexity</a:t>
            </a:r>
            <a:endParaRPr b="1">
              <a:latin typeface="Overpass"/>
              <a:ea typeface="Overpass"/>
              <a:cs typeface="Overpass"/>
              <a:sym typeface="Overpass"/>
            </a:endParaRPr>
          </a:p>
        </p:txBody>
      </p:sp>
      <p:sp>
        <p:nvSpPr>
          <p:cNvPr id="3018" name="Google Shape;3018;p290"/>
          <p:cNvSpPr txBox="1"/>
          <p:nvPr/>
        </p:nvSpPr>
        <p:spPr>
          <a:xfrm>
            <a:off x="6299250" y="2826300"/>
            <a:ext cx="2029800" cy="44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rgbClr val="0B5394"/>
                </a:solidFill>
                <a:latin typeface="Overpass"/>
                <a:ea typeface="Overpass"/>
                <a:cs typeface="Overpass"/>
                <a:sym typeface="Overpass"/>
              </a:rPr>
              <a:t>Test Set</a:t>
            </a:r>
            <a:endParaRPr b="1" sz="1800">
              <a:solidFill>
                <a:srgbClr val="0B5394"/>
              </a:solidFill>
              <a:latin typeface="Overpass"/>
              <a:ea typeface="Overpass"/>
              <a:cs typeface="Overpass"/>
              <a:sym typeface="Overpass"/>
            </a:endParaRPr>
          </a:p>
          <a:p>
            <a:pPr indent="0" lvl="0" marL="0" rtl="0" algn="ctr">
              <a:spcBef>
                <a:spcPts val="0"/>
              </a:spcBef>
              <a:spcAft>
                <a:spcPts val="0"/>
              </a:spcAft>
              <a:buNone/>
            </a:pPr>
            <a:r>
              <a:t/>
            </a:r>
            <a:endParaRPr b="1" sz="1800">
              <a:solidFill>
                <a:srgbClr val="A61C00"/>
              </a:solidFill>
              <a:latin typeface="Overpass"/>
              <a:ea typeface="Overpass"/>
              <a:cs typeface="Overpass"/>
              <a:sym typeface="Overpass"/>
            </a:endParaRPr>
          </a:p>
          <a:p>
            <a:pPr indent="0" lvl="0" marL="0" rtl="0" algn="ctr">
              <a:spcBef>
                <a:spcPts val="0"/>
              </a:spcBef>
              <a:spcAft>
                <a:spcPts val="0"/>
              </a:spcAft>
              <a:buNone/>
            </a:pPr>
            <a:r>
              <a:rPr b="1" lang="en" sz="1800">
                <a:solidFill>
                  <a:srgbClr val="A61C00"/>
                </a:solidFill>
                <a:latin typeface="Overpass"/>
                <a:ea typeface="Overpass"/>
                <a:cs typeface="Overpass"/>
                <a:sym typeface="Overpass"/>
              </a:rPr>
              <a:t>Train Set</a:t>
            </a:r>
            <a:endParaRPr b="1" sz="1800">
              <a:solidFill>
                <a:srgbClr val="A61C00"/>
              </a:solidFill>
              <a:latin typeface="Overpass"/>
              <a:ea typeface="Overpass"/>
              <a:cs typeface="Overpass"/>
              <a:sym typeface="Overpass"/>
            </a:endParaRPr>
          </a:p>
          <a:p>
            <a:pPr indent="0" lvl="0" marL="0" rtl="0" algn="ctr">
              <a:spcBef>
                <a:spcPts val="0"/>
              </a:spcBef>
              <a:spcAft>
                <a:spcPts val="0"/>
              </a:spcAft>
              <a:buNone/>
            </a:pPr>
            <a:r>
              <a:t/>
            </a:r>
            <a:endParaRPr b="1" sz="1800">
              <a:latin typeface="Overpass"/>
              <a:ea typeface="Overpass"/>
              <a:cs typeface="Overpass"/>
              <a:sym typeface="Overpass"/>
            </a:endParaRPr>
          </a:p>
          <a:p>
            <a:pPr indent="0" lvl="0" marL="0" rtl="0" algn="ctr">
              <a:spcBef>
                <a:spcPts val="0"/>
              </a:spcBef>
              <a:spcAft>
                <a:spcPts val="0"/>
              </a:spcAft>
              <a:buNone/>
            </a:pPr>
            <a:r>
              <a:t/>
            </a:r>
            <a:endParaRPr b="1" sz="1800">
              <a:latin typeface="Overpass"/>
              <a:ea typeface="Overpass"/>
              <a:cs typeface="Overpass"/>
              <a:sym typeface="Overpass"/>
            </a:endParaRPr>
          </a:p>
        </p:txBody>
      </p:sp>
    </p:spTree>
  </p:cSld>
  <p:clrMapOvr>
    <a:masterClrMapping/>
  </p:clrMapOvr>
</p:sld>
</file>

<file path=ppt/slides/slide2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2" name="Shape 3022"/>
        <p:cNvGrpSpPr/>
        <p:nvPr/>
      </p:nvGrpSpPr>
      <p:grpSpPr>
        <a:xfrm>
          <a:off x="0" y="0"/>
          <a:ext cx="0" cy="0"/>
          <a:chOff x="0" y="0"/>
          <a:chExt cx="0" cy="0"/>
        </a:xfrm>
      </p:grpSpPr>
      <p:pic>
        <p:nvPicPr>
          <p:cNvPr descr="watermark.jpg" id="3023" name="Google Shape;3023;p29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3024" name="Google Shape;3024;p291"/>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3025" name="Google Shape;3025;p29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3026" name="Google Shape;3026;p291"/>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800">
                <a:solidFill>
                  <a:schemeClr val="dk1"/>
                </a:solidFill>
                <a:latin typeface="Montserrat"/>
                <a:ea typeface="Montserrat"/>
                <a:cs typeface="Montserrat"/>
                <a:sym typeface="Montserrat"/>
              </a:rPr>
              <a:t>Overfitting and Underfitting</a:t>
            </a:r>
            <a:endParaRPr sz="28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3000">
              <a:solidFill>
                <a:srgbClr val="2A3990"/>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3000">
              <a:solidFill>
                <a:srgbClr val="2A3990"/>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3000">
              <a:solidFill>
                <a:srgbClr val="2A3990"/>
              </a:solidFill>
              <a:latin typeface="Montserrat"/>
              <a:ea typeface="Montserrat"/>
              <a:cs typeface="Montserrat"/>
              <a:sym typeface="Montserrat"/>
            </a:endParaRPr>
          </a:p>
          <a:p>
            <a:pPr indent="0" lvl="0" marL="0" rtl="0" algn="l">
              <a:spcBef>
                <a:spcPts val="0"/>
              </a:spcBef>
              <a:spcAft>
                <a:spcPts val="0"/>
              </a:spcAft>
              <a:buNone/>
            </a:pPr>
            <a:r>
              <a:t/>
            </a:r>
            <a:endParaRPr sz="3000">
              <a:solidFill>
                <a:srgbClr val="2A3990"/>
              </a:solidFill>
              <a:latin typeface="Montserrat"/>
              <a:ea typeface="Montserrat"/>
              <a:cs typeface="Montserrat"/>
              <a:sym typeface="Montserrat"/>
            </a:endParaRPr>
          </a:p>
        </p:txBody>
      </p:sp>
      <p:sp>
        <p:nvSpPr>
          <p:cNvPr id="3027" name="Google Shape;3027;p291"/>
          <p:cNvSpPr txBox="1"/>
          <p:nvPr/>
        </p:nvSpPr>
        <p:spPr>
          <a:xfrm>
            <a:off x="311700" y="1229875"/>
            <a:ext cx="8520600" cy="3339000"/>
          </a:xfrm>
          <a:prstGeom prst="rect">
            <a:avLst/>
          </a:prstGeom>
          <a:noFill/>
          <a:ln>
            <a:noFill/>
          </a:ln>
        </p:spPr>
        <p:txBody>
          <a:bodyPr anchorCtr="0" anchor="t" bIns="91425" lIns="91425" spcFirstLastPara="1" rIns="91425" wrap="square" tIns="91425">
            <a:noAutofit/>
          </a:bodyPr>
          <a:lstStyle/>
          <a:p>
            <a:pPr indent="-393700" lvl="0" marL="457200" rtl="0" algn="l">
              <a:lnSpc>
                <a:spcPct val="115000"/>
              </a:lnSpc>
              <a:spcBef>
                <a:spcPts val="0"/>
              </a:spcBef>
              <a:spcAft>
                <a:spcPts val="0"/>
              </a:spcAft>
              <a:buClr>
                <a:srgbClr val="434343"/>
              </a:buClr>
              <a:buSzPts val="2600"/>
              <a:buFont typeface="Montserrat"/>
              <a:buChar char="●"/>
            </a:pPr>
            <a:r>
              <a:rPr lang="en" sz="2600">
                <a:solidFill>
                  <a:srgbClr val="434343"/>
                </a:solidFill>
                <a:latin typeface="Montserrat"/>
                <a:ea typeface="Montserrat"/>
                <a:cs typeface="Montserrat"/>
                <a:sym typeface="Montserrat"/>
              </a:rPr>
              <a:t>This is a good indication too much complexity, you should look for the point to determine </a:t>
            </a:r>
            <a:r>
              <a:rPr lang="en" sz="2600">
                <a:solidFill>
                  <a:srgbClr val="434343"/>
                </a:solidFill>
                <a:latin typeface="Montserrat"/>
                <a:ea typeface="Montserrat"/>
                <a:cs typeface="Montserrat"/>
                <a:sym typeface="Montserrat"/>
              </a:rPr>
              <a:t>appropriate</a:t>
            </a:r>
            <a:r>
              <a:rPr lang="en" sz="2600">
                <a:solidFill>
                  <a:srgbClr val="434343"/>
                </a:solidFill>
                <a:latin typeface="Montserrat"/>
                <a:ea typeface="Montserrat"/>
                <a:cs typeface="Montserrat"/>
                <a:sym typeface="Montserrat"/>
              </a:rPr>
              <a:t> values!</a:t>
            </a:r>
            <a:endParaRPr b="1" sz="2600">
              <a:solidFill>
                <a:srgbClr val="1155CC"/>
              </a:solidFill>
              <a:latin typeface="Montserrat"/>
              <a:ea typeface="Montserrat"/>
              <a:cs typeface="Montserrat"/>
              <a:sym typeface="Montserrat"/>
            </a:endParaRPr>
          </a:p>
        </p:txBody>
      </p:sp>
      <p:cxnSp>
        <p:nvCxnSpPr>
          <p:cNvPr id="3028" name="Google Shape;3028;p291"/>
          <p:cNvCxnSpPr/>
          <p:nvPr/>
        </p:nvCxnSpPr>
        <p:spPr>
          <a:xfrm>
            <a:off x="3459125" y="2710600"/>
            <a:ext cx="0" cy="1693500"/>
          </a:xfrm>
          <a:prstGeom prst="straightConnector1">
            <a:avLst/>
          </a:prstGeom>
          <a:noFill/>
          <a:ln cap="flat" cmpd="sng" w="19050">
            <a:solidFill>
              <a:schemeClr val="dk2"/>
            </a:solidFill>
            <a:prstDash val="solid"/>
            <a:round/>
            <a:headEnd len="med" w="med" type="triangle"/>
            <a:tailEnd len="med" w="med" type="none"/>
          </a:ln>
        </p:spPr>
      </p:cxnSp>
      <p:cxnSp>
        <p:nvCxnSpPr>
          <p:cNvPr id="3029" name="Google Shape;3029;p291"/>
          <p:cNvCxnSpPr/>
          <p:nvPr/>
        </p:nvCxnSpPr>
        <p:spPr>
          <a:xfrm rot="10800000">
            <a:off x="3459113" y="4404025"/>
            <a:ext cx="2950500" cy="0"/>
          </a:xfrm>
          <a:prstGeom prst="straightConnector1">
            <a:avLst/>
          </a:prstGeom>
          <a:noFill/>
          <a:ln cap="flat" cmpd="sng" w="19050">
            <a:solidFill>
              <a:schemeClr val="dk2"/>
            </a:solidFill>
            <a:prstDash val="solid"/>
            <a:round/>
            <a:headEnd len="med" w="med" type="triangle"/>
            <a:tailEnd len="med" w="med" type="none"/>
          </a:ln>
        </p:spPr>
      </p:cxnSp>
      <p:sp>
        <p:nvSpPr>
          <p:cNvPr id="3030" name="Google Shape;3030;p291"/>
          <p:cNvSpPr txBox="1"/>
          <p:nvPr/>
        </p:nvSpPr>
        <p:spPr>
          <a:xfrm>
            <a:off x="2736938" y="3154225"/>
            <a:ext cx="825600" cy="44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Overpass"/>
                <a:ea typeface="Overpass"/>
                <a:cs typeface="Overpass"/>
                <a:sym typeface="Overpass"/>
              </a:rPr>
              <a:t>Error</a:t>
            </a:r>
            <a:endParaRPr b="1">
              <a:latin typeface="Overpass"/>
              <a:ea typeface="Overpass"/>
              <a:cs typeface="Overpass"/>
              <a:sym typeface="Overpass"/>
            </a:endParaRPr>
          </a:p>
        </p:txBody>
      </p:sp>
      <p:sp>
        <p:nvSpPr>
          <p:cNvPr id="3031" name="Google Shape;3031;p291"/>
          <p:cNvSpPr/>
          <p:nvPr/>
        </p:nvSpPr>
        <p:spPr>
          <a:xfrm>
            <a:off x="3604075" y="2686450"/>
            <a:ext cx="2638150" cy="1460950"/>
          </a:xfrm>
          <a:custGeom>
            <a:rect b="b" l="l" r="r" t="t"/>
            <a:pathLst>
              <a:path extrusionOk="0" h="58438" w="105526">
                <a:moveTo>
                  <a:pt x="0" y="0"/>
                </a:moveTo>
                <a:cubicBezTo>
                  <a:pt x="3381" y="8251"/>
                  <a:pt x="2696" y="39763"/>
                  <a:pt x="20284" y="49503"/>
                </a:cubicBezTo>
                <a:cubicBezTo>
                  <a:pt x="37872" y="59243"/>
                  <a:pt x="91319" y="56949"/>
                  <a:pt x="105526" y="58438"/>
                </a:cubicBezTo>
              </a:path>
            </a:pathLst>
          </a:custGeom>
          <a:noFill/>
          <a:ln cap="flat" cmpd="sng" w="28575">
            <a:solidFill>
              <a:srgbClr val="990000"/>
            </a:solidFill>
            <a:prstDash val="solid"/>
            <a:round/>
            <a:headEnd len="med" w="med" type="none"/>
            <a:tailEnd len="med" w="med" type="none"/>
          </a:ln>
        </p:spPr>
      </p:sp>
      <p:sp>
        <p:nvSpPr>
          <p:cNvPr id="3032" name="Google Shape;3032;p291"/>
          <p:cNvSpPr/>
          <p:nvPr/>
        </p:nvSpPr>
        <p:spPr>
          <a:xfrm>
            <a:off x="3676525" y="2674375"/>
            <a:ext cx="2402700" cy="1457325"/>
          </a:xfrm>
          <a:custGeom>
            <a:rect b="b" l="l" r="r" t="t"/>
            <a:pathLst>
              <a:path extrusionOk="0" h="58293" w="96108">
                <a:moveTo>
                  <a:pt x="0" y="0"/>
                </a:moveTo>
                <a:cubicBezTo>
                  <a:pt x="3823" y="9619"/>
                  <a:pt x="6922" y="52884"/>
                  <a:pt x="22940" y="57714"/>
                </a:cubicBezTo>
                <a:cubicBezTo>
                  <a:pt x="38958" y="62544"/>
                  <a:pt x="83913" y="33767"/>
                  <a:pt x="96108" y="28978"/>
                </a:cubicBezTo>
              </a:path>
            </a:pathLst>
          </a:custGeom>
          <a:noFill/>
          <a:ln cap="flat" cmpd="sng" w="28575">
            <a:solidFill>
              <a:srgbClr val="1155CC"/>
            </a:solidFill>
            <a:prstDash val="solid"/>
            <a:round/>
            <a:headEnd len="med" w="med" type="none"/>
            <a:tailEnd len="med" w="med" type="none"/>
          </a:ln>
        </p:spPr>
      </p:sp>
      <p:cxnSp>
        <p:nvCxnSpPr>
          <p:cNvPr id="3033" name="Google Shape;3033;p291"/>
          <p:cNvCxnSpPr/>
          <p:nvPr/>
        </p:nvCxnSpPr>
        <p:spPr>
          <a:xfrm rot="10800000">
            <a:off x="4674838" y="3212250"/>
            <a:ext cx="0" cy="806100"/>
          </a:xfrm>
          <a:prstGeom prst="straightConnector1">
            <a:avLst/>
          </a:prstGeom>
          <a:noFill/>
          <a:ln cap="flat" cmpd="sng" w="19050">
            <a:solidFill>
              <a:srgbClr val="6AA84F"/>
            </a:solidFill>
            <a:prstDash val="solid"/>
            <a:round/>
            <a:headEnd len="med" w="med" type="triangle"/>
            <a:tailEnd len="med" w="med" type="none"/>
          </a:ln>
        </p:spPr>
      </p:cxnSp>
      <p:sp>
        <p:nvSpPr>
          <p:cNvPr id="3034" name="Google Shape;3034;p291"/>
          <p:cNvSpPr txBox="1"/>
          <p:nvPr/>
        </p:nvSpPr>
        <p:spPr>
          <a:xfrm>
            <a:off x="3881650" y="4383825"/>
            <a:ext cx="2029800" cy="44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Overpass"/>
                <a:ea typeface="Overpass"/>
                <a:cs typeface="Overpass"/>
                <a:sym typeface="Overpass"/>
              </a:rPr>
              <a:t>Model Complexity</a:t>
            </a:r>
            <a:endParaRPr b="1">
              <a:latin typeface="Overpass"/>
              <a:ea typeface="Overpass"/>
              <a:cs typeface="Overpass"/>
              <a:sym typeface="Overpass"/>
            </a:endParaRPr>
          </a:p>
        </p:txBody>
      </p:sp>
      <p:sp>
        <p:nvSpPr>
          <p:cNvPr id="3035" name="Google Shape;3035;p291"/>
          <p:cNvSpPr txBox="1"/>
          <p:nvPr/>
        </p:nvSpPr>
        <p:spPr>
          <a:xfrm>
            <a:off x="6299250" y="2826300"/>
            <a:ext cx="2029800" cy="44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rgbClr val="0B5394"/>
                </a:solidFill>
                <a:latin typeface="Overpass"/>
                <a:ea typeface="Overpass"/>
                <a:cs typeface="Overpass"/>
                <a:sym typeface="Overpass"/>
              </a:rPr>
              <a:t>Test Set</a:t>
            </a:r>
            <a:endParaRPr b="1" sz="1800">
              <a:solidFill>
                <a:srgbClr val="0B5394"/>
              </a:solidFill>
              <a:latin typeface="Overpass"/>
              <a:ea typeface="Overpass"/>
              <a:cs typeface="Overpass"/>
              <a:sym typeface="Overpass"/>
            </a:endParaRPr>
          </a:p>
          <a:p>
            <a:pPr indent="0" lvl="0" marL="0" rtl="0" algn="ctr">
              <a:spcBef>
                <a:spcPts val="0"/>
              </a:spcBef>
              <a:spcAft>
                <a:spcPts val="0"/>
              </a:spcAft>
              <a:buNone/>
            </a:pPr>
            <a:r>
              <a:t/>
            </a:r>
            <a:endParaRPr b="1" sz="1800">
              <a:solidFill>
                <a:srgbClr val="A61C00"/>
              </a:solidFill>
              <a:latin typeface="Overpass"/>
              <a:ea typeface="Overpass"/>
              <a:cs typeface="Overpass"/>
              <a:sym typeface="Overpass"/>
            </a:endParaRPr>
          </a:p>
          <a:p>
            <a:pPr indent="0" lvl="0" marL="0" rtl="0" algn="ctr">
              <a:spcBef>
                <a:spcPts val="0"/>
              </a:spcBef>
              <a:spcAft>
                <a:spcPts val="0"/>
              </a:spcAft>
              <a:buNone/>
            </a:pPr>
            <a:r>
              <a:rPr b="1" lang="en" sz="1800">
                <a:solidFill>
                  <a:srgbClr val="A61C00"/>
                </a:solidFill>
                <a:latin typeface="Overpass"/>
                <a:ea typeface="Overpass"/>
                <a:cs typeface="Overpass"/>
                <a:sym typeface="Overpass"/>
              </a:rPr>
              <a:t>Train Set</a:t>
            </a:r>
            <a:endParaRPr b="1" sz="1800">
              <a:solidFill>
                <a:srgbClr val="A61C00"/>
              </a:solidFill>
              <a:latin typeface="Overpass"/>
              <a:ea typeface="Overpass"/>
              <a:cs typeface="Overpass"/>
              <a:sym typeface="Overpass"/>
            </a:endParaRPr>
          </a:p>
          <a:p>
            <a:pPr indent="0" lvl="0" marL="0" rtl="0" algn="ctr">
              <a:spcBef>
                <a:spcPts val="0"/>
              </a:spcBef>
              <a:spcAft>
                <a:spcPts val="0"/>
              </a:spcAft>
              <a:buNone/>
            </a:pPr>
            <a:r>
              <a:t/>
            </a:r>
            <a:endParaRPr b="1" sz="1800">
              <a:latin typeface="Overpass"/>
              <a:ea typeface="Overpass"/>
              <a:cs typeface="Overpass"/>
              <a:sym typeface="Overpass"/>
            </a:endParaRPr>
          </a:p>
          <a:p>
            <a:pPr indent="0" lvl="0" marL="0" rtl="0" algn="ctr">
              <a:spcBef>
                <a:spcPts val="0"/>
              </a:spcBef>
              <a:spcAft>
                <a:spcPts val="0"/>
              </a:spcAft>
              <a:buNone/>
            </a:pPr>
            <a:r>
              <a:t/>
            </a:r>
            <a:endParaRPr b="1" sz="1800">
              <a:latin typeface="Overpass"/>
              <a:ea typeface="Overpass"/>
              <a:cs typeface="Overpass"/>
              <a:sym typeface="Overpass"/>
            </a:endParaRPr>
          </a:p>
        </p:txBody>
      </p:sp>
    </p:spTree>
  </p:cSld>
  <p:clrMapOvr>
    <a:masterClrMapping/>
  </p:clrMapOvr>
</p:sld>
</file>

<file path=ppt/slides/slide2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9" name="Shape 3039"/>
        <p:cNvGrpSpPr/>
        <p:nvPr/>
      </p:nvGrpSpPr>
      <p:grpSpPr>
        <a:xfrm>
          <a:off x="0" y="0"/>
          <a:ext cx="0" cy="0"/>
          <a:chOff x="0" y="0"/>
          <a:chExt cx="0" cy="0"/>
        </a:xfrm>
      </p:grpSpPr>
      <p:pic>
        <p:nvPicPr>
          <p:cNvPr descr="watermark.jpg" id="3040" name="Google Shape;3040;p29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3041" name="Google Shape;3041;p292"/>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3042" name="Google Shape;3042;p29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3043" name="Google Shape;3043;p292"/>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chemeClr val="dk1"/>
                </a:solidFill>
                <a:latin typeface="Montserrat"/>
                <a:ea typeface="Montserrat"/>
                <a:cs typeface="Montserrat"/>
                <a:sym typeface="Montserrat"/>
              </a:rPr>
              <a:t>Overfitting and Underfitting</a:t>
            </a:r>
            <a:endParaRPr sz="2800">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sz="3000">
              <a:solidFill>
                <a:srgbClr val="2A3990"/>
              </a:solidFill>
              <a:latin typeface="Montserrat"/>
              <a:ea typeface="Montserrat"/>
              <a:cs typeface="Montserrat"/>
              <a:sym typeface="Montserrat"/>
            </a:endParaRPr>
          </a:p>
          <a:p>
            <a:pPr indent="0" lvl="0" marL="0" rtl="0" algn="l">
              <a:spcBef>
                <a:spcPts val="0"/>
              </a:spcBef>
              <a:spcAft>
                <a:spcPts val="0"/>
              </a:spcAft>
              <a:buNone/>
            </a:pPr>
            <a:r>
              <a:t/>
            </a:r>
            <a:endParaRPr sz="3000">
              <a:solidFill>
                <a:srgbClr val="2A3990"/>
              </a:solidFill>
              <a:latin typeface="Montserrat"/>
              <a:ea typeface="Montserrat"/>
              <a:cs typeface="Montserrat"/>
              <a:sym typeface="Montserrat"/>
            </a:endParaRPr>
          </a:p>
          <a:p>
            <a:pPr indent="0" lvl="0" marL="0" rtl="0" algn="l">
              <a:spcBef>
                <a:spcPts val="0"/>
              </a:spcBef>
              <a:spcAft>
                <a:spcPts val="0"/>
              </a:spcAft>
              <a:buNone/>
            </a:pPr>
            <a:r>
              <a:t/>
            </a:r>
            <a:endParaRPr sz="3000">
              <a:solidFill>
                <a:srgbClr val="2A3990"/>
              </a:solidFill>
              <a:latin typeface="Montserrat"/>
              <a:ea typeface="Montserrat"/>
              <a:cs typeface="Montserrat"/>
              <a:sym typeface="Montserrat"/>
            </a:endParaRPr>
          </a:p>
          <a:p>
            <a:pPr indent="0" lvl="0" marL="0" rtl="0" algn="l">
              <a:spcBef>
                <a:spcPts val="0"/>
              </a:spcBef>
              <a:spcAft>
                <a:spcPts val="0"/>
              </a:spcAft>
              <a:buNone/>
            </a:pPr>
            <a:r>
              <a:t/>
            </a:r>
            <a:endParaRPr sz="3000">
              <a:solidFill>
                <a:srgbClr val="2A3990"/>
              </a:solidFill>
              <a:latin typeface="Montserrat"/>
              <a:ea typeface="Montserrat"/>
              <a:cs typeface="Montserrat"/>
              <a:sym typeface="Montserrat"/>
            </a:endParaRPr>
          </a:p>
        </p:txBody>
      </p:sp>
      <p:sp>
        <p:nvSpPr>
          <p:cNvPr id="3044" name="Google Shape;3044;p292"/>
          <p:cNvSpPr txBox="1"/>
          <p:nvPr/>
        </p:nvSpPr>
        <p:spPr>
          <a:xfrm>
            <a:off x="311700" y="1229875"/>
            <a:ext cx="8520600" cy="3339000"/>
          </a:xfrm>
          <a:prstGeom prst="rect">
            <a:avLst/>
          </a:prstGeom>
          <a:noFill/>
          <a:ln>
            <a:noFill/>
          </a:ln>
        </p:spPr>
        <p:txBody>
          <a:bodyPr anchorCtr="0" anchor="t" bIns="91425" lIns="91425" spcFirstLastPara="1" rIns="91425" wrap="square" tIns="91425">
            <a:noAutofit/>
          </a:bodyPr>
          <a:lstStyle/>
          <a:p>
            <a:pPr indent="-393700" lvl="0" marL="457200" rtl="0" algn="l">
              <a:lnSpc>
                <a:spcPct val="115000"/>
              </a:lnSpc>
              <a:spcBef>
                <a:spcPts val="0"/>
              </a:spcBef>
              <a:spcAft>
                <a:spcPts val="0"/>
              </a:spcAft>
              <a:buClr>
                <a:srgbClr val="434343"/>
              </a:buClr>
              <a:buSzPts val="2600"/>
              <a:buFont typeface="Montserrat"/>
              <a:buChar char="●"/>
            </a:pPr>
            <a:r>
              <a:rPr lang="en" sz="2600">
                <a:solidFill>
                  <a:srgbClr val="434343"/>
                </a:solidFill>
                <a:latin typeface="Montserrat"/>
                <a:ea typeface="Montserrat"/>
                <a:cs typeface="Montserrat"/>
                <a:sym typeface="Montserrat"/>
              </a:rPr>
              <a:t>For certain algorithms this test error jump can be sudden instead of gradual.</a:t>
            </a:r>
            <a:endParaRPr b="1" sz="2600">
              <a:solidFill>
                <a:srgbClr val="1155CC"/>
              </a:solidFill>
              <a:latin typeface="Montserrat"/>
              <a:ea typeface="Montserrat"/>
              <a:cs typeface="Montserrat"/>
              <a:sym typeface="Montserrat"/>
            </a:endParaRPr>
          </a:p>
        </p:txBody>
      </p:sp>
      <p:cxnSp>
        <p:nvCxnSpPr>
          <p:cNvPr id="3045" name="Google Shape;3045;p292"/>
          <p:cNvCxnSpPr/>
          <p:nvPr/>
        </p:nvCxnSpPr>
        <p:spPr>
          <a:xfrm>
            <a:off x="3459125" y="2710600"/>
            <a:ext cx="0" cy="1693500"/>
          </a:xfrm>
          <a:prstGeom prst="straightConnector1">
            <a:avLst/>
          </a:prstGeom>
          <a:noFill/>
          <a:ln cap="flat" cmpd="sng" w="19050">
            <a:solidFill>
              <a:schemeClr val="dk2"/>
            </a:solidFill>
            <a:prstDash val="solid"/>
            <a:round/>
            <a:headEnd len="med" w="med" type="triangle"/>
            <a:tailEnd len="med" w="med" type="none"/>
          </a:ln>
        </p:spPr>
      </p:cxnSp>
      <p:cxnSp>
        <p:nvCxnSpPr>
          <p:cNvPr id="3046" name="Google Shape;3046;p292"/>
          <p:cNvCxnSpPr/>
          <p:nvPr/>
        </p:nvCxnSpPr>
        <p:spPr>
          <a:xfrm rot="10800000">
            <a:off x="3459113" y="4404025"/>
            <a:ext cx="2950500" cy="0"/>
          </a:xfrm>
          <a:prstGeom prst="straightConnector1">
            <a:avLst/>
          </a:prstGeom>
          <a:noFill/>
          <a:ln cap="flat" cmpd="sng" w="19050">
            <a:solidFill>
              <a:schemeClr val="dk2"/>
            </a:solidFill>
            <a:prstDash val="solid"/>
            <a:round/>
            <a:headEnd len="med" w="med" type="triangle"/>
            <a:tailEnd len="med" w="med" type="none"/>
          </a:ln>
        </p:spPr>
      </p:cxnSp>
      <p:sp>
        <p:nvSpPr>
          <p:cNvPr id="3047" name="Google Shape;3047;p292"/>
          <p:cNvSpPr txBox="1"/>
          <p:nvPr/>
        </p:nvSpPr>
        <p:spPr>
          <a:xfrm>
            <a:off x="2736938" y="3154225"/>
            <a:ext cx="825600" cy="44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Overpass"/>
                <a:ea typeface="Overpass"/>
                <a:cs typeface="Overpass"/>
                <a:sym typeface="Overpass"/>
              </a:rPr>
              <a:t>Error</a:t>
            </a:r>
            <a:endParaRPr b="1">
              <a:latin typeface="Overpass"/>
              <a:ea typeface="Overpass"/>
              <a:cs typeface="Overpass"/>
              <a:sym typeface="Overpass"/>
            </a:endParaRPr>
          </a:p>
        </p:txBody>
      </p:sp>
      <p:sp>
        <p:nvSpPr>
          <p:cNvPr id="3048" name="Google Shape;3048;p292"/>
          <p:cNvSpPr/>
          <p:nvPr/>
        </p:nvSpPr>
        <p:spPr>
          <a:xfrm>
            <a:off x="3604075" y="2686450"/>
            <a:ext cx="2638150" cy="1652334"/>
          </a:xfrm>
          <a:custGeom>
            <a:rect b="b" l="l" r="r" t="t"/>
            <a:pathLst>
              <a:path extrusionOk="0" h="58438" w="105526">
                <a:moveTo>
                  <a:pt x="0" y="0"/>
                </a:moveTo>
                <a:cubicBezTo>
                  <a:pt x="3381" y="8251"/>
                  <a:pt x="2696" y="39763"/>
                  <a:pt x="20284" y="49503"/>
                </a:cubicBezTo>
                <a:cubicBezTo>
                  <a:pt x="37872" y="59243"/>
                  <a:pt x="91319" y="56949"/>
                  <a:pt x="105526" y="58438"/>
                </a:cubicBezTo>
              </a:path>
            </a:pathLst>
          </a:custGeom>
          <a:noFill/>
          <a:ln cap="flat" cmpd="sng" w="28575">
            <a:solidFill>
              <a:srgbClr val="990000"/>
            </a:solidFill>
            <a:prstDash val="solid"/>
            <a:round/>
            <a:headEnd len="med" w="med" type="none"/>
            <a:tailEnd len="med" w="med" type="none"/>
          </a:ln>
        </p:spPr>
      </p:sp>
      <p:cxnSp>
        <p:nvCxnSpPr>
          <p:cNvPr id="3049" name="Google Shape;3049;p292"/>
          <p:cNvCxnSpPr/>
          <p:nvPr/>
        </p:nvCxnSpPr>
        <p:spPr>
          <a:xfrm rot="10800000">
            <a:off x="5776688" y="3326550"/>
            <a:ext cx="0" cy="806100"/>
          </a:xfrm>
          <a:prstGeom prst="straightConnector1">
            <a:avLst/>
          </a:prstGeom>
          <a:noFill/>
          <a:ln cap="flat" cmpd="sng" w="19050">
            <a:solidFill>
              <a:srgbClr val="6AA84F"/>
            </a:solidFill>
            <a:prstDash val="solid"/>
            <a:round/>
            <a:headEnd len="med" w="med" type="triangle"/>
            <a:tailEnd len="med" w="med" type="none"/>
          </a:ln>
        </p:spPr>
      </p:cxnSp>
      <p:sp>
        <p:nvSpPr>
          <p:cNvPr id="3050" name="Google Shape;3050;p292"/>
          <p:cNvSpPr txBox="1"/>
          <p:nvPr/>
        </p:nvSpPr>
        <p:spPr>
          <a:xfrm>
            <a:off x="3881650" y="4383825"/>
            <a:ext cx="2029800" cy="44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Overpass"/>
                <a:ea typeface="Overpass"/>
                <a:cs typeface="Overpass"/>
                <a:sym typeface="Overpass"/>
              </a:rPr>
              <a:t>Model Complexity</a:t>
            </a:r>
            <a:endParaRPr b="1">
              <a:latin typeface="Overpass"/>
              <a:ea typeface="Overpass"/>
              <a:cs typeface="Overpass"/>
              <a:sym typeface="Overpass"/>
            </a:endParaRPr>
          </a:p>
        </p:txBody>
      </p:sp>
      <p:sp>
        <p:nvSpPr>
          <p:cNvPr id="3051" name="Google Shape;3051;p292"/>
          <p:cNvSpPr/>
          <p:nvPr/>
        </p:nvSpPr>
        <p:spPr>
          <a:xfrm>
            <a:off x="3717025" y="2523750"/>
            <a:ext cx="2427750" cy="1722325"/>
          </a:xfrm>
          <a:custGeom>
            <a:rect b="b" l="l" r="r" t="t"/>
            <a:pathLst>
              <a:path extrusionOk="0" h="68893" w="97110">
                <a:moveTo>
                  <a:pt x="0" y="7132"/>
                </a:moveTo>
                <a:cubicBezTo>
                  <a:pt x="2408" y="14447"/>
                  <a:pt x="8901" y="41727"/>
                  <a:pt x="14448" y="51023"/>
                </a:cubicBezTo>
                <a:cubicBezTo>
                  <a:pt x="19996" y="60319"/>
                  <a:pt x="25635" y="60533"/>
                  <a:pt x="33285" y="62910"/>
                </a:cubicBezTo>
                <a:cubicBezTo>
                  <a:pt x="40936" y="65288"/>
                  <a:pt x="53646" y="64892"/>
                  <a:pt x="60351" y="65288"/>
                </a:cubicBezTo>
                <a:cubicBezTo>
                  <a:pt x="67057" y="65684"/>
                  <a:pt x="69099" y="65562"/>
                  <a:pt x="73518" y="65288"/>
                </a:cubicBezTo>
                <a:cubicBezTo>
                  <a:pt x="77938" y="65014"/>
                  <a:pt x="82936" y="74523"/>
                  <a:pt x="86868" y="63642"/>
                </a:cubicBezTo>
                <a:cubicBezTo>
                  <a:pt x="90800" y="52761"/>
                  <a:pt x="95403" y="10607"/>
                  <a:pt x="97110" y="0"/>
                </a:cubicBezTo>
              </a:path>
            </a:pathLst>
          </a:custGeom>
          <a:noFill/>
          <a:ln cap="flat" cmpd="sng" w="28575">
            <a:solidFill>
              <a:srgbClr val="0B5394"/>
            </a:solidFill>
            <a:prstDash val="solid"/>
            <a:round/>
            <a:headEnd len="med" w="med" type="none"/>
            <a:tailEnd len="med" w="med" type="none"/>
          </a:ln>
        </p:spPr>
      </p:sp>
      <p:sp>
        <p:nvSpPr>
          <p:cNvPr id="3052" name="Google Shape;3052;p292"/>
          <p:cNvSpPr txBox="1"/>
          <p:nvPr/>
        </p:nvSpPr>
        <p:spPr>
          <a:xfrm>
            <a:off x="6299250" y="2826300"/>
            <a:ext cx="2029800" cy="44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rgbClr val="0B5394"/>
                </a:solidFill>
                <a:latin typeface="Overpass"/>
                <a:ea typeface="Overpass"/>
                <a:cs typeface="Overpass"/>
                <a:sym typeface="Overpass"/>
              </a:rPr>
              <a:t>Test Set</a:t>
            </a:r>
            <a:endParaRPr b="1" sz="1800">
              <a:solidFill>
                <a:srgbClr val="0B5394"/>
              </a:solidFill>
              <a:latin typeface="Overpass"/>
              <a:ea typeface="Overpass"/>
              <a:cs typeface="Overpass"/>
              <a:sym typeface="Overpass"/>
            </a:endParaRPr>
          </a:p>
          <a:p>
            <a:pPr indent="0" lvl="0" marL="0" rtl="0" algn="ctr">
              <a:spcBef>
                <a:spcPts val="0"/>
              </a:spcBef>
              <a:spcAft>
                <a:spcPts val="0"/>
              </a:spcAft>
              <a:buNone/>
            </a:pPr>
            <a:r>
              <a:t/>
            </a:r>
            <a:endParaRPr b="1" sz="1800">
              <a:solidFill>
                <a:srgbClr val="A61C00"/>
              </a:solidFill>
              <a:latin typeface="Overpass"/>
              <a:ea typeface="Overpass"/>
              <a:cs typeface="Overpass"/>
              <a:sym typeface="Overpass"/>
            </a:endParaRPr>
          </a:p>
          <a:p>
            <a:pPr indent="0" lvl="0" marL="0" rtl="0" algn="ctr">
              <a:spcBef>
                <a:spcPts val="0"/>
              </a:spcBef>
              <a:spcAft>
                <a:spcPts val="0"/>
              </a:spcAft>
              <a:buNone/>
            </a:pPr>
            <a:r>
              <a:rPr b="1" lang="en" sz="1800">
                <a:solidFill>
                  <a:srgbClr val="A61C00"/>
                </a:solidFill>
                <a:latin typeface="Overpass"/>
                <a:ea typeface="Overpass"/>
                <a:cs typeface="Overpass"/>
                <a:sym typeface="Overpass"/>
              </a:rPr>
              <a:t>Train Set</a:t>
            </a:r>
            <a:endParaRPr b="1" sz="1800">
              <a:solidFill>
                <a:srgbClr val="A61C00"/>
              </a:solidFill>
              <a:latin typeface="Overpass"/>
              <a:ea typeface="Overpass"/>
              <a:cs typeface="Overpass"/>
              <a:sym typeface="Overpass"/>
            </a:endParaRPr>
          </a:p>
          <a:p>
            <a:pPr indent="0" lvl="0" marL="0" rtl="0" algn="ctr">
              <a:spcBef>
                <a:spcPts val="0"/>
              </a:spcBef>
              <a:spcAft>
                <a:spcPts val="0"/>
              </a:spcAft>
              <a:buNone/>
            </a:pPr>
            <a:r>
              <a:t/>
            </a:r>
            <a:endParaRPr b="1" sz="1800">
              <a:latin typeface="Overpass"/>
              <a:ea typeface="Overpass"/>
              <a:cs typeface="Overpass"/>
              <a:sym typeface="Overpass"/>
            </a:endParaRPr>
          </a:p>
          <a:p>
            <a:pPr indent="0" lvl="0" marL="0" rtl="0" algn="ctr">
              <a:spcBef>
                <a:spcPts val="0"/>
              </a:spcBef>
              <a:spcAft>
                <a:spcPts val="0"/>
              </a:spcAft>
              <a:buNone/>
            </a:pPr>
            <a:r>
              <a:t/>
            </a:r>
            <a:endParaRPr b="1" sz="1800">
              <a:latin typeface="Overpass"/>
              <a:ea typeface="Overpass"/>
              <a:cs typeface="Overpass"/>
              <a:sym typeface="Overpass"/>
            </a:endParaRPr>
          </a:p>
        </p:txBody>
      </p:sp>
    </p:spTree>
  </p:cSld>
  <p:clrMapOvr>
    <a:masterClrMapping/>
  </p:clrMapOvr>
</p:sld>
</file>

<file path=ppt/slides/slide2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6" name="Shape 3056"/>
        <p:cNvGrpSpPr/>
        <p:nvPr/>
      </p:nvGrpSpPr>
      <p:grpSpPr>
        <a:xfrm>
          <a:off x="0" y="0"/>
          <a:ext cx="0" cy="0"/>
          <a:chOff x="0" y="0"/>
          <a:chExt cx="0" cy="0"/>
        </a:xfrm>
      </p:grpSpPr>
      <p:pic>
        <p:nvPicPr>
          <p:cNvPr descr="watermark.jpg" id="3057" name="Google Shape;3057;p29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3058" name="Google Shape;3058;p293"/>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3059" name="Google Shape;3059;p29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3060" name="Google Shape;3060;p293"/>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800">
                <a:solidFill>
                  <a:schemeClr val="dk1"/>
                </a:solidFill>
                <a:latin typeface="Montserrat"/>
                <a:ea typeface="Montserrat"/>
                <a:cs typeface="Montserrat"/>
                <a:sym typeface="Montserrat"/>
              </a:rPr>
              <a:t>Overfitting and Underfitting</a:t>
            </a:r>
            <a:endParaRPr sz="28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3000">
              <a:solidFill>
                <a:srgbClr val="2A3990"/>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3000">
              <a:solidFill>
                <a:srgbClr val="2A3990"/>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3000">
              <a:solidFill>
                <a:srgbClr val="2A3990"/>
              </a:solidFill>
              <a:latin typeface="Montserrat"/>
              <a:ea typeface="Montserrat"/>
              <a:cs typeface="Montserrat"/>
              <a:sym typeface="Montserrat"/>
            </a:endParaRPr>
          </a:p>
          <a:p>
            <a:pPr indent="0" lvl="0" marL="0" rtl="0" algn="l">
              <a:spcBef>
                <a:spcPts val="0"/>
              </a:spcBef>
              <a:spcAft>
                <a:spcPts val="0"/>
              </a:spcAft>
              <a:buNone/>
            </a:pPr>
            <a:r>
              <a:t/>
            </a:r>
            <a:endParaRPr sz="3000">
              <a:solidFill>
                <a:srgbClr val="2A3990"/>
              </a:solidFill>
              <a:latin typeface="Montserrat"/>
              <a:ea typeface="Montserrat"/>
              <a:cs typeface="Montserrat"/>
              <a:sym typeface="Montserrat"/>
            </a:endParaRPr>
          </a:p>
        </p:txBody>
      </p:sp>
      <p:sp>
        <p:nvSpPr>
          <p:cNvPr id="3061" name="Google Shape;3061;p293"/>
          <p:cNvSpPr txBox="1"/>
          <p:nvPr/>
        </p:nvSpPr>
        <p:spPr>
          <a:xfrm>
            <a:off x="311700" y="1229875"/>
            <a:ext cx="8520600" cy="3339000"/>
          </a:xfrm>
          <a:prstGeom prst="rect">
            <a:avLst/>
          </a:prstGeom>
          <a:noFill/>
          <a:ln>
            <a:noFill/>
          </a:ln>
        </p:spPr>
        <p:txBody>
          <a:bodyPr anchorCtr="0" anchor="t" bIns="91425" lIns="91425" spcFirstLastPara="1" rIns="91425" wrap="square" tIns="91425">
            <a:noAutofit/>
          </a:bodyPr>
          <a:lstStyle/>
          <a:p>
            <a:pPr indent="-393700" lvl="0" marL="457200" rtl="0" algn="l">
              <a:lnSpc>
                <a:spcPct val="115000"/>
              </a:lnSpc>
              <a:spcBef>
                <a:spcPts val="0"/>
              </a:spcBef>
              <a:spcAft>
                <a:spcPts val="0"/>
              </a:spcAft>
              <a:buClr>
                <a:srgbClr val="434343"/>
              </a:buClr>
              <a:buSzPts val="2600"/>
              <a:buFont typeface="Montserrat"/>
              <a:buChar char="●"/>
            </a:pPr>
            <a:r>
              <a:rPr lang="en" sz="2600">
                <a:solidFill>
                  <a:srgbClr val="434343"/>
                </a:solidFill>
                <a:latin typeface="Montserrat"/>
                <a:ea typeface="Montserrat"/>
                <a:cs typeface="Montserrat"/>
                <a:sym typeface="Montserrat"/>
              </a:rPr>
              <a:t>This means when deciding optimal model complexity </a:t>
            </a:r>
            <a:r>
              <a:rPr b="1" lang="en" sz="2600">
                <a:solidFill>
                  <a:srgbClr val="434343"/>
                </a:solidFill>
                <a:latin typeface="Montserrat"/>
                <a:ea typeface="Montserrat"/>
                <a:cs typeface="Montserrat"/>
                <a:sym typeface="Montserrat"/>
              </a:rPr>
              <a:t>and</a:t>
            </a:r>
            <a:r>
              <a:rPr lang="en" sz="2600">
                <a:solidFill>
                  <a:srgbClr val="434343"/>
                </a:solidFill>
                <a:latin typeface="Montserrat"/>
                <a:ea typeface="Montserrat"/>
                <a:cs typeface="Montserrat"/>
                <a:sym typeface="Montserrat"/>
              </a:rPr>
              <a:t> wanting to fairly evaluate our model’s performance, we can consider both the train error and test error to select an ideal complexity.</a:t>
            </a:r>
            <a:endParaRPr sz="2600">
              <a:solidFill>
                <a:srgbClr val="434343"/>
              </a:solidFill>
              <a:latin typeface="Montserrat"/>
              <a:ea typeface="Montserrat"/>
              <a:cs typeface="Montserrat"/>
              <a:sym typeface="Montserrat"/>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5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324" name="Google Shape;324;p51"/>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But what happens with real data? Where do we draw this line?</a:t>
            </a:r>
            <a:endParaRPr sz="2900">
              <a:solidFill>
                <a:srgbClr val="434343"/>
              </a:solidFill>
              <a:latin typeface="Montserrat"/>
              <a:ea typeface="Montserrat"/>
              <a:cs typeface="Montserrat"/>
              <a:sym typeface="Montserrat"/>
            </a:endParaRPr>
          </a:p>
        </p:txBody>
      </p:sp>
      <p:pic>
        <p:nvPicPr>
          <p:cNvPr descr="watermark.jpg" id="325" name="Google Shape;325;p5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26" name="Google Shape;326;p5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327" name="Google Shape;327;p51"/>
          <p:cNvPicPr preferRelativeResize="0"/>
          <p:nvPr/>
        </p:nvPicPr>
        <p:blipFill>
          <a:blip r:embed="rId4">
            <a:alphaModFix/>
          </a:blip>
          <a:stretch>
            <a:fillRect/>
          </a:stretch>
        </p:blipFill>
        <p:spPr>
          <a:xfrm>
            <a:off x="1499225" y="2109921"/>
            <a:ext cx="6371300" cy="2691449"/>
          </a:xfrm>
          <a:prstGeom prst="rect">
            <a:avLst/>
          </a:prstGeom>
          <a:noFill/>
          <a:ln>
            <a:noFill/>
          </a:ln>
        </p:spPr>
      </p:pic>
      <p:cxnSp>
        <p:nvCxnSpPr>
          <p:cNvPr id="328" name="Google Shape;328;p51"/>
          <p:cNvCxnSpPr/>
          <p:nvPr/>
        </p:nvCxnSpPr>
        <p:spPr>
          <a:xfrm flipH="1" rot="10800000">
            <a:off x="2248875" y="2208250"/>
            <a:ext cx="4366800" cy="1977900"/>
          </a:xfrm>
          <a:prstGeom prst="straightConnector1">
            <a:avLst/>
          </a:prstGeom>
          <a:noFill/>
          <a:ln cap="flat" cmpd="sng" w="28575">
            <a:solidFill>
              <a:srgbClr val="CC0000"/>
            </a:solidFill>
            <a:prstDash val="dash"/>
            <a:round/>
            <a:headEnd len="med" w="med" type="none"/>
            <a:tailEnd len="med" w="med" type="none"/>
          </a:ln>
        </p:spPr>
      </p:cxnSp>
    </p:spTree>
  </p:cSld>
  <p:clrMapOvr>
    <a:masterClrMapping/>
  </p:clrMapOvr>
</p:sld>
</file>

<file path=ppt/slides/slide2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5" name="Shape 3065"/>
        <p:cNvGrpSpPr/>
        <p:nvPr/>
      </p:nvGrpSpPr>
      <p:grpSpPr>
        <a:xfrm>
          <a:off x="0" y="0"/>
          <a:ext cx="0" cy="0"/>
          <a:chOff x="0" y="0"/>
          <a:chExt cx="0" cy="0"/>
        </a:xfrm>
      </p:grpSpPr>
      <p:pic>
        <p:nvPicPr>
          <p:cNvPr descr="watermark.jpg" id="3066" name="Google Shape;3066;p29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3067" name="Google Shape;3067;p294"/>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3068" name="Google Shape;3068;p29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3069" name="Google Shape;3069;p294"/>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800">
                <a:solidFill>
                  <a:schemeClr val="dk1"/>
                </a:solidFill>
                <a:latin typeface="Montserrat"/>
                <a:ea typeface="Montserrat"/>
                <a:cs typeface="Montserrat"/>
                <a:sym typeface="Montserrat"/>
              </a:rPr>
              <a:t>Overfitting and Underfitting</a:t>
            </a:r>
            <a:endParaRPr sz="28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3000">
              <a:solidFill>
                <a:srgbClr val="2A3990"/>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3000">
              <a:solidFill>
                <a:srgbClr val="2A3990"/>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3000">
              <a:solidFill>
                <a:srgbClr val="2A3990"/>
              </a:solidFill>
              <a:latin typeface="Montserrat"/>
              <a:ea typeface="Montserrat"/>
              <a:cs typeface="Montserrat"/>
              <a:sym typeface="Montserrat"/>
            </a:endParaRPr>
          </a:p>
          <a:p>
            <a:pPr indent="0" lvl="0" marL="0" rtl="0" algn="l">
              <a:spcBef>
                <a:spcPts val="0"/>
              </a:spcBef>
              <a:spcAft>
                <a:spcPts val="0"/>
              </a:spcAft>
              <a:buNone/>
            </a:pPr>
            <a:r>
              <a:t/>
            </a:r>
            <a:endParaRPr sz="3000">
              <a:solidFill>
                <a:srgbClr val="2A3990"/>
              </a:solidFill>
              <a:latin typeface="Montserrat"/>
              <a:ea typeface="Montserrat"/>
              <a:cs typeface="Montserrat"/>
              <a:sym typeface="Montserrat"/>
            </a:endParaRPr>
          </a:p>
        </p:txBody>
      </p:sp>
      <p:sp>
        <p:nvSpPr>
          <p:cNvPr id="3070" name="Google Shape;3070;p294"/>
          <p:cNvSpPr txBox="1"/>
          <p:nvPr/>
        </p:nvSpPr>
        <p:spPr>
          <a:xfrm>
            <a:off x="311700" y="1229875"/>
            <a:ext cx="8520600" cy="3339000"/>
          </a:xfrm>
          <a:prstGeom prst="rect">
            <a:avLst/>
          </a:prstGeom>
          <a:noFill/>
          <a:ln>
            <a:noFill/>
          </a:ln>
        </p:spPr>
        <p:txBody>
          <a:bodyPr anchorCtr="0" anchor="t" bIns="91425" lIns="91425" spcFirstLastPara="1" rIns="91425" wrap="square" tIns="91425">
            <a:noAutofit/>
          </a:bodyPr>
          <a:lstStyle/>
          <a:p>
            <a:pPr indent="-393700" lvl="0" marL="457200" rtl="0" algn="l">
              <a:lnSpc>
                <a:spcPct val="115000"/>
              </a:lnSpc>
              <a:spcBef>
                <a:spcPts val="0"/>
              </a:spcBef>
              <a:spcAft>
                <a:spcPts val="0"/>
              </a:spcAft>
              <a:buClr>
                <a:srgbClr val="434343"/>
              </a:buClr>
              <a:buSzPts val="2600"/>
              <a:buFont typeface="Montserrat"/>
              <a:buChar char="●"/>
            </a:pPr>
            <a:r>
              <a:rPr lang="en" sz="2600">
                <a:solidFill>
                  <a:srgbClr val="434343"/>
                </a:solidFill>
                <a:latin typeface="Montserrat"/>
                <a:ea typeface="Montserrat"/>
                <a:cs typeface="Montserrat"/>
                <a:sym typeface="Montserrat"/>
              </a:rPr>
              <a:t>In the case of Polynomial Regression, complexity directly relates to degree of the polynomial, but many machine learning algorithms have their own </a:t>
            </a:r>
            <a:r>
              <a:rPr lang="en" sz="2600">
                <a:solidFill>
                  <a:srgbClr val="434343"/>
                </a:solidFill>
                <a:latin typeface="Montserrat"/>
                <a:ea typeface="Montserrat"/>
                <a:cs typeface="Montserrat"/>
                <a:sym typeface="Montserrat"/>
              </a:rPr>
              <a:t>hyperparameters</a:t>
            </a:r>
            <a:r>
              <a:rPr lang="en" sz="2600">
                <a:solidFill>
                  <a:srgbClr val="434343"/>
                </a:solidFill>
                <a:latin typeface="Montserrat"/>
                <a:ea typeface="Montserrat"/>
                <a:cs typeface="Montserrat"/>
                <a:sym typeface="Montserrat"/>
              </a:rPr>
              <a:t> that can increase complexity.</a:t>
            </a:r>
            <a:endParaRPr sz="2600">
              <a:solidFill>
                <a:srgbClr val="434343"/>
              </a:solidFill>
              <a:latin typeface="Montserrat"/>
              <a:ea typeface="Montserrat"/>
              <a:cs typeface="Montserrat"/>
              <a:sym typeface="Montserrat"/>
            </a:endParaRPr>
          </a:p>
        </p:txBody>
      </p:sp>
    </p:spTree>
  </p:cSld>
  <p:clrMapOvr>
    <a:masterClrMapping/>
  </p:clrMapOvr>
</p:sld>
</file>

<file path=ppt/slides/slide2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4" name="Shape 3074"/>
        <p:cNvGrpSpPr/>
        <p:nvPr/>
      </p:nvGrpSpPr>
      <p:grpSpPr>
        <a:xfrm>
          <a:off x="0" y="0"/>
          <a:ext cx="0" cy="0"/>
          <a:chOff x="0" y="0"/>
          <a:chExt cx="0" cy="0"/>
        </a:xfrm>
      </p:grpSpPr>
      <p:pic>
        <p:nvPicPr>
          <p:cNvPr descr="watermark.jpg" id="3075" name="Google Shape;3075;p29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3076" name="Google Shape;3076;p295"/>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3077" name="Google Shape;3077;p29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3078" name="Google Shape;3078;p295"/>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800">
                <a:solidFill>
                  <a:schemeClr val="dk1"/>
                </a:solidFill>
                <a:latin typeface="Montserrat"/>
                <a:ea typeface="Montserrat"/>
                <a:cs typeface="Montserrat"/>
                <a:sym typeface="Montserrat"/>
              </a:rPr>
              <a:t>Overfitting and Underfitting</a:t>
            </a:r>
            <a:endParaRPr sz="28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3000">
              <a:solidFill>
                <a:srgbClr val="2A3990"/>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3000">
              <a:solidFill>
                <a:srgbClr val="2A3990"/>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3000">
              <a:solidFill>
                <a:srgbClr val="2A3990"/>
              </a:solidFill>
              <a:latin typeface="Montserrat"/>
              <a:ea typeface="Montserrat"/>
              <a:cs typeface="Montserrat"/>
              <a:sym typeface="Montserrat"/>
            </a:endParaRPr>
          </a:p>
          <a:p>
            <a:pPr indent="0" lvl="0" marL="0" rtl="0" algn="l">
              <a:spcBef>
                <a:spcPts val="0"/>
              </a:spcBef>
              <a:spcAft>
                <a:spcPts val="0"/>
              </a:spcAft>
              <a:buNone/>
            </a:pPr>
            <a:r>
              <a:t/>
            </a:r>
            <a:endParaRPr sz="3000">
              <a:solidFill>
                <a:srgbClr val="2A3990"/>
              </a:solidFill>
              <a:latin typeface="Montserrat"/>
              <a:ea typeface="Montserrat"/>
              <a:cs typeface="Montserrat"/>
              <a:sym typeface="Montserrat"/>
            </a:endParaRPr>
          </a:p>
        </p:txBody>
      </p:sp>
      <p:sp>
        <p:nvSpPr>
          <p:cNvPr id="3079" name="Google Shape;3079;p295"/>
          <p:cNvSpPr txBox="1"/>
          <p:nvPr/>
        </p:nvSpPr>
        <p:spPr>
          <a:xfrm>
            <a:off x="311700" y="1229875"/>
            <a:ext cx="8520600" cy="3339000"/>
          </a:xfrm>
          <a:prstGeom prst="rect">
            <a:avLst/>
          </a:prstGeom>
          <a:noFill/>
          <a:ln>
            <a:noFill/>
          </a:ln>
        </p:spPr>
        <p:txBody>
          <a:bodyPr anchorCtr="0" anchor="t" bIns="91425" lIns="91425" spcFirstLastPara="1" rIns="91425" wrap="square" tIns="91425">
            <a:noAutofit/>
          </a:bodyPr>
          <a:lstStyle/>
          <a:p>
            <a:pPr indent="-393700" lvl="0" marL="457200" rtl="0" algn="l">
              <a:lnSpc>
                <a:spcPct val="115000"/>
              </a:lnSpc>
              <a:spcBef>
                <a:spcPts val="0"/>
              </a:spcBef>
              <a:spcAft>
                <a:spcPts val="0"/>
              </a:spcAft>
              <a:buClr>
                <a:srgbClr val="434343"/>
              </a:buClr>
              <a:buSzPts val="2600"/>
              <a:buFont typeface="Montserrat"/>
              <a:buChar char="●"/>
            </a:pPr>
            <a:r>
              <a:rPr lang="en" sz="2600">
                <a:solidFill>
                  <a:srgbClr val="434343"/>
                </a:solidFill>
                <a:latin typeface="Montserrat"/>
                <a:ea typeface="Montserrat"/>
                <a:cs typeface="Montserrat"/>
                <a:sym typeface="Montserrat"/>
              </a:rPr>
              <a:t>Let’s explore this further in the next lecture!</a:t>
            </a:r>
            <a:endParaRPr sz="2600">
              <a:solidFill>
                <a:srgbClr val="434343"/>
              </a:solidFill>
              <a:latin typeface="Montserrat"/>
              <a:ea typeface="Montserrat"/>
              <a:cs typeface="Montserrat"/>
              <a:sym typeface="Montserrat"/>
            </a:endParaRPr>
          </a:p>
        </p:txBody>
      </p:sp>
    </p:spTree>
  </p:cSld>
  <p:clrMapOvr>
    <a:masterClrMapping/>
  </p:clrMapOvr>
</p:sld>
</file>

<file path=ppt/slides/slide2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3" name="Shape 3083"/>
        <p:cNvGrpSpPr/>
        <p:nvPr/>
      </p:nvGrpSpPr>
      <p:grpSpPr>
        <a:xfrm>
          <a:off x="0" y="0"/>
          <a:ext cx="0" cy="0"/>
          <a:chOff x="0" y="0"/>
          <a:chExt cx="0" cy="0"/>
        </a:xfrm>
      </p:grpSpPr>
      <p:sp>
        <p:nvSpPr>
          <p:cNvPr id="3084" name="Google Shape;3084;p296"/>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Polynomial Regression</a:t>
            </a:r>
            <a:endParaRPr b="1">
              <a:latin typeface="Montserrat"/>
              <a:ea typeface="Montserrat"/>
              <a:cs typeface="Montserrat"/>
              <a:sym typeface="Montserrat"/>
            </a:endParaRPr>
          </a:p>
        </p:txBody>
      </p:sp>
      <p:sp>
        <p:nvSpPr>
          <p:cNvPr id="3085" name="Google Shape;3085;p296"/>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900"/>
              <a:t>Adjusting Model Parameters</a:t>
            </a:r>
            <a:endParaRPr sz="3900"/>
          </a:p>
        </p:txBody>
      </p:sp>
      <p:pic>
        <p:nvPicPr>
          <p:cNvPr descr="watermark.jpg" id="3086" name="Google Shape;3086;p29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087" name="Google Shape;3087;p29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1" name="Shape 3091"/>
        <p:cNvGrpSpPr/>
        <p:nvPr/>
      </p:nvGrpSpPr>
      <p:grpSpPr>
        <a:xfrm>
          <a:off x="0" y="0"/>
          <a:ext cx="0" cy="0"/>
          <a:chOff x="0" y="0"/>
          <a:chExt cx="0" cy="0"/>
        </a:xfrm>
      </p:grpSpPr>
      <p:sp>
        <p:nvSpPr>
          <p:cNvPr id="3092" name="Google Shape;3092;p29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Polynomial</a:t>
            </a:r>
            <a:r>
              <a:rPr lang="en">
                <a:latin typeface="Montserrat"/>
                <a:ea typeface="Montserrat"/>
                <a:cs typeface="Montserrat"/>
                <a:sym typeface="Montserrat"/>
              </a:rPr>
              <a:t>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3093" name="Google Shape;3093;p297"/>
          <p:cNvSpPr txBox="1"/>
          <p:nvPr>
            <p:ph idx="1" type="body"/>
          </p:nvPr>
        </p:nvSpPr>
        <p:spPr>
          <a:xfrm>
            <a:off x="311700" y="1152475"/>
            <a:ext cx="8684100" cy="1289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Let’s explore choosing the optimal model complexity (order of polynomial).</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As we previously discussed, we will need to understand error for both training and test data to look out for potential overfitting.</a:t>
            </a:r>
            <a:endParaRPr sz="2900">
              <a:solidFill>
                <a:srgbClr val="434343"/>
              </a:solidFill>
              <a:latin typeface="Montserrat"/>
              <a:ea typeface="Montserrat"/>
              <a:cs typeface="Montserrat"/>
              <a:sym typeface="Montserrat"/>
            </a:endParaRPr>
          </a:p>
        </p:txBody>
      </p:sp>
      <p:pic>
        <p:nvPicPr>
          <p:cNvPr descr="watermark.jpg" id="3094" name="Google Shape;3094;p29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095" name="Google Shape;3095;p29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9" name="Shape 3099"/>
        <p:cNvGrpSpPr/>
        <p:nvPr/>
      </p:nvGrpSpPr>
      <p:grpSpPr>
        <a:xfrm>
          <a:off x="0" y="0"/>
          <a:ext cx="0" cy="0"/>
          <a:chOff x="0" y="0"/>
          <a:chExt cx="0" cy="0"/>
        </a:xfrm>
      </p:grpSpPr>
      <p:sp>
        <p:nvSpPr>
          <p:cNvPr id="3100" name="Google Shape;3100;p298"/>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Polynomial Regression</a:t>
            </a:r>
            <a:endParaRPr b="1">
              <a:latin typeface="Montserrat"/>
              <a:ea typeface="Montserrat"/>
              <a:cs typeface="Montserrat"/>
              <a:sym typeface="Montserrat"/>
            </a:endParaRPr>
          </a:p>
        </p:txBody>
      </p:sp>
      <p:sp>
        <p:nvSpPr>
          <p:cNvPr id="3101" name="Google Shape;3101;p298"/>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900"/>
              <a:t>Model Deployment</a:t>
            </a:r>
            <a:endParaRPr sz="3900"/>
          </a:p>
        </p:txBody>
      </p:sp>
      <p:pic>
        <p:nvPicPr>
          <p:cNvPr descr="watermark.jpg" id="3102" name="Google Shape;3102;p29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103" name="Google Shape;3103;p29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7" name="Shape 3107"/>
        <p:cNvGrpSpPr/>
        <p:nvPr/>
      </p:nvGrpSpPr>
      <p:grpSpPr>
        <a:xfrm>
          <a:off x="0" y="0"/>
          <a:ext cx="0" cy="0"/>
          <a:chOff x="0" y="0"/>
          <a:chExt cx="0" cy="0"/>
        </a:xfrm>
      </p:grpSpPr>
      <p:sp>
        <p:nvSpPr>
          <p:cNvPr id="3108" name="Google Shape;3108;p299"/>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Regularization</a:t>
            </a:r>
            <a:endParaRPr b="1">
              <a:latin typeface="Montserrat"/>
              <a:ea typeface="Montserrat"/>
              <a:cs typeface="Montserrat"/>
              <a:sym typeface="Montserrat"/>
            </a:endParaRPr>
          </a:p>
        </p:txBody>
      </p:sp>
      <p:sp>
        <p:nvSpPr>
          <p:cNvPr id="3109" name="Google Shape;3109;p299"/>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3900"/>
              <a:t>Theory</a:t>
            </a:r>
            <a:endParaRPr sz="3900"/>
          </a:p>
          <a:p>
            <a:pPr indent="0" lvl="0" marL="0" rtl="0" algn="ctr">
              <a:spcBef>
                <a:spcPts val="0"/>
              </a:spcBef>
              <a:spcAft>
                <a:spcPts val="0"/>
              </a:spcAft>
              <a:buNone/>
            </a:pPr>
            <a:r>
              <a:t/>
            </a:r>
            <a:endParaRPr sz="3900"/>
          </a:p>
        </p:txBody>
      </p:sp>
      <p:pic>
        <p:nvPicPr>
          <p:cNvPr descr="watermark.jpg" id="3110" name="Google Shape;3110;p29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111" name="Google Shape;3111;p29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5" name="Shape 3115"/>
        <p:cNvGrpSpPr/>
        <p:nvPr/>
      </p:nvGrpSpPr>
      <p:grpSpPr>
        <a:xfrm>
          <a:off x="0" y="0"/>
          <a:ext cx="0" cy="0"/>
          <a:chOff x="0" y="0"/>
          <a:chExt cx="0" cy="0"/>
        </a:xfrm>
      </p:grpSpPr>
      <p:sp>
        <p:nvSpPr>
          <p:cNvPr id="3116" name="Google Shape;3116;p30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3117" name="Google Shape;3117;p300"/>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Section</a:t>
            </a:r>
            <a:endParaRPr sz="2900">
              <a:solidFill>
                <a:srgbClr val="434343"/>
              </a:solidFill>
              <a:latin typeface="Montserrat"/>
              <a:ea typeface="Montserrat"/>
              <a:cs typeface="Montserrat"/>
              <a:sym typeface="Montserrat"/>
            </a:endParaRPr>
          </a:p>
        </p:txBody>
      </p:sp>
      <p:pic>
        <p:nvPicPr>
          <p:cNvPr descr="watermark.jpg" id="3118" name="Google Shape;3118;p30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119" name="Google Shape;3119;p30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3" name="Shape 3123"/>
        <p:cNvGrpSpPr/>
        <p:nvPr/>
      </p:nvGrpSpPr>
      <p:grpSpPr>
        <a:xfrm>
          <a:off x="0" y="0"/>
          <a:ext cx="0" cy="0"/>
          <a:chOff x="0" y="0"/>
          <a:chExt cx="0" cy="0"/>
        </a:xfrm>
      </p:grpSpPr>
      <p:sp>
        <p:nvSpPr>
          <p:cNvPr id="3124" name="Google Shape;3124;p301"/>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Regularization</a:t>
            </a:r>
            <a:endParaRPr b="1">
              <a:latin typeface="Montserrat"/>
              <a:ea typeface="Montserrat"/>
              <a:cs typeface="Montserrat"/>
              <a:sym typeface="Montserrat"/>
            </a:endParaRPr>
          </a:p>
        </p:txBody>
      </p:sp>
      <p:sp>
        <p:nvSpPr>
          <p:cNvPr id="3125" name="Google Shape;3125;p301"/>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900"/>
              <a:t>Coding Implementations</a:t>
            </a:r>
            <a:endParaRPr sz="3900"/>
          </a:p>
        </p:txBody>
      </p:sp>
      <p:pic>
        <p:nvPicPr>
          <p:cNvPr descr="watermark.jpg" id="3126" name="Google Shape;3126;p30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127" name="Google Shape;3127;p30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1" name="Shape 3131"/>
        <p:cNvGrpSpPr/>
        <p:nvPr/>
      </p:nvGrpSpPr>
      <p:grpSpPr>
        <a:xfrm>
          <a:off x="0" y="0"/>
          <a:ext cx="0" cy="0"/>
          <a:chOff x="0" y="0"/>
          <a:chExt cx="0" cy="0"/>
        </a:xfrm>
      </p:grpSpPr>
      <p:sp>
        <p:nvSpPr>
          <p:cNvPr id="3132" name="Google Shape;3132;p30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3133" name="Google Shape;3133;p302"/>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Section</a:t>
            </a:r>
            <a:endParaRPr sz="2900">
              <a:solidFill>
                <a:srgbClr val="434343"/>
              </a:solidFill>
              <a:latin typeface="Montserrat"/>
              <a:ea typeface="Montserrat"/>
              <a:cs typeface="Montserrat"/>
              <a:sym typeface="Montserrat"/>
            </a:endParaRPr>
          </a:p>
        </p:txBody>
      </p:sp>
      <p:pic>
        <p:nvPicPr>
          <p:cNvPr descr="watermark.jpg" id="3134" name="Google Shape;3134;p30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135" name="Google Shape;3135;p30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9" name="Shape 3139"/>
        <p:cNvGrpSpPr/>
        <p:nvPr/>
      </p:nvGrpSpPr>
      <p:grpSpPr>
        <a:xfrm>
          <a:off x="0" y="0"/>
          <a:ext cx="0" cy="0"/>
          <a:chOff x="0" y="0"/>
          <a:chExt cx="0" cy="0"/>
        </a:xfrm>
      </p:grpSpPr>
      <p:sp>
        <p:nvSpPr>
          <p:cNvPr id="3140" name="Google Shape;3140;p303"/>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Regularization</a:t>
            </a:r>
            <a:endParaRPr b="1">
              <a:latin typeface="Montserrat"/>
              <a:ea typeface="Montserrat"/>
              <a:cs typeface="Montserrat"/>
              <a:sym typeface="Montserrat"/>
            </a:endParaRPr>
          </a:p>
        </p:txBody>
      </p:sp>
      <p:pic>
        <p:nvPicPr>
          <p:cNvPr descr="watermark.jpg" id="3141" name="Google Shape;3141;p30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142" name="Google Shape;3142;p30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5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334" name="Google Shape;334;p52"/>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But what happens with real data? Where do we draw this line?</a:t>
            </a:r>
            <a:endParaRPr sz="2900">
              <a:solidFill>
                <a:srgbClr val="434343"/>
              </a:solidFill>
              <a:latin typeface="Montserrat"/>
              <a:ea typeface="Montserrat"/>
              <a:cs typeface="Montserrat"/>
              <a:sym typeface="Montserrat"/>
            </a:endParaRPr>
          </a:p>
        </p:txBody>
      </p:sp>
      <p:pic>
        <p:nvPicPr>
          <p:cNvPr descr="watermark.jpg" id="335" name="Google Shape;335;p5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36" name="Google Shape;336;p5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337" name="Google Shape;337;p52"/>
          <p:cNvPicPr preferRelativeResize="0"/>
          <p:nvPr/>
        </p:nvPicPr>
        <p:blipFill>
          <a:blip r:embed="rId4">
            <a:alphaModFix/>
          </a:blip>
          <a:stretch>
            <a:fillRect/>
          </a:stretch>
        </p:blipFill>
        <p:spPr>
          <a:xfrm>
            <a:off x="1499225" y="2109921"/>
            <a:ext cx="6371300" cy="2691449"/>
          </a:xfrm>
          <a:prstGeom prst="rect">
            <a:avLst/>
          </a:prstGeom>
          <a:noFill/>
          <a:ln>
            <a:noFill/>
          </a:ln>
        </p:spPr>
      </p:pic>
      <p:cxnSp>
        <p:nvCxnSpPr>
          <p:cNvPr id="338" name="Google Shape;338;p52"/>
          <p:cNvCxnSpPr/>
          <p:nvPr/>
        </p:nvCxnSpPr>
        <p:spPr>
          <a:xfrm flipH="1" rot="10800000">
            <a:off x="2248875" y="2285050"/>
            <a:ext cx="5405400" cy="1901100"/>
          </a:xfrm>
          <a:prstGeom prst="straightConnector1">
            <a:avLst/>
          </a:prstGeom>
          <a:noFill/>
          <a:ln cap="flat" cmpd="sng" w="28575">
            <a:solidFill>
              <a:srgbClr val="CC0000"/>
            </a:solidFill>
            <a:prstDash val="dash"/>
            <a:round/>
            <a:headEnd len="med" w="med" type="none"/>
            <a:tailEnd len="med" w="med" type="none"/>
          </a:ln>
        </p:spPr>
      </p:cxn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5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344" name="Google Shape;344;p53"/>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Fundamentally, we understand we want to minimize the overall distance from the points to the line.</a:t>
            </a:r>
            <a:endParaRPr sz="2900">
              <a:solidFill>
                <a:srgbClr val="434343"/>
              </a:solidFill>
              <a:latin typeface="Montserrat"/>
              <a:ea typeface="Montserrat"/>
              <a:cs typeface="Montserrat"/>
              <a:sym typeface="Montserrat"/>
            </a:endParaRPr>
          </a:p>
        </p:txBody>
      </p:sp>
      <p:pic>
        <p:nvPicPr>
          <p:cNvPr descr="watermark.jpg" id="345" name="Google Shape;345;p5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46" name="Google Shape;346;p5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347" name="Google Shape;347;p53"/>
          <p:cNvPicPr preferRelativeResize="0"/>
          <p:nvPr/>
        </p:nvPicPr>
        <p:blipFill>
          <a:blip r:embed="rId4">
            <a:alphaModFix/>
          </a:blip>
          <a:stretch>
            <a:fillRect/>
          </a:stretch>
        </p:blipFill>
        <p:spPr>
          <a:xfrm>
            <a:off x="2239625" y="2738450"/>
            <a:ext cx="5680400" cy="2292975"/>
          </a:xfrm>
          <a:prstGeom prst="rect">
            <a:avLst/>
          </a:prstGeom>
          <a:noFill/>
          <a:ln>
            <a:noFill/>
          </a:ln>
        </p:spPr>
      </p:pic>
      <p:sp>
        <p:nvSpPr>
          <p:cNvPr id="348" name="Google Shape;348;p53"/>
          <p:cNvSpPr/>
          <p:nvPr/>
        </p:nvSpPr>
        <p:spPr>
          <a:xfrm>
            <a:off x="2989475" y="4568875"/>
            <a:ext cx="103800" cy="103800"/>
          </a:xfrm>
          <a:prstGeom prst="ellipse">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53"/>
          <p:cNvSpPr/>
          <p:nvPr/>
        </p:nvSpPr>
        <p:spPr>
          <a:xfrm>
            <a:off x="4162450" y="3751500"/>
            <a:ext cx="103800" cy="103800"/>
          </a:xfrm>
          <a:prstGeom prst="ellipse">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53"/>
          <p:cNvSpPr/>
          <p:nvPr/>
        </p:nvSpPr>
        <p:spPr>
          <a:xfrm>
            <a:off x="5969850" y="2919425"/>
            <a:ext cx="103800" cy="103800"/>
          </a:xfrm>
          <a:prstGeom prst="ellipse">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53"/>
          <p:cNvSpPr/>
          <p:nvPr/>
        </p:nvSpPr>
        <p:spPr>
          <a:xfrm>
            <a:off x="5552175" y="3998725"/>
            <a:ext cx="103800" cy="103800"/>
          </a:xfrm>
          <a:prstGeom prst="ellipse">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2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Linear Regression</a:t>
            </a:r>
            <a:endParaRPr>
              <a:latin typeface="Montserrat"/>
              <a:ea typeface="Montserrat"/>
              <a:cs typeface="Montserrat"/>
              <a:sym typeface="Montserrat"/>
            </a:endParaRPr>
          </a:p>
        </p:txBody>
      </p:sp>
      <p:sp>
        <p:nvSpPr>
          <p:cNvPr id="116" name="Google Shape;116;p27"/>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Linear Regression</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Theory of Linear Regression</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Simple Implementation with Python</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Scikit-Learn Overview</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Linear </a:t>
            </a:r>
            <a:r>
              <a:rPr lang="en" sz="2900">
                <a:solidFill>
                  <a:srgbClr val="434343"/>
                </a:solidFill>
                <a:latin typeface="Montserrat"/>
                <a:ea typeface="Montserrat"/>
                <a:cs typeface="Montserrat"/>
                <a:sym typeface="Montserrat"/>
              </a:rPr>
              <a:t>Regression</a:t>
            </a:r>
            <a:r>
              <a:rPr lang="en" sz="2900">
                <a:solidFill>
                  <a:srgbClr val="434343"/>
                </a:solidFill>
                <a:latin typeface="Montserrat"/>
                <a:ea typeface="Montserrat"/>
                <a:cs typeface="Montserrat"/>
                <a:sym typeface="Montserrat"/>
              </a:rPr>
              <a:t> with Scikit-learn</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Polynomial Regression</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Regularization</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Overview of Project Dataset</a:t>
            </a:r>
            <a:endParaRPr sz="2900">
              <a:solidFill>
                <a:srgbClr val="434343"/>
              </a:solidFill>
              <a:latin typeface="Montserrat"/>
              <a:ea typeface="Montserrat"/>
              <a:cs typeface="Montserrat"/>
              <a:sym typeface="Montserrat"/>
            </a:endParaRPr>
          </a:p>
        </p:txBody>
      </p:sp>
      <p:pic>
        <p:nvPicPr>
          <p:cNvPr descr="watermark.jpg" id="117" name="Google Shape;117;p2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18" name="Google Shape;118;p2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5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357" name="Google Shape;357;p54"/>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Fundamentally, we understand we want to minimize the overall distance from the points to the line.</a:t>
            </a:r>
            <a:endParaRPr sz="2900">
              <a:solidFill>
                <a:srgbClr val="434343"/>
              </a:solidFill>
              <a:latin typeface="Montserrat"/>
              <a:ea typeface="Montserrat"/>
              <a:cs typeface="Montserrat"/>
              <a:sym typeface="Montserrat"/>
            </a:endParaRPr>
          </a:p>
        </p:txBody>
      </p:sp>
      <p:pic>
        <p:nvPicPr>
          <p:cNvPr descr="watermark.jpg" id="358" name="Google Shape;358;p5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59" name="Google Shape;359;p5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360" name="Google Shape;360;p54"/>
          <p:cNvPicPr preferRelativeResize="0"/>
          <p:nvPr/>
        </p:nvPicPr>
        <p:blipFill>
          <a:blip r:embed="rId4">
            <a:alphaModFix/>
          </a:blip>
          <a:stretch>
            <a:fillRect/>
          </a:stretch>
        </p:blipFill>
        <p:spPr>
          <a:xfrm>
            <a:off x="2239625" y="2738450"/>
            <a:ext cx="5680400" cy="2292975"/>
          </a:xfrm>
          <a:prstGeom prst="rect">
            <a:avLst/>
          </a:prstGeom>
          <a:noFill/>
          <a:ln>
            <a:noFill/>
          </a:ln>
        </p:spPr>
      </p:pic>
      <p:sp>
        <p:nvSpPr>
          <p:cNvPr id="361" name="Google Shape;361;p54"/>
          <p:cNvSpPr/>
          <p:nvPr/>
        </p:nvSpPr>
        <p:spPr>
          <a:xfrm>
            <a:off x="2989475" y="4568875"/>
            <a:ext cx="103800" cy="103800"/>
          </a:xfrm>
          <a:prstGeom prst="ellipse">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54"/>
          <p:cNvSpPr/>
          <p:nvPr/>
        </p:nvSpPr>
        <p:spPr>
          <a:xfrm>
            <a:off x="4162450" y="3751500"/>
            <a:ext cx="103800" cy="103800"/>
          </a:xfrm>
          <a:prstGeom prst="ellipse">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54"/>
          <p:cNvSpPr/>
          <p:nvPr/>
        </p:nvSpPr>
        <p:spPr>
          <a:xfrm>
            <a:off x="5552175" y="3998725"/>
            <a:ext cx="103800" cy="103800"/>
          </a:xfrm>
          <a:prstGeom prst="ellipse">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64" name="Google Shape;364;p54"/>
          <p:cNvCxnSpPr/>
          <p:nvPr/>
        </p:nvCxnSpPr>
        <p:spPr>
          <a:xfrm flipH="1" rot="10800000">
            <a:off x="2592075" y="4086700"/>
            <a:ext cx="5161500" cy="654900"/>
          </a:xfrm>
          <a:prstGeom prst="straightConnector1">
            <a:avLst/>
          </a:prstGeom>
          <a:noFill/>
          <a:ln cap="flat" cmpd="sng" w="28575">
            <a:solidFill>
              <a:srgbClr val="E69138"/>
            </a:solidFill>
            <a:prstDash val="solid"/>
            <a:round/>
            <a:headEnd len="med" w="med" type="none"/>
            <a:tailEnd len="med" w="med" type="none"/>
          </a:ln>
        </p:spPr>
      </p:cxnSp>
      <p:sp>
        <p:nvSpPr>
          <p:cNvPr id="365" name="Google Shape;365;p54"/>
          <p:cNvSpPr/>
          <p:nvPr/>
        </p:nvSpPr>
        <p:spPr>
          <a:xfrm>
            <a:off x="5969850" y="2919425"/>
            <a:ext cx="103800" cy="103800"/>
          </a:xfrm>
          <a:prstGeom prst="ellipse">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5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371" name="Google Shape;371;p55"/>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We also know we can measure this error from the real data points to the line, known as the </a:t>
            </a:r>
            <a:r>
              <a:rPr b="1" lang="en" sz="2900">
                <a:solidFill>
                  <a:srgbClr val="434343"/>
                </a:solidFill>
                <a:latin typeface="Montserrat"/>
                <a:ea typeface="Montserrat"/>
                <a:cs typeface="Montserrat"/>
                <a:sym typeface="Montserrat"/>
              </a:rPr>
              <a:t>residual error.</a:t>
            </a:r>
            <a:endParaRPr b="1" sz="2900">
              <a:solidFill>
                <a:srgbClr val="434343"/>
              </a:solidFill>
              <a:latin typeface="Montserrat"/>
              <a:ea typeface="Montserrat"/>
              <a:cs typeface="Montserrat"/>
              <a:sym typeface="Montserrat"/>
            </a:endParaRPr>
          </a:p>
        </p:txBody>
      </p:sp>
      <p:pic>
        <p:nvPicPr>
          <p:cNvPr descr="watermark.jpg" id="372" name="Google Shape;372;p5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73" name="Google Shape;373;p5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374" name="Google Shape;374;p55"/>
          <p:cNvPicPr preferRelativeResize="0"/>
          <p:nvPr/>
        </p:nvPicPr>
        <p:blipFill>
          <a:blip r:embed="rId4">
            <a:alphaModFix/>
          </a:blip>
          <a:stretch>
            <a:fillRect/>
          </a:stretch>
        </p:blipFill>
        <p:spPr>
          <a:xfrm>
            <a:off x="2239625" y="2738450"/>
            <a:ext cx="5680400" cy="2292975"/>
          </a:xfrm>
          <a:prstGeom prst="rect">
            <a:avLst/>
          </a:prstGeom>
          <a:noFill/>
          <a:ln>
            <a:noFill/>
          </a:ln>
        </p:spPr>
      </p:pic>
      <p:sp>
        <p:nvSpPr>
          <p:cNvPr id="375" name="Google Shape;375;p55"/>
          <p:cNvSpPr/>
          <p:nvPr/>
        </p:nvSpPr>
        <p:spPr>
          <a:xfrm>
            <a:off x="2989475" y="4568875"/>
            <a:ext cx="103800" cy="103800"/>
          </a:xfrm>
          <a:prstGeom prst="ellipse">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55"/>
          <p:cNvSpPr/>
          <p:nvPr/>
        </p:nvSpPr>
        <p:spPr>
          <a:xfrm>
            <a:off x="4162450" y="3751500"/>
            <a:ext cx="103800" cy="103800"/>
          </a:xfrm>
          <a:prstGeom prst="ellipse">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55"/>
          <p:cNvSpPr/>
          <p:nvPr/>
        </p:nvSpPr>
        <p:spPr>
          <a:xfrm>
            <a:off x="5969850" y="2919425"/>
            <a:ext cx="103800" cy="103800"/>
          </a:xfrm>
          <a:prstGeom prst="ellipse">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55"/>
          <p:cNvSpPr/>
          <p:nvPr/>
        </p:nvSpPr>
        <p:spPr>
          <a:xfrm>
            <a:off x="5552175" y="3998725"/>
            <a:ext cx="103800" cy="103800"/>
          </a:xfrm>
          <a:prstGeom prst="ellipse">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79" name="Google Shape;379;p55"/>
          <p:cNvCxnSpPr/>
          <p:nvPr/>
        </p:nvCxnSpPr>
        <p:spPr>
          <a:xfrm flipH="1" rot="10800000">
            <a:off x="2592075" y="4086700"/>
            <a:ext cx="5161500" cy="654900"/>
          </a:xfrm>
          <a:prstGeom prst="straightConnector1">
            <a:avLst/>
          </a:prstGeom>
          <a:noFill/>
          <a:ln cap="flat" cmpd="sng" w="28575">
            <a:solidFill>
              <a:srgbClr val="E69138"/>
            </a:solidFill>
            <a:prstDash val="solid"/>
            <a:round/>
            <a:headEnd len="med" w="med" type="none"/>
            <a:tailEnd len="med" w="med" type="none"/>
          </a:ln>
        </p:spPr>
      </p:cxnSp>
      <p:cxnSp>
        <p:nvCxnSpPr>
          <p:cNvPr id="380" name="Google Shape;380;p55"/>
          <p:cNvCxnSpPr>
            <a:stCxn id="376" idx="4"/>
          </p:cNvCxnSpPr>
          <p:nvPr/>
        </p:nvCxnSpPr>
        <p:spPr>
          <a:xfrm flipH="1">
            <a:off x="4213150" y="3855300"/>
            <a:ext cx="1200" cy="705600"/>
          </a:xfrm>
          <a:prstGeom prst="straightConnector1">
            <a:avLst/>
          </a:prstGeom>
          <a:noFill/>
          <a:ln cap="flat" cmpd="sng" w="19050">
            <a:solidFill>
              <a:srgbClr val="E06666"/>
            </a:solidFill>
            <a:prstDash val="dash"/>
            <a:round/>
            <a:headEnd len="med" w="med" type="none"/>
            <a:tailEnd len="med" w="med" type="none"/>
          </a:ln>
        </p:spPr>
      </p:cxnSp>
      <p:cxnSp>
        <p:nvCxnSpPr>
          <p:cNvPr id="381" name="Google Shape;381;p55"/>
          <p:cNvCxnSpPr>
            <a:stCxn id="377" idx="4"/>
          </p:cNvCxnSpPr>
          <p:nvPr/>
        </p:nvCxnSpPr>
        <p:spPr>
          <a:xfrm>
            <a:off x="6021750" y="3023225"/>
            <a:ext cx="6900" cy="1293900"/>
          </a:xfrm>
          <a:prstGeom prst="straightConnector1">
            <a:avLst/>
          </a:prstGeom>
          <a:noFill/>
          <a:ln cap="flat" cmpd="sng" w="19050">
            <a:solidFill>
              <a:srgbClr val="E06666"/>
            </a:solidFill>
            <a:prstDash val="dash"/>
            <a:round/>
            <a:headEnd len="med" w="med" type="none"/>
            <a:tailEnd len="med" w="med" type="none"/>
          </a:ln>
        </p:spPr>
      </p:cxnSp>
      <p:cxnSp>
        <p:nvCxnSpPr>
          <p:cNvPr id="382" name="Google Shape;382;p55"/>
          <p:cNvCxnSpPr>
            <a:stCxn id="378" idx="4"/>
          </p:cNvCxnSpPr>
          <p:nvPr/>
        </p:nvCxnSpPr>
        <p:spPr>
          <a:xfrm>
            <a:off x="5604075" y="4102525"/>
            <a:ext cx="0" cy="259800"/>
          </a:xfrm>
          <a:prstGeom prst="straightConnector1">
            <a:avLst/>
          </a:prstGeom>
          <a:noFill/>
          <a:ln cap="flat" cmpd="sng" w="19050">
            <a:solidFill>
              <a:srgbClr val="E06666"/>
            </a:solidFill>
            <a:prstDash val="dash"/>
            <a:round/>
            <a:headEnd len="med" w="med" type="none"/>
            <a:tailEnd len="med" w="med" type="none"/>
          </a:ln>
        </p:spPr>
      </p:cxn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p5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388" name="Google Shape;388;p56"/>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Some lines will clearly be better fits than others.</a:t>
            </a:r>
            <a:endParaRPr sz="2900">
              <a:solidFill>
                <a:srgbClr val="434343"/>
              </a:solidFill>
              <a:latin typeface="Montserrat"/>
              <a:ea typeface="Montserrat"/>
              <a:cs typeface="Montserrat"/>
              <a:sym typeface="Montserrat"/>
            </a:endParaRPr>
          </a:p>
        </p:txBody>
      </p:sp>
      <p:pic>
        <p:nvPicPr>
          <p:cNvPr descr="watermark.jpg" id="389" name="Google Shape;389;p5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90" name="Google Shape;390;p5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391" name="Google Shape;391;p56"/>
          <p:cNvPicPr preferRelativeResize="0"/>
          <p:nvPr/>
        </p:nvPicPr>
        <p:blipFill>
          <a:blip r:embed="rId4">
            <a:alphaModFix/>
          </a:blip>
          <a:stretch>
            <a:fillRect/>
          </a:stretch>
        </p:blipFill>
        <p:spPr>
          <a:xfrm>
            <a:off x="2239625" y="2738450"/>
            <a:ext cx="5680400" cy="2292975"/>
          </a:xfrm>
          <a:prstGeom prst="rect">
            <a:avLst/>
          </a:prstGeom>
          <a:noFill/>
          <a:ln>
            <a:noFill/>
          </a:ln>
        </p:spPr>
      </p:pic>
      <p:sp>
        <p:nvSpPr>
          <p:cNvPr id="392" name="Google Shape;392;p56"/>
          <p:cNvSpPr/>
          <p:nvPr/>
        </p:nvSpPr>
        <p:spPr>
          <a:xfrm>
            <a:off x="2989475" y="4568875"/>
            <a:ext cx="103800" cy="103800"/>
          </a:xfrm>
          <a:prstGeom prst="ellipse">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56"/>
          <p:cNvSpPr/>
          <p:nvPr/>
        </p:nvSpPr>
        <p:spPr>
          <a:xfrm>
            <a:off x="4162450" y="3751500"/>
            <a:ext cx="103800" cy="103800"/>
          </a:xfrm>
          <a:prstGeom prst="ellipse">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56"/>
          <p:cNvSpPr/>
          <p:nvPr/>
        </p:nvSpPr>
        <p:spPr>
          <a:xfrm>
            <a:off x="5969850" y="2919425"/>
            <a:ext cx="103800" cy="103800"/>
          </a:xfrm>
          <a:prstGeom prst="ellipse">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56"/>
          <p:cNvSpPr/>
          <p:nvPr/>
        </p:nvSpPr>
        <p:spPr>
          <a:xfrm>
            <a:off x="5552175" y="3998725"/>
            <a:ext cx="103800" cy="103800"/>
          </a:xfrm>
          <a:prstGeom prst="ellipse">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96" name="Google Shape;396;p56"/>
          <p:cNvCxnSpPr/>
          <p:nvPr/>
        </p:nvCxnSpPr>
        <p:spPr>
          <a:xfrm flipH="1" rot="10800000">
            <a:off x="2592075" y="2885500"/>
            <a:ext cx="4899600" cy="1856100"/>
          </a:xfrm>
          <a:prstGeom prst="straightConnector1">
            <a:avLst/>
          </a:prstGeom>
          <a:noFill/>
          <a:ln cap="flat" cmpd="sng" w="28575">
            <a:solidFill>
              <a:srgbClr val="E69138"/>
            </a:solidFill>
            <a:prstDash val="solid"/>
            <a:round/>
            <a:headEnd len="med" w="med" type="none"/>
            <a:tailEnd len="med" w="med" type="none"/>
          </a:ln>
        </p:spPr>
      </p:cxnSp>
      <p:cxnSp>
        <p:nvCxnSpPr>
          <p:cNvPr id="397" name="Google Shape;397;p56"/>
          <p:cNvCxnSpPr>
            <a:stCxn id="393" idx="4"/>
          </p:cNvCxnSpPr>
          <p:nvPr/>
        </p:nvCxnSpPr>
        <p:spPr>
          <a:xfrm flipH="1">
            <a:off x="4213150" y="3855300"/>
            <a:ext cx="1200" cy="276600"/>
          </a:xfrm>
          <a:prstGeom prst="straightConnector1">
            <a:avLst/>
          </a:prstGeom>
          <a:noFill/>
          <a:ln cap="flat" cmpd="sng" w="19050">
            <a:solidFill>
              <a:srgbClr val="E06666"/>
            </a:solidFill>
            <a:prstDash val="dash"/>
            <a:round/>
            <a:headEnd len="med" w="med" type="none"/>
            <a:tailEnd len="med" w="med" type="none"/>
          </a:ln>
        </p:spPr>
      </p:cxnSp>
      <p:cxnSp>
        <p:nvCxnSpPr>
          <p:cNvPr id="398" name="Google Shape;398;p56"/>
          <p:cNvCxnSpPr>
            <a:stCxn id="394" idx="4"/>
          </p:cNvCxnSpPr>
          <p:nvPr/>
        </p:nvCxnSpPr>
        <p:spPr>
          <a:xfrm flipH="1">
            <a:off x="6015150" y="3023225"/>
            <a:ext cx="6600" cy="417900"/>
          </a:xfrm>
          <a:prstGeom prst="straightConnector1">
            <a:avLst/>
          </a:prstGeom>
          <a:noFill/>
          <a:ln cap="flat" cmpd="sng" w="19050">
            <a:solidFill>
              <a:srgbClr val="E06666"/>
            </a:solidFill>
            <a:prstDash val="dash"/>
            <a:round/>
            <a:headEnd len="med" w="med" type="none"/>
            <a:tailEnd len="med" w="med" type="none"/>
          </a:ln>
        </p:spPr>
      </p:cxnSp>
      <p:cxnSp>
        <p:nvCxnSpPr>
          <p:cNvPr id="399" name="Google Shape;399;p56"/>
          <p:cNvCxnSpPr>
            <a:stCxn id="395" idx="0"/>
          </p:cNvCxnSpPr>
          <p:nvPr/>
        </p:nvCxnSpPr>
        <p:spPr>
          <a:xfrm flipH="1" rot="10800000">
            <a:off x="5604075" y="3621625"/>
            <a:ext cx="9000" cy="377100"/>
          </a:xfrm>
          <a:prstGeom prst="straightConnector1">
            <a:avLst/>
          </a:prstGeom>
          <a:noFill/>
          <a:ln cap="flat" cmpd="sng" w="19050">
            <a:solidFill>
              <a:srgbClr val="E06666"/>
            </a:solidFill>
            <a:prstDash val="dash"/>
            <a:round/>
            <a:headEnd len="med" w="med" type="none"/>
            <a:tailEnd len="med" w="med" type="none"/>
          </a:ln>
        </p:spPr>
      </p:cxn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p5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405" name="Google Shape;405;p57"/>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We can also see the </a:t>
            </a:r>
            <a:r>
              <a:rPr b="1" lang="en" sz="2900">
                <a:solidFill>
                  <a:srgbClr val="434343"/>
                </a:solidFill>
                <a:latin typeface="Montserrat"/>
                <a:ea typeface="Montserrat"/>
                <a:cs typeface="Montserrat"/>
                <a:sym typeface="Montserrat"/>
              </a:rPr>
              <a:t>residuals</a:t>
            </a:r>
            <a:r>
              <a:rPr lang="en" sz="2900">
                <a:solidFill>
                  <a:srgbClr val="434343"/>
                </a:solidFill>
                <a:latin typeface="Montserrat"/>
                <a:ea typeface="Montserrat"/>
                <a:cs typeface="Montserrat"/>
                <a:sym typeface="Montserrat"/>
              </a:rPr>
              <a:t> can be both positive and negative.</a:t>
            </a:r>
            <a:endParaRPr sz="2900">
              <a:solidFill>
                <a:srgbClr val="434343"/>
              </a:solidFill>
              <a:latin typeface="Montserrat"/>
              <a:ea typeface="Montserrat"/>
              <a:cs typeface="Montserrat"/>
              <a:sym typeface="Montserrat"/>
            </a:endParaRPr>
          </a:p>
        </p:txBody>
      </p:sp>
      <p:pic>
        <p:nvPicPr>
          <p:cNvPr descr="watermark.jpg" id="406" name="Google Shape;406;p5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407" name="Google Shape;407;p5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408" name="Google Shape;408;p57"/>
          <p:cNvPicPr preferRelativeResize="0"/>
          <p:nvPr/>
        </p:nvPicPr>
        <p:blipFill>
          <a:blip r:embed="rId4">
            <a:alphaModFix/>
          </a:blip>
          <a:stretch>
            <a:fillRect/>
          </a:stretch>
        </p:blipFill>
        <p:spPr>
          <a:xfrm>
            <a:off x="2239625" y="2738450"/>
            <a:ext cx="5680400" cy="2292975"/>
          </a:xfrm>
          <a:prstGeom prst="rect">
            <a:avLst/>
          </a:prstGeom>
          <a:noFill/>
          <a:ln>
            <a:noFill/>
          </a:ln>
        </p:spPr>
      </p:pic>
      <p:sp>
        <p:nvSpPr>
          <p:cNvPr id="409" name="Google Shape;409;p57"/>
          <p:cNvSpPr/>
          <p:nvPr/>
        </p:nvSpPr>
        <p:spPr>
          <a:xfrm>
            <a:off x="2989475" y="4568875"/>
            <a:ext cx="103800" cy="103800"/>
          </a:xfrm>
          <a:prstGeom prst="ellipse">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57"/>
          <p:cNvSpPr/>
          <p:nvPr/>
        </p:nvSpPr>
        <p:spPr>
          <a:xfrm>
            <a:off x="4162450" y="3751500"/>
            <a:ext cx="103800" cy="103800"/>
          </a:xfrm>
          <a:prstGeom prst="ellipse">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57"/>
          <p:cNvSpPr/>
          <p:nvPr/>
        </p:nvSpPr>
        <p:spPr>
          <a:xfrm>
            <a:off x="5969850" y="2919425"/>
            <a:ext cx="103800" cy="103800"/>
          </a:xfrm>
          <a:prstGeom prst="ellipse">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57"/>
          <p:cNvSpPr/>
          <p:nvPr/>
        </p:nvSpPr>
        <p:spPr>
          <a:xfrm>
            <a:off x="5552175" y="3998725"/>
            <a:ext cx="103800" cy="103800"/>
          </a:xfrm>
          <a:prstGeom prst="ellipse">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3" name="Google Shape;413;p57"/>
          <p:cNvCxnSpPr/>
          <p:nvPr/>
        </p:nvCxnSpPr>
        <p:spPr>
          <a:xfrm flipH="1" rot="10800000">
            <a:off x="2592075" y="2885500"/>
            <a:ext cx="4899600" cy="1856100"/>
          </a:xfrm>
          <a:prstGeom prst="straightConnector1">
            <a:avLst/>
          </a:prstGeom>
          <a:noFill/>
          <a:ln cap="flat" cmpd="sng" w="28575">
            <a:solidFill>
              <a:srgbClr val="E69138"/>
            </a:solidFill>
            <a:prstDash val="solid"/>
            <a:round/>
            <a:headEnd len="med" w="med" type="none"/>
            <a:tailEnd len="med" w="med" type="none"/>
          </a:ln>
        </p:spPr>
      </p:cxnSp>
      <p:cxnSp>
        <p:nvCxnSpPr>
          <p:cNvPr id="414" name="Google Shape;414;p57"/>
          <p:cNvCxnSpPr>
            <a:stCxn id="410" idx="4"/>
          </p:cNvCxnSpPr>
          <p:nvPr/>
        </p:nvCxnSpPr>
        <p:spPr>
          <a:xfrm flipH="1">
            <a:off x="4213150" y="3855300"/>
            <a:ext cx="1200" cy="276600"/>
          </a:xfrm>
          <a:prstGeom prst="straightConnector1">
            <a:avLst/>
          </a:prstGeom>
          <a:noFill/>
          <a:ln cap="flat" cmpd="sng" w="19050">
            <a:solidFill>
              <a:srgbClr val="E06666"/>
            </a:solidFill>
            <a:prstDash val="dash"/>
            <a:round/>
            <a:headEnd len="med" w="med" type="none"/>
            <a:tailEnd len="med" w="med" type="none"/>
          </a:ln>
        </p:spPr>
      </p:cxnSp>
      <p:cxnSp>
        <p:nvCxnSpPr>
          <p:cNvPr id="415" name="Google Shape;415;p57"/>
          <p:cNvCxnSpPr>
            <a:stCxn id="411" idx="4"/>
          </p:cNvCxnSpPr>
          <p:nvPr/>
        </p:nvCxnSpPr>
        <p:spPr>
          <a:xfrm flipH="1">
            <a:off x="6015150" y="3023225"/>
            <a:ext cx="6600" cy="417900"/>
          </a:xfrm>
          <a:prstGeom prst="straightConnector1">
            <a:avLst/>
          </a:prstGeom>
          <a:noFill/>
          <a:ln cap="flat" cmpd="sng" w="19050">
            <a:solidFill>
              <a:srgbClr val="E06666"/>
            </a:solidFill>
            <a:prstDash val="dash"/>
            <a:round/>
            <a:headEnd len="med" w="med" type="none"/>
            <a:tailEnd len="med" w="med" type="none"/>
          </a:ln>
        </p:spPr>
      </p:cxnSp>
      <p:cxnSp>
        <p:nvCxnSpPr>
          <p:cNvPr id="416" name="Google Shape;416;p57"/>
          <p:cNvCxnSpPr>
            <a:stCxn id="412" idx="0"/>
          </p:cNvCxnSpPr>
          <p:nvPr/>
        </p:nvCxnSpPr>
        <p:spPr>
          <a:xfrm flipH="1" rot="10800000">
            <a:off x="5604075" y="3621625"/>
            <a:ext cx="9000" cy="377100"/>
          </a:xfrm>
          <a:prstGeom prst="straightConnector1">
            <a:avLst/>
          </a:prstGeom>
          <a:noFill/>
          <a:ln cap="flat" cmpd="sng" w="19050">
            <a:solidFill>
              <a:srgbClr val="E06666"/>
            </a:solidFill>
            <a:prstDash val="dash"/>
            <a:round/>
            <a:headEnd len="med" w="med" type="none"/>
            <a:tailEnd len="med" w="med" type="none"/>
          </a:ln>
        </p:spPr>
      </p:cxn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sp>
        <p:nvSpPr>
          <p:cNvPr id="421" name="Google Shape;421;p5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422" name="Google Shape;422;p58"/>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rtl="0" algn="l">
              <a:lnSpc>
                <a:spcPct val="100000"/>
              </a:lnSpc>
              <a:spcBef>
                <a:spcPts val="0"/>
              </a:spcBef>
              <a:spcAft>
                <a:spcPts val="0"/>
              </a:spcAft>
              <a:buClr>
                <a:srgbClr val="434343"/>
              </a:buClr>
              <a:buSzPts val="2900"/>
              <a:buFont typeface="Montserrat"/>
              <a:buChar char="●"/>
            </a:pPr>
            <a:r>
              <a:rPr b="1" lang="en" sz="2900">
                <a:solidFill>
                  <a:srgbClr val="434343"/>
                </a:solidFill>
                <a:latin typeface="Montserrat"/>
                <a:ea typeface="Montserrat"/>
                <a:cs typeface="Montserrat"/>
                <a:sym typeface="Montserrat"/>
              </a:rPr>
              <a:t>Ordinary Least Squares</a:t>
            </a:r>
            <a:r>
              <a:rPr lang="en" sz="2900">
                <a:solidFill>
                  <a:srgbClr val="434343"/>
                </a:solidFill>
                <a:latin typeface="Montserrat"/>
                <a:ea typeface="Montserrat"/>
                <a:cs typeface="Montserrat"/>
                <a:sym typeface="Montserrat"/>
              </a:rPr>
              <a:t> works by minimizing the sum of the squares of the differences between the observed dependent variable (values of the variable being observed) in the given dataset and those predicted by the linear function. </a:t>
            </a:r>
            <a:endParaRPr sz="2900">
              <a:solidFill>
                <a:srgbClr val="434343"/>
              </a:solidFill>
              <a:latin typeface="Montserrat"/>
              <a:ea typeface="Montserrat"/>
              <a:cs typeface="Montserrat"/>
              <a:sym typeface="Montserrat"/>
            </a:endParaRPr>
          </a:p>
          <a:p>
            <a:pPr indent="0" lvl="0" marL="914400" marR="0" rtl="0" algn="l">
              <a:lnSpc>
                <a:spcPct val="100000"/>
              </a:lnSpc>
              <a:spcBef>
                <a:spcPts val="1600"/>
              </a:spcBef>
              <a:spcAft>
                <a:spcPts val="1600"/>
              </a:spcAft>
              <a:buNone/>
            </a:pPr>
            <a:r>
              <a:t/>
            </a:r>
            <a:endParaRPr sz="2900">
              <a:solidFill>
                <a:srgbClr val="434343"/>
              </a:solidFill>
              <a:latin typeface="Montserrat"/>
              <a:ea typeface="Montserrat"/>
              <a:cs typeface="Montserrat"/>
              <a:sym typeface="Montserrat"/>
            </a:endParaRPr>
          </a:p>
        </p:txBody>
      </p:sp>
      <p:pic>
        <p:nvPicPr>
          <p:cNvPr descr="watermark.jpg" id="423" name="Google Shape;423;p5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424" name="Google Shape;424;p5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sp>
        <p:nvSpPr>
          <p:cNvPr id="429" name="Google Shape;429;p5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430" name="Google Shape;430;p59"/>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We can </a:t>
            </a:r>
            <a:r>
              <a:rPr lang="en" sz="2900">
                <a:solidFill>
                  <a:srgbClr val="434343"/>
                </a:solidFill>
                <a:latin typeface="Montserrat"/>
                <a:ea typeface="Montserrat"/>
                <a:cs typeface="Montserrat"/>
                <a:sym typeface="Montserrat"/>
              </a:rPr>
              <a:t>visualize</a:t>
            </a:r>
            <a:r>
              <a:rPr lang="en" sz="2900">
                <a:solidFill>
                  <a:srgbClr val="434343"/>
                </a:solidFill>
                <a:latin typeface="Montserrat"/>
                <a:ea typeface="Montserrat"/>
                <a:cs typeface="Montserrat"/>
                <a:sym typeface="Montserrat"/>
              </a:rPr>
              <a:t> squared error to </a:t>
            </a:r>
            <a:r>
              <a:rPr lang="en" sz="2900">
                <a:solidFill>
                  <a:srgbClr val="434343"/>
                </a:solidFill>
                <a:latin typeface="Montserrat"/>
                <a:ea typeface="Montserrat"/>
                <a:cs typeface="Montserrat"/>
                <a:sym typeface="Montserrat"/>
              </a:rPr>
              <a:t>minimize</a:t>
            </a:r>
            <a:r>
              <a:rPr lang="en" sz="2900">
                <a:solidFill>
                  <a:srgbClr val="434343"/>
                </a:solidFill>
                <a:latin typeface="Montserrat"/>
                <a:ea typeface="Montserrat"/>
                <a:cs typeface="Montserrat"/>
                <a:sym typeface="Montserrat"/>
              </a:rPr>
              <a:t>:</a:t>
            </a:r>
            <a:endParaRPr sz="2900">
              <a:solidFill>
                <a:srgbClr val="434343"/>
              </a:solidFill>
              <a:latin typeface="Montserrat"/>
              <a:ea typeface="Montserrat"/>
              <a:cs typeface="Montserrat"/>
              <a:sym typeface="Montserrat"/>
            </a:endParaRPr>
          </a:p>
        </p:txBody>
      </p:sp>
      <p:pic>
        <p:nvPicPr>
          <p:cNvPr descr="watermark.jpg" id="431" name="Google Shape;431;p5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432" name="Google Shape;432;p5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433" name="Google Shape;433;p59"/>
          <p:cNvPicPr preferRelativeResize="0"/>
          <p:nvPr/>
        </p:nvPicPr>
        <p:blipFill>
          <a:blip r:embed="rId4">
            <a:alphaModFix/>
          </a:blip>
          <a:stretch>
            <a:fillRect/>
          </a:stretch>
        </p:blipFill>
        <p:spPr>
          <a:xfrm>
            <a:off x="2239625" y="2738450"/>
            <a:ext cx="5680400" cy="2292975"/>
          </a:xfrm>
          <a:prstGeom prst="rect">
            <a:avLst/>
          </a:prstGeom>
          <a:noFill/>
          <a:ln>
            <a:noFill/>
          </a:ln>
        </p:spPr>
      </p:pic>
      <p:sp>
        <p:nvSpPr>
          <p:cNvPr id="434" name="Google Shape;434;p59"/>
          <p:cNvSpPr/>
          <p:nvPr/>
        </p:nvSpPr>
        <p:spPr>
          <a:xfrm>
            <a:off x="2989475" y="4568875"/>
            <a:ext cx="103800" cy="103800"/>
          </a:xfrm>
          <a:prstGeom prst="ellipse">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59"/>
          <p:cNvSpPr/>
          <p:nvPr/>
        </p:nvSpPr>
        <p:spPr>
          <a:xfrm>
            <a:off x="4162450" y="3751500"/>
            <a:ext cx="103800" cy="103800"/>
          </a:xfrm>
          <a:prstGeom prst="ellipse">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59"/>
          <p:cNvSpPr/>
          <p:nvPr/>
        </p:nvSpPr>
        <p:spPr>
          <a:xfrm>
            <a:off x="5969850" y="2919425"/>
            <a:ext cx="103800" cy="103800"/>
          </a:xfrm>
          <a:prstGeom prst="ellipse">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59"/>
          <p:cNvSpPr/>
          <p:nvPr/>
        </p:nvSpPr>
        <p:spPr>
          <a:xfrm>
            <a:off x="5552175" y="3998725"/>
            <a:ext cx="103800" cy="103800"/>
          </a:xfrm>
          <a:prstGeom prst="ellipse">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38" name="Google Shape;438;p59"/>
          <p:cNvCxnSpPr/>
          <p:nvPr/>
        </p:nvCxnSpPr>
        <p:spPr>
          <a:xfrm flipH="1" rot="10800000">
            <a:off x="2592075" y="2885500"/>
            <a:ext cx="4899600" cy="1856100"/>
          </a:xfrm>
          <a:prstGeom prst="straightConnector1">
            <a:avLst/>
          </a:prstGeom>
          <a:noFill/>
          <a:ln cap="flat" cmpd="sng" w="28575">
            <a:solidFill>
              <a:srgbClr val="E69138"/>
            </a:solidFill>
            <a:prstDash val="solid"/>
            <a:round/>
            <a:headEnd len="med" w="med" type="none"/>
            <a:tailEnd len="med" w="med" type="none"/>
          </a:ln>
        </p:spPr>
      </p:cxnSp>
      <p:cxnSp>
        <p:nvCxnSpPr>
          <p:cNvPr id="439" name="Google Shape;439;p59"/>
          <p:cNvCxnSpPr>
            <a:stCxn id="435" idx="4"/>
          </p:cNvCxnSpPr>
          <p:nvPr/>
        </p:nvCxnSpPr>
        <p:spPr>
          <a:xfrm flipH="1">
            <a:off x="4213150" y="3855300"/>
            <a:ext cx="1200" cy="276600"/>
          </a:xfrm>
          <a:prstGeom prst="straightConnector1">
            <a:avLst/>
          </a:prstGeom>
          <a:noFill/>
          <a:ln cap="flat" cmpd="sng" w="19050">
            <a:solidFill>
              <a:srgbClr val="E06666"/>
            </a:solidFill>
            <a:prstDash val="dash"/>
            <a:round/>
            <a:headEnd len="med" w="med" type="none"/>
            <a:tailEnd len="med" w="med" type="none"/>
          </a:ln>
        </p:spPr>
      </p:cxnSp>
      <p:cxnSp>
        <p:nvCxnSpPr>
          <p:cNvPr id="440" name="Google Shape;440;p59"/>
          <p:cNvCxnSpPr>
            <a:stCxn id="436" idx="4"/>
          </p:cNvCxnSpPr>
          <p:nvPr/>
        </p:nvCxnSpPr>
        <p:spPr>
          <a:xfrm flipH="1">
            <a:off x="6015150" y="3023225"/>
            <a:ext cx="6600" cy="417900"/>
          </a:xfrm>
          <a:prstGeom prst="straightConnector1">
            <a:avLst/>
          </a:prstGeom>
          <a:noFill/>
          <a:ln cap="flat" cmpd="sng" w="19050">
            <a:solidFill>
              <a:srgbClr val="E06666"/>
            </a:solidFill>
            <a:prstDash val="dash"/>
            <a:round/>
            <a:headEnd len="med" w="med" type="none"/>
            <a:tailEnd len="med" w="med" type="none"/>
          </a:ln>
        </p:spPr>
      </p:cxnSp>
      <p:cxnSp>
        <p:nvCxnSpPr>
          <p:cNvPr id="441" name="Google Shape;441;p59"/>
          <p:cNvCxnSpPr>
            <a:stCxn id="437" idx="0"/>
          </p:cNvCxnSpPr>
          <p:nvPr/>
        </p:nvCxnSpPr>
        <p:spPr>
          <a:xfrm flipH="1" rot="10800000">
            <a:off x="5604075" y="3621625"/>
            <a:ext cx="9000" cy="377100"/>
          </a:xfrm>
          <a:prstGeom prst="straightConnector1">
            <a:avLst/>
          </a:prstGeom>
          <a:noFill/>
          <a:ln cap="flat" cmpd="sng" w="19050">
            <a:solidFill>
              <a:srgbClr val="E06666"/>
            </a:solidFill>
            <a:prstDash val="dash"/>
            <a:round/>
            <a:headEnd len="med" w="med" type="none"/>
            <a:tailEnd len="med" w="med" type="none"/>
          </a:ln>
        </p:spPr>
      </p:cxn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sp>
        <p:nvSpPr>
          <p:cNvPr id="446" name="Google Shape;446;p6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447" name="Google Shape;447;p60"/>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We can visualize squared error to </a:t>
            </a:r>
            <a:r>
              <a:rPr lang="en" sz="2900">
                <a:solidFill>
                  <a:srgbClr val="434343"/>
                </a:solidFill>
                <a:latin typeface="Montserrat"/>
                <a:ea typeface="Montserrat"/>
                <a:cs typeface="Montserrat"/>
                <a:sym typeface="Montserrat"/>
              </a:rPr>
              <a:t>minimize</a:t>
            </a:r>
            <a:r>
              <a:rPr lang="en" sz="2900">
                <a:solidFill>
                  <a:srgbClr val="434343"/>
                </a:solidFill>
                <a:latin typeface="Montserrat"/>
                <a:ea typeface="Montserrat"/>
                <a:cs typeface="Montserrat"/>
                <a:sym typeface="Montserrat"/>
              </a:rPr>
              <a:t>:</a:t>
            </a:r>
            <a:endParaRPr sz="2900">
              <a:solidFill>
                <a:srgbClr val="434343"/>
              </a:solidFill>
              <a:latin typeface="Montserrat"/>
              <a:ea typeface="Montserrat"/>
              <a:cs typeface="Montserrat"/>
              <a:sym typeface="Montserrat"/>
            </a:endParaRPr>
          </a:p>
        </p:txBody>
      </p:sp>
      <p:pic>
        <p:nvPicPr>
          <p:cNvPr descr="watermark.jpg" id="448" name="Google Shape;448;p6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449" name="Google Shape;449;p6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450" name="Google Shape;450;p60"/>
          <p:cNvPicPr preferRelativeResize="0"/>
          <p:nvPr/>
        </p:nvPicPr>
        <p:blipFill>
          <a:blip r:embed="rId4">
            <a:alphaModFix/>
          </a:blip>
          <a:stretch>
            <a:fillRect/>
          </a:stretch>
        </p:blipFill>
        <p:spPr>
          <a:xfrm>
            <a:off x="2239625" y="2738450"/>
            <a:ext cx="5680400" cy="2292975"/>
          </a:xfrm>
          <a:prstGeom prst="rect">
            <a:avLst/>
          </a:prstGeom>
          <a:noFill/>
          <a:ln>
            <a:noFill/>
          </a:ln>
        </p:spPr>
      </p:pic>
      <p:sp>
        <p:nvSpPr>
          <p:cNvPr id="451" name="Google Shape;451;p60"/>
          <p:cNvSpPr/>
          <p:nvPr/>
        </p:nvSpPr>
        <p:spPr>
          <a:xfrm>
            <a:off x="2989475" y="4568875"/>
            <a:ext cx="103800" cy="103800"/>
          </a:xfrm>
          <a:prstGeom prst="ellipse">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60"/>
          <p:cNvSpPr/>
          <p:nvPr/>
        </p:nvSpPr>
        <p:spPr>
          <a:xfrm>
            <a:off x="4162450" y="3751500"/>
            <a:ext cx="103800" cy="103800"/>
          </a:xfrm>
          <a:prstGeom prst="ellipse">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60"/>
          <p:cNvSpPr/>
          <p:nvPr/>
        </p:nvSpPr>
        <p:spPr>
          <a:xfrm>
            <a:off x="5969850" y="2919425"/>
            <a:ext cx="103800" cy="103800"/>
          </a:xfrm>
          <a:prstGeom prst="ellipse">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60"/>
          <p:cNvSpPr/>
          <p:nvPr/>
        </p:nvSpPr>
        <p:spPr>
          <a:xfrm>
            <a:off x="5552175" y="3998725"/>
            <a:ext cx="103800" cy="103800"/>
          </a:xfrm>
          <a:prstGeom prst="ellipse">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55" name="Google Shape;455;p60"/>
          <p:cNvCxnSpPr/>
          <p:nvPr/>
        </p:nvCxnSpPr>
        <p:spPr>
          <a:xfrm flipH="1" rot="10800000">
            <a:off x="2592075" y="2885500"/>
            <a:ext cx="4899600" cy="1856100"/>
          </a:xfrm>
          <a:prstGeom prst="straightConnector1">
            <a:avLst/>
          </a:prstGeom>
          <a:noFill/>
          <a:ln cap="flat" cmpd="sng" w="28575">
            <a:solidFill>
              <a:srgbClr val="E69138"/>
            </a:solidFill>
            <a:prstDash val="solid"/>
            <a:round/>
            <a:headEnd len="med" w="med" type="none"/>
            <a:tailEnd len="med" w="med" type="none"/>
          </a:ln>
        </p:spPr>
      </p:cxnSp>
      <p:cxnSp>
        <p:nvCxnSpPr>
          <p:cNvPr id="456" name="Google Shape;456;p60"/>
          <p:cNvCxnSpPr>
            <a:stCxn id="452" idx="4"/>
          </p:cNvCxnSpPr>
          <p:nvPr/>
        </p:nvCxnSpPr>
        <p:spPr>
          <a:xfrm flipH="1">
            <a:off x="4213150" y="3855300"/>
            <a:ext cx="1200" cy="276600"/>
          </a:xfrm>
          <a:prstGeom prst="straightConnector1">
            <a:avLst/>
          </a:prstGeom>
          <a:noFill/>
          <a:ln cap="flat" cmpd="sng" w="19050">
            <a:solidFill>
              <a:srgbClr val="E06666"/>
            </a:solidFill>
            <a:prstDash val="dash"/>
            <a:round/>
            <a:headEnd len="med" w="med" type="none"/>
            <a:tailEnd len="med" w="med" type="none"/>
          </a:ln>
        </p:spPr>
      </p:cxnSp>
      <p:cxnSp>
        <p:nvCxnSpPr>
          <p:cNvPr id="457" name="Google Shape;457;p60"/>
          <p:cNvCxnSpPr>
            <a:stCxn id="453" idx="4"/>
          </p:cNvCxnSpPr>
          <p:nvPr/>
        </p:nvCxnSpPr>
        <p:spPr>
          <a:xfrm flipH="1">
            <a:off x="6015150" y="3023225"/>
            <a:ext cx="6600" cy="417900"/>
          </a:xfrm>
          <a:prstGeom prst="straightConnector1">
            <a:avLst/>
          </a:prstGeom>
          <a:noFill/>
          <a:ln cap="flat" cmpd="sng" w="19050">
            <a:solidFill>
              <a:srgbClr val="E06666"/>
            </a:solidFill>
            <a:prstDash val="dash"/>
            <a:round/>
            <a:headEnd len="med" w="med" type="none"/>
            <a:tailEnd len="med" w="med" type="none"/>
          </a:ln>
        </p:spPr>
      </p:cxnSp>
      <p:cxnSp>
        <p:nvCxnSpPr>
          <p:cNvPr id="458" name="Google Shape;458;p60"/>
          <p:cNvCxnSpPr>
            <a:stCxn id="454" idx="0"/>
          </p:cNvCxnSpPr>
          <p:nvPr/>
        </p:nvCxnSpPr>
        <p:spPr>
          <a:xfrm flipH="1" rot="10800000">
            <a:off x="5604075" y="3621625"/>
            <a:ext cx="9000" cy="377100"/>
          </a:xfrm>
          <a:prstGeom prst="straightConnector1">
            <a:avLst/>
          </a:prstGeom>
          <a:noFill/>
          <a:ln cap="flat" cmpd="sng" w="19050">
            <a:solidFill>
              <a:srgbClr val="E06666"/>
            </a:solidFill>
            <a:prstDash val="dash"/>
            <a:round/>
            <a:headEnd len="med" w="med" type="none"/>
            <a:tailEnd len="med" w="med" type="none"/>
          </a:ln>
        </p:spPr>
      </p:cxnSp>
      <p:sp>
        <p:nvSpPr>
          <p:cNvPr id="459" name="Google Shape;459;p60"/>
          <p:cNvSpPr/>
          <p:nvPr/>
        </p:nvSpPr>
        <p:spPr>
          <a:xfrm>
            <a:off x="4214350" y="3822300"/>
            <a:ext cx="309600" cy="309600"/>
          </a:xfrm>
          <a:prstGeom prst="rect">
            <a:avLst/>
          </a:pr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60"/>
          <p:cNvSpPr/>
          <p:nvPr/>
        </p:nvSpPr>
        <p:spPr>
          <a:xfrm>
            <a:off x="5604075" y="3586925"/>
            <a:ext cx="417900" cy="417900"/>
          </a:xfrm>
          <a:prstGeom prst="rect">
            <a:avLst/>
          </a:pr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60"/>
          <p:cNvSpPr/>
          <p:nvPr/>
        </p:nvSpPr>
        <p:spPr>
          <a:xfrm>
            <a:off x="6015150" y="3023225"/>
            <a:ext cx="417900" cy="417900"/>
          </a:xfrm>
          <a:prstGeom prst="rect">
            <a:avLst/>
          </a:pr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60"/>
          <p:cNvSpPr/>
          <p:nvPr/>
        </p:nvSpPr>
        <p:spPr>
          <a:xfrm flipH="1">
            <a:off x="2955525" y="4535025"/>
            <a:ext cx="103800" cy="103800"/>
          </a:xfrm>
          <a:prstGeom prst="rect">
            <a:avLst/>
          </a:pr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sp>
        <p:nvSpPr>
          <p:cNvPr id="467" name="Google Shape;467;p6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468" name="Google Shape;468;p61"/>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Having a squared error will help us simplify our calculations later on when setting up a derivative.</a:t>
            </a:r>
            <a:endParaRPr sz="2900">
              <a:solidFill>
                <a:srgbClr val="434343"/>
              </a:solidFill>
              <a:latin typeface="Montserrat"/>
              <a:ea typeface="Montserrat"/>
              <a:cs typeface="Montserrat"/>
              <a:sym typeface="Montserrat"/>
            </a:endParaRPr>
          </a:p>
          <a:p>
            <a:pPr indent="-412750" lvl="0" marL="45720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Let’s continue exploring OLS by converting a real data set into mathematical notation, then working to solve a linear relationship between features and a variable!</a:t>
            </a:r>
            <a:endParaRPr sz="2900">
              <a:solidFill>
                <a:srgbClr val="434343"/>
              </a:solidFill>
              <a:latin typeface="Montserrat"/>
              <a:ea typeface="Montserrat"/>
              <a:cs typeface="Montserrat"/>
              <a:sym typeface="Montserrat"/>
            </a:endParaRPr>
          </a:p>
          <a:p>
            <a:pPr indent="0" lvl="0" marL="914400" marR="0" rtl="0" algn="l">
              <a:lnSpc>
                <a:spcPct val="100000"/>
              </a:lnSpc>
              <a:spcBef>
                <a:spcPts val="1600"/>
              </a:spcBef>
              <a:spcAft>
                <a:spcPts val="1600"/>
              </a:spcAft>
              <a:buNone/>
            </a:pPr>
            <a:r>
              <a:t/>
            </a:r>
            <a:endParaRPr sz="2900">
              <a:solidFill>
                <a:srgbClr val="434343"/>
              </a:solidFill>
              <a:latin typeface="Montserrat"/>
              <a:ea typeface="Montserrat"/>
              <a:cs typeface="Montserrat"/>
              <a:sym typeface="Montserrat"/>
            </a:endParaRPr>
          </a:p>
        </p:txBody>
      </p:sp>
      <p:pic>
        <p:nvPicPr>
          <p:cNvPr descr="watermark.jpg" id="469" name="Google Shape;469;p6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470" name="Google Shape;470;p6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 name="Shape 474"/>
        <p:cNvGrpSpPr/>
        <p:nvPr/>
      </p:nvGrpSpPr>
      <p:grpSpPr>
        <a:xfrm>
          <a:off x="0" y="0"/>
          <a:ext cx="0" cy="0"/>
          <a:chOff x="0" y="0"/>
          <a:chExt cx="0" cy="0"/>
        </a:xfrm>
      </p:grpSpPr>
      <p:sp>
        <p:nvSpPr>
          <p:cNvPr id="475" name="Google Shape;475;p6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Introduction to Linear Regression</a:t>
            </a:r>
            <a:endParaRPr b="1">
              <a:latin typeface="Montserrat"/>
              <a:ea typeface="Montserrat"/>
              <a:cs typeface="Montserrat"/>
              <a:sym typeface="Montserrat"/>
            </a:endParaRPr>
          </a:p>
        </p:txBody>
      </p:sp>
      <p:sp>
        <p:nvSpPr>
          <p:cNvPr id="476" name="Google Shape;476;p6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900"/>
              <a:t>Algorithm Theory - Part Two</a:t>
            </a:r>
            <a:endParaRPr sz="3900"/>
          </a:p>
          <a:p>
            <a:pPr indent="0" lvl="0" marL="0" rtl="0" algn="ctr">
              <a:spcBef>
                <a:spcPts val="0"/>
              </a:spcBef>
              <a:spcAft>
                <a:spcPts val="0"/>
              </a:spcAft>
              <a:buNone/>
            </a:pPr>
            <a:r>
              <a:rPr lang="en" sz="3900"/>
              <a:t>OLS Equations</a:t>
            </a:r>
            <a:endParaRPr sz="3900"/>
          </a:p>
        </p:txBody>
      </p:sp>
      <p:pic>
        <p:nvPicPr>
          <p:cNvPr descr="watermark.jpg" id="477" name="Google Shape;477;p6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478" name="Google Shape;478;p6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sp>
        <p:nvSpPr>
          <p:cNvPr id="483" name="Google Shape;483;p6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484" name="Google Shape;484;p63"/>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Linear Regression OLS Theory</a:t>
            </a:r>
            <a:endParaRPr sz="2900">
              <a:solidFill>
                <a:srgbClr val="434343"/>
              </a:solidFill>
              <a:latin typeface="Montserrat"/>
              <a:ea typeface="Montserrat"/>
              <a:cs typeface="Montserrat"/>
              <a:sym typeface="Montserrat"/>
            </a:endParaRPr>
          </a:p>
          <a:p>
            <a:pPr indent="-412750" lvl="1"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We know the equation of a simple straight line:</a:t>
            </a:r>
            <a:endParaRPr sz="2900">
              <a:solidFill>
                <a:srgbClr val="434343"/>
              </a:solidFill>
              <a:latin typeface="Montserrat"/>
              <a:ea typeface="Montserrat"/>
              <a:cs typeface="Montserrat"/>
              <a:sym typeface="Montserrat"/>
            </a:endParaRPr>
          </a:p>
          <a:p>
            <a:pPr indent="-412750" lvl="2"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y</a:t>
            </a:r>
            <a:r>
              <a:rPr lang="en" sz="2900">
                <a:solidFill>
                  <a:srgbClr val="434343"/>
                </a:solidFill>
                <a:latin typeface="Montserrat"/>
                <a:ea typeface="Montserrat"/>
                <a:cs typeface="Montserrat"/>
                <a:sym typeface="Montserrat"/>
              </a:rPr>
              <a:t> = mx + b</a:t>
            </a:r>
            <a:endParaRPr sz="2900">
              <a:solidFill>
                <a:srgbClr val="434343"/>
              </a:solidFill>
              <a:latin typeface="Montserrat"/>
              <a:ea typeface="Montserrat"/>
              <a:cs typeface="Montserrat"/>
              <a:sym typeface="Montserrat"/>
            </a:endParaRPr>
          </a:p>
          <a:p>
            <a:pPr indent="-412750" lvl="3" marL="18288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m</a:t>
            </a:r>
            <a:r>
              <a:rPr lang="en" sz="2900">
                <a:solidFill>
                  <a:srgbClr val="434343"/>
                </a:solidFill>
                <a:latin typeface="Montserrat"/>
                <a:ea typeface="Montserrat"/>
                <a:cs typeface="Montserrat"/>
                <a:sym typeface="Montserrat"/>
              </a:rPr>
              <a:t> is slope</a:t>
            </a:r>
            <a:endParaRPr sz="2900">
              <a:solidFill>
                <a:srgbClr val="434343"/>
              </a:solidFill>
              <a:latin typeface="Montserrat"/>
              <a:ea typeface="Montserrat"/>
              <a:cs typeface="Montserrat"/>
              <a:sym typeface="Montserrat"/>
            </a:endParaRPr>
          </a:p>
          <a:p>
            <a:pPr indent="-412750" lvl="3" marL="18288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b</a:t>
            </a:r>
            <a:r>
              <a:rPr lang="en" sz="2900">
                <a:solidFill>
                  <a:srgbClr val="434343"/>
                </a:solidFill>
                <a:latin typeface="Montserrat"/>
                <a:ea typeface="Montserrat"/>
                <a:cs typeface="Montserrat"/>
                <a:sym typeface="Montserrat"/>
              </a:rPr>
              <a:t> is intercept with y-axis</a:t>
            </a:r>
            <a:endParaRPr sz="2900">
              <a:solidFill>
                <a:srgbClr val="434343"/>
              </a:solidFill>
              <a:latin typeface="Montserrat"/>
              <a:ea typeface="Montserrat"/>
              <a:cs typeface="Montserrat"/>
              <a:sym typeface="Montserrat"/>
            </a:endParaRPr>
          </a:p>
          <a:p>
            <a:pPr indent="0" lvl="0" marL="914400" marR="0" rtl="0" algn="l">
              <a:lnSpc>
                <a:spcPct val="100000"/>
              </a:lnSpc>
              <a:spcBef>
                <a:spcPts val="1600"/>
              </a:spcBef>
              <a:spcAft>
                <a:spcPts val="1600"/>
              </a:spcAft>
              <a:buNone/>
            </a:pPr>
            <a:r>
              <a:t/>
            </a:r>
            <a:endParaRPr sz="2900">
              <a:solidFill>
                <a:srgbClr val="434343"/>
              </a:solidFill>
              <a:latin typeface="Montserrat"/>
              <a:ea typeface="Montserrat"/>
              <a:cs typeface="Montserrat"/>
              <a:sym typeface="Montserrat"/>
            </a:endParaRPr>
          </a:p>
        </p:txBody>
      </p:sp>
      <p:pic>
        <p:nvPicPr>
          <p:cNvPr descr="watermark.jpg" id="485" name="Google Shape;485;p6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486" name="Google Shape;486;p6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2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Linear Regression</a:t>
            </a:r>
            <a:endParaRPr>
              <a:latin typeface="Montserrat"/>
              <a:ea typeface="Montserrat"/>
              <a:cs typeface="Montserrat"/>
              <a:sym typeface="Montserrat"/>
            </a:endParaRPr>
          </a:p>
        </p:txBody>
      </p:sp>
      <p:sp>
        <p:nvSpPr>
          <p:cNvPr id="124" name="Google Shape;124;p28"/>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Unlike future ML Algorithm sections, the exercise project for linear regression will be spread over many sections, since we will first discuss feature engineering and cross-validation before tackling the full project exercise.</a:t>
            </a:r>
            <a:endParaRPr sz="2900">
              <a:solidFill>
                <a:srgbClr val="434343"/>
              </a:solidFill>
              <a:latin typeface="Montserrat"/>
              <a:ea typeface="Montserrat"/>
              <a:cs typeface="Montserrat"/>
              <a:sym typeface="Montserrat"/>
            </a:endParaRPr>
          </a:p>
        </p:txBody>
      </p:sp>
      <p:pic>
        <p:nvPicPr>
          <p:cNvPr descr="watermark.jpg" id="125" name="Google Shape;125;p2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26" name="Google Shape;126;p2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sp>
        <p:nvSpPr>
          <p:cNvPr id="491" name="Google Shape;491;p6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492" name="Google Shape;492;p64"/>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Linear Regression OLS Theory</a:t>
            </a:r>
            <a:endParaRPr sz="2900">
              <a:solidFill>
                <a:srgbClr val="434343"/>
              </a:solidFill>
              <a:latin typeface="Montserrat"/>
              <a:ea typeface="Montserrat"/>
              <a:cs typeface="Montserrat"/>
              <a:sym typeface="Montserrat"/>
            </a:endParaRPr>
          </a:p>
          <a:p>
            <a:pPr indent="-412750" lvl="1"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We can see for </a:t>
            </a:r>
            <a:r>
              <a:rPr b="1" lang="en" sz="2900">
                <a:solidFill>
                  <a:srgbClr val="434343"/>
                </a:solidFill>
                <a:latin typeface="Montserrat"/>
                <a:ea typeface="Montserrat"/>
                <a:cs typeface="Montserrat"/>
                <a:sym typeface="Montserrat"/>
              </a:rPr>
              <a:t>y=mx+b</a:t>
            </a:r>
            <a:r>
              <a:rPr lang="en" sz="2900">
                <a:solidFill>
                  <a:srgbClr val="434343"/>
                </a:solidFill>
                <a:latin typeface="Montserrat"/>
                <a:ea typeface="Montserrat"/>
                <a:cs typeface="Montserrat"/>
                <a:sym typeface="Montserrat"/>
              </a:rPr>
              <a:t> there is only room for one possible feature x.</a:t>
            </a:r>
            <a:endParaRPr sz="2900">
              <a:solidFill>
                <a:srgbClr val="434343"/>
              </a:solidFill>
              <a:latin typeface="Montserrat"/>
              <a:ea typeface="Montserrat"/>
              <a:cs typeface="Montserrat"/>
              <a:sym typeface="Montserrat"/>
            </a:endParaRPr>
          </a:p>
          <a:p>
            <a:pPr indent="-412750" lvl="1"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OLS will allow us to directly solve for the slope </a:t>
            </a:r>
            <a:r>
              <a:rPr b="1" lang="en" sz="2900">
                <a:solidFill>
                  <a:srgbClr val="434343"/>
                </a:solidFill>
                <a:latin typeface="Montserrat"/>
                <a:ea typeface="Montserrat"/>
                <a:cs typeface="Montserrat"/>
                <a:sym typeface="Montserrat"/>
              </a:rPr>
              <a:t>m</a:t>
            </a:r>
            <a:r>
              <a:rPr lang="en" sz="2900">
                <a:solidFill>
                  <a:srgbClr val="434343"/>
                </a:solidFill>
                <a:latin typeface="Montserrat"/>
                <a:ea typeface="Montserrat"/>
                <a:cs typeface="Montserrat"/>
                <a:sym typeface="Montserrat"/>
              </a:rPr>
              <a:t> and intercept </a:t>
            </a:r>
            <a:r>
              <a:rPr b="1" lang="en" sz="2900">
                <a:solidFill>
                  <a:srgbClr val="434343"/>
                </a:solidFill>
                <a:latin typeface="Montserrat"/>
                <a:ea typeface="Montserrat"/>
                <a:cs typeface="Montserrat"/>
                <a:sym typeface="Montserrat"/>
              </a:rPr>
              <a:t>b.</a:t>
            </a:r>
            <a:endParaRPr b="1" sz="2900">
              <a:solidFill>
                <a:srgbClr val="434343"/>
              </a:solidFill>
              <a:latin typeface="Montserrat"/>
              <a:ea typeface="Montserrat"/>
              <a:cs typeface="Montserrat"/>
              <a:sym typeface="Montserrat"/>
            </a:endParaRPr>
          </a:p>
          <a:p>
            <a:pPr indent="-412750" lvl="1"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We will later see we’ll need tools like gradient descent to scale this to multiple features.</a:t>
            </a:r>
            <a:endParaRPr sz="2900">
              <a:solidFill>
                <a:srgbClr val="434343"/>
              </a:solidFill>
              <a:latin typeface="Montserrat"/>
              <a:ea typeface="Montserrat"/>
              <a:cs typeface="Montserrat"/>
              <a:sym typeface="Montserrat"/>
            </a:endParaRPr>
          </a:p>
          <a:p>
            <a:pPr indent="0" lvl="0" marL="914400" marR="0" rtl="0" algn="l">
              <a:lnSpc>
                <a:spcPct val="100000"/>
              </a:lnSpc>
              <a:spcBef>
                <a:spcPts val="1600"/>
              </a:spcBef>
              <a:spcAft>
                <a:spcPts val="1600"/>
              </a:spcAft>
              <a:buNone/>
            </a:pPr>
            <a:r>
              <a:t/>
            </a:r>
            <a:endParaRPr sz="2900">
              <a:solidFill>
                <a:srgbClr val="434343"/>
              </a:solidFill>
              <a:latin typeface="Montserrat"/>
              <a:ea typeface="Montserrat"/>
              <a:cs typeface="Montserrat"/>
              <a:sym typeface="Montserrat"/>
            </a:endParaRPr>
          </a:p>
        </p:txBody>
      </p:sp>
      <p:pic>
        <p:nvPicPr>
          <p:cNvPr descr="watermark.jpg" id="493" name="Google Shape;493;p6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494" name="Google Shape;494;p6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8" name="Shape 498"/>
        <p:cNvGrpSpPr/>
        <p:nvPr/>
      </p:nvGrpSpPr>
      <p:grpSpPr>
        <a:xfrm>
          <a:off x="0" y="0"/>
          <a:ext cx="0" cy="0"/>
          <a:chOff x="0" y="0"/>
          <a:chExt cx="0" cy="0"/>
        </a:xfrm>
      </p:grpSpPr>
      <p:sp>
        <p:nvSpPr>
          <p:cNvPr id="499" name="Google Shape;499;p6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500" name="Google Shape;500;p65"/>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Let’s explore how we could translate a real data set into mathematical notation for linear regression.</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Then we’ll solve a simple case of one feature to explore OLS in action.</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Afterwards we’ll focus on gradient descent for real world data set situations. </a:t>
            </a:r>
            <a:endParaRPr sz="2900">
              <a:solidFill>
                <a:srgbClr val="434343"/>
              </a:solidFill>
              <a:latin typeface="Montserrat"/>
              <a:ea typeface="Montserrat"/>
              <a:cs typeface="Montserrat"/>
              <a:sym typeface="Montserrat"/>
            </a:endParaRPr>
          </a:p>
          <a:p>
            <a:pPr indent="0" lvl="0" marL="914400" marR="0" rtl="0" algn="l">
              <a:lnSpc>
                <a:spcPct val="100000"/>
              </a:lnSpc>
              <a:spcBef>
                <a:spcPts val="1600"/>
              </a:spcBef>
              <a:spcAft>
                <a:spcPts val="1600"/>
              </a:spcAft>
              <a:buNone/>
            </a:pPr>
            <a:r>
              <a:t/>
            </a:r>
            <a:endParaRPr sz="2900">
              <a:solidFill>
                <a:srgbClr val="434343"/>
              </a:solidFill>
              <a:latin typeface="Montserrat"/>
              <a:ea typeface="Montserrat"/>
              <a:cs typeface="Montserrat"/>
              <a:sym typeface="Montserrat"/>
            </a:endParaRPr>
          </a:p>
        </p:txBody>
      </p:sp>
      <p:pic>
        <p:nvPicPr>
          <p:cNvPr descr="watermark.jpg" id="501" name="Google Shape;501;p6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502" name="Google Shape;502;p6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6" name="Shape 506"/>
        <p:cNvGrpSpPr/>
        <p:nvPr/>
      </p:nvGrpSpPr>
      <p:grpSpPr>
        <a:xfrm>
          <a:off x="0" y="0"/>
          <a:ext cx="0" cy="0"/>
          <a:chOff x="0" y="0"/>
          <a:chExt cx="0" cy="0"/>
        </a:xfrm>
      </p:grpSpPr>
      <p:sp>
        <p:nvSpPr>
          <p:cNvPr id="507" name="Google Shape;507;p6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508" name="Google Shape;508;p66"/>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Linear Regression allows us to build a relationship between multiple </a:t>
            </a:r>
            <a:r>
              <a:rPr b="1" lang="en" sz="2900">
                <a:solidFill>
                  <a:srgbClr val="434343"/>
                </a:solidFill>
                <a:latin typeface="Montserrat"/>
                <a:ea typeface="Montserrat"/>
                <a:cs typeface="Montserrat"/>
                <a:sym typeface="Montserrat"/>
              </a:rPr>
              <a:t>features</a:t>
            </a:r>
            <a:r>
              <a:rPr lang="en" sz="2900">
                <a:solidFill>
                  <a:srgbClr val="434343"/>
                </a:solidFill>
                <a:latin typeface="Montserrat"/>
                <a:ea typeface="Montserrat"/>
                <a:cs typeface="Montserrat"/>
                <a:sym typeface="Montserrat"/>
              </a:rPr>
              <a:t> to estimate a </a:t>
            </a:r>
            <a:r>
              <a:rPr b="1" lang="en" sz="2900">
                <a:solidFill>
                  <a:srgbClr val="434343"/>
                </a:solidFill>
                <a:latin typeface="Montserrat"/>
                <a:ea typeface="Montserrat"/>
                <a:cs typeface="Montserrat"/>
                <a:sym typeface="Montserrat"/>
              </a:rPr>
              <a:t>target output</a:t>
            </a:r>
            <a:r>
              <a:rPr lang="en" sz="2900">
                <a:solidFill>
                  <a:srgbClr val="434343"/>
                </a:solidFill>
                <a:latin typeface="Montserrat"/>
                <a:ea typeface="Montserrat"/>
                <a:cs typeface="Montserrat"/>
                <a:sym typeface="Montserrat"/>
              </a:rPr>
              <a:t>.</a:t>
            </a:r>
            <a:endParaRPr sz="2900">
              <a:solidFill>
                <a:srgbClr val="434343"/>
              </a:solidFill>
              <a:latin typeface="Montserrat"/>
              <a:ea typeface="Montserrat"/>
              <a:cs typeface="Montserrat"/>
              <a:sym typeface="Montserrat"/>
            </a:endParaRPr>
          </a:p>
          <a:p>
            <a:pPr indent="0" lvl="0" marL="914400" marR="0" rtl="0" algn="l">
              <a:lnSpc>
                <a:spcPct val="100000"/>
              </a:lnSpc>
              <a:spcBef>
                <a:spcPts val="1600"/>
              </a:spcBef>
              <a:spcAft>
                <a:spcPts val="1600"/>
              </a:spcAft>
              <a:buNone/>
            </a:pPr>
            <a:r>
              <a:t/>
            </a:r>
            <a:endParaRPr sz="2900">
              <a:solidFill>
                <a:srgbClr val="434343"/>
              </a:solidFill>
              <a:latin typeface="Montserrat"/>
              <a:ea typeface="Montserrat"/>
              <a:cs typeface="Montserrat"/>
              <a:sym typeface="Montserrat"/>
            </a:endParaRPr>
          </a:p>
        </p:txBody>
      </p:sp>
      <p:pic>
        <p:nvPicPr>
          <p:cNvPr descr="watermark.jpg" id="509" name="Google Shape;509;p6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510" name="Google Shape;510;p6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graphicFrame>
        <p:nvGraphicFramePr>
          <p:cNvPr id="511" name="Google Shape;511;p66"/>
          <p:cNvGraphicFramePr/>
          <p:nvPr/>
        </p:nvGraphicFramePr>
        <p:xfrm>
          <a:off x="2328625" y="2720925"/>
          <a:ext cx="3000000" cy="3000000"/>
        </p:xfrm>
        <a:graphic>
          <a:graphicData uri="http://schemas.openxmlformats.org/drawingml/2006/table">
            <a:tbl>
              <a:tblPr>
                <a:noFill/>
                <a:tableStyleId>{82D82778-AF98-4441-BC55-31034A7D516B}</a:tableStyleId>
              </a:tblPr>
              <a:tblGrid>
                <a:gridCol w="1200700"/>
                <a:gridCol w="1200700"/>
                <a:gridCol w="1200700"/>
                <a:gridCol w="1200700"/>
              </a:tblGrid>
              <a:tr h="335850">
                <a:tc>
                  <a:txBody>
                    <a:bodyPr/>
                    <a:lstStyle/>
                    <a:p>
                      <a:pPr indent="0" lvl="0" marL="0" rtl="0" algn="ctr">
                        <a:spcBef>
                          <a:spcPts val="0"/>
                        </a:spcBef>
                        <a:spcAft>
                          <a:spcPts val="0"/>
                        </a:spcAft>
                        <a:buNone/>
                      </a:pPr>
                      <a:r>
                        <a:rPr b="1" lang="en">
                          <a:solidFill>
                            <a:srgbClr val="000000"/>
                          </a:solidFill>
                        </a:rPr>
                        <a:t>Area m</a:t>
                      </a:r>
                      <a:r>
                        <a:rPr b="1" baseline="30000" lang="en">
                          <a:solidFill>
                            <a:srgbClr val="000000"/>
                          </a:solidFill>
                        </a:rPr>
                        <a:t>2</a:t>
                      </a:r>
                      <a:endParaRPr b="1" baseline="30000"/>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b="1" lang="en"/>
                        <a:t>Bedrooms</a:t>
                      </a:r>
                      <a:endParaRPr b="1"/>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b="1" lang="en"/>
                        <a:t>Bathrooms</a:t>
                      </a:r>
                      <a:endParaRPr b="1"/>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b="1" lang="en"/>
                        <a:t>Price</a:t>
                      </a:r>
                      <a:endParaRPr b="1"/>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4CCCC"/>
                    </a:solidFill>
                  </a:tcPr>
                </a:tc>
              </a:tr>
              <a:tr h="317775">
                <a:tc>
                  <a:txBody>
                    <a:bodyPr/>
                    <a:lstStyle/>
                    <a:p>
                      <a:pPr indent="0" lvl="0" marL="0" rtl="0" algn="ctr">
                        <a:spcBef>
                          <a:spcPts val="0"/>
                        </a:spcBef>
                        <a:spcAft>
                          <a:spcPts val="0"/>
                        </a:spcAft>
                        <a:buNone/>
                      </a:pPr>
                      <a:r>
                        <a:rPr lang="en"/>
                        <a:t>200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3</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2</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$500,000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4CCCC"/>
                    </a:solidFill>
                  </a:tcPr>
                </a:tc>
              </a:tr>
              <a:tr h="304225">
                <a:tc>
                  <a:txBody>
                    <a:bodyPr/>
                    <a:lstStyle/>
                    <a:p>
                      <a:pPr indent="0" lvl="0" marL="0" rtl="0" algn="ctr">
                        <a:spcBef>
                          <a:spcPts val="0"/>
                        </a:spcBef>
                        <a:spcAft>
                          <a:spcPts val="0"/>
                        </a:spcAft>
                        <a:buNone/>
                      </a:pPr>
                      <a:r>
                        <a:rPr lang="en"/>
                        <a:t>190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2</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1</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$450,000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4CCCC"/>
                    </a:solidFill>
                  </a:tcPr>
                </a:tc>
              </a:tr>
              <a:tr h="195850">
                <a:tc>
                  <a:txBody>
                    <a:bodyPr/>
                    <a:lstStyle/>
                    <a:p>
                      <a:pPr indent="0" lvl="0" marL="0" rtl="0" algn="ctr">
                        <a:spcBef>
                          <a:spcPts val="0"/>
                        </a:spcBef>
                        <a:spcAft>
                          <a:spcPts val="0"/>
                        </a:spcAft>
                        <a:buNone/>
                      </a:pPr>
                      <a:r>
                        <a:rPr lang="en"/>
                        <a:t>230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3</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3</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$650,000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4CCCC"/>
                    </a:solidFill>
                  </a:tcPr>
                </a:tc>
              </a:tr>
              <a:tr h="293050">
                <a:tc>
                  <a:txBody>
                    <a:bodyPr/>
                    <a:lstStyle/>
                    <a:p>
                      <a:pPr indent="0" lvl="0" marL="0" rtl="0" algn="ctr">
                        <a:spcBef>
                          <a:spcPts val="0"/>
                        </a:spcBef>
                        <a:spcAft>
                          <a:spcPts val="0"/>
                        </a:spcAft>
                        <a:buNone/>
                      </a:pPr>
                      <a:r>
                        <a:rPr lang="en"/>
                        <a:t>180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1</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1</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$400,000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4CCCC"/>
                    </a:solidFill>
                  </a:tcPr>
                </a:tc>
              </a:tr>
              <a:tr h="258425">
                <a:tc>
                  <a:txBody>
                    <a:bodyPr/>
                    <a:lstStyle/>
                    <a:p>
                      <a:pPr indent="0" lvl="0" marL="0" rtl="0" algn="ctr">
                        <a:spcBef>
                          <a:spcPts val="0"/>
                        </a:spcBef>
                        <a:spcAft>
                          <a:spcPts val="0"/>
                        </a:spcAft>
                        <a:buNone/>
                      </a:pPr>
                      <a:r>
                        <a:rPr lang="en"/>
                        <a:t>210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2</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2</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$550,000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4CCCC"/>
                    </a:solidFill>
                  </a:tcPr>
                </a:tc>
              </a:tr>
            </a:tbl>
          </a:graphicData>
        </a:graphic>
      </p:graphicFrame>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5" name="Shape 515"/>
        <p:cNvGrpSpPr/>
        <p:nvPr/>
      </p:nvGrpSpPr>
      <p:grpSpPr>
        <a:xfrm>
          <a:off x="0" y="0"/>
          <a:ext cx="0" cy="0"/>
          <a:chOff x="0" y="0"/>
          <a:chExt cx="0" cy="0"/>
        </a:xfrm>
      </p:grpSpPr>
      <p:sp>
        <p:nvSpPr>
          <p:cNvPr id="516" name="Google Shape;516;p6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517" name="Google Shape;517;p67"/>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We can translate this data into generalized mathematical notation...</a:t>
            </a:r>
            <a:endParaRPr sz="2900">
              <a:solidFill>
                <a:srgbClr val="434343"/>
              </a:solidFill>
              <a:latin typeface="Montserrat"/>
              <a:ea typeface="Montserrat"/>
              <a:cs typeface="Montserrat"/>
              <a:sym typeface="Montserrat"/>
            </a:endParaRPr>
          </a:p>
        </p:txBody>
      </p:sp>
      <p:pic>
        <p:nvPicPr>
          <p:cNvPr descr="watermark.jpg" id="518" name="Google Shape;518;p6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519" name="Google Shape;519;p6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graphicFrame>
        <p:nvGraphicFramePr>
          <p:cNvPr id="520" name="Google Shape;520;p67"/>
          <p:cNvGraphicFramePr/>
          <p:nvPr/>
        </p:nvGraphicFramePr>
        <p:xfrm>
          <a:off x="2328625" y="2720925"/>
          <a:ext cx="3000000" cy="3000000"/>
        </p:xfrm>
        <a:graphic>
          <a:graphicData uri="http://schemas.openxmlformats.org/drawingml/2006/table">
            <a:tbl>
              <a:tblPr>
                <a:noFill/>
                <a:tableStyleId>{82D82778-AF98-4441-BC55-31034A7D516B}</a:tableStyleId>
              </a:tblPr>
              <a:tblGrid>
                <a:gridCol w="1200700"/>
                <a:gridCol w="1200700"/>
                <a:gridCol w="1200700"/>
                <a:gridCol w="1200700"/>
              </a:tblGrid>
              <a:tr h="335850">
                <a:tc>
                  <a:txBody>
                    <a:bodyPr/>
                    <a:lstStyle/>
                    <a:p>
                      <a:pPr indent="0" lvl="0" marL="0" rtl="0" algn="ctr">
                        <a:spcBef>
                          <a:spcPts val="0"/>
                        </a:spcBef>
                        <a:spcAft>
                          <a:spcPts val="0"/>
                        </a:spcAft>
                        <a:buNone/>
                      </a:pPr>
                      <a:r>
                        <a:rPr b="1" lang="en">
                          <a:solidFill>
                            <a:srgbClr val="000000"/>
                          </a:solidFill>
                        </a:rPr>
                        <a:t>Area m</a:t>
                      </a:r>
                      <a:r>
                        <a:rPr b="1" baseline="30000" lang="en">
                          <a:solidFill>
                            <a:srgbClr val="000000"/>
                          </a:solidFill>
                        </a:rPr>
                        <a:t>2</a:t>
                      </a:r>
                      <a:endParaRPr b="1" baseline="30000"/>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b="1" lang="en"/>
                        <a:t>Bedrooms</a:t>
                      </a:r>
                      <a:endParaRPr b="1"/>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b="1" lang="en"/>
                        <a:t>Bathrooms</a:t>
                      </a:r>
                      <a:endParaRPr b="1"/>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b="1" lang="en"/>
                        <a:t>Price</a:t>
                      </a:r>
                      <a:endParaRPr b="1"/>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4CCCC"/>
                    </a:solidFill>
                  </a:tcPr>
                </a:tc>
              </a:tr>
              <a:tr h="317775">
                <a:tc>
                  <a:txBody>
                    <a:bodyPr/>
                    <a:lstStyle/>
                    <a:p>
                      <a:pPr indent="0" lvl="0" marL="0" rtl="0" algn="ctr">
                        <a:spcBef>
                          <a:spcPts val="0"/>
                        </a:spcBef>
                        <a:spcAft>
                          <a:spcPts val="0"/>
                        </a:spcAft>
                        <a:buNone/>
                      </a:pPr>
                      <a:r>
                        <a:rPr lang="en"/>
                        <a:t>200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3</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2</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$500,000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4CCCC"/>
                    </a:solidFill>
                  </a:tcPr>
                </a:tc>
              </a:tr>
              <a:tr h="304225">
                <a:tc>
                  <a:txBody>
                    <a:bodyPr/>
                    <a:lstStyle/>
                    <a:p>
                      <a:pPr indent="0" lvl="0" marL="0" rtl="0" algn="ctr">
                        <a:spcBef>
                          <a:spcPts val="0"/>
                        </a:spcBef>
                        <a:spcAft>
                          <a:spcPts val="0"/>
                        </a:spcAft>
                        <a:buNone/>
                      </a:pPr>
                      <a:r>
                        <a:rPr lang="en"/>
                        <a:t>190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2</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1</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$450,000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4CCCC"/>
                    </a:solidFill>
                  </a:tcPr>
                </a:tc>
              </a:tr>
              <a:tr h="195850">
                <a:tc>
                  <a:txBody>
                    <a:bodyPr/>
                    <a:lstStyle/>
                    <a:p>
                      <a:pPr indent="0" lvl="0" marL="0" rtl="0" algn="ctr">
                        <a:spcBef>
                          <a:spcPts val="0"/>
                        </a:spcBef>
                        <a:spcAft>
                          <a:spcPts val="0"/>
                        </a:spcAft>
                        <a:buNone/>
                      </a:pPr>
                      <a:r>
                        <a:rPr lang="en"/>
                        <a:t>230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3</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3</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$650,000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4CCCC"/>
                    </a:solidFill>
                  </a:tcPr>
                </a:tc>
              </a:tr>
              <a:tr h="293050">
                <a:tc>
                  <a:txBody>
                    <a:bodyPr/>
                    <a:lstStyle/>
                    <a:p>
                      <a:pPr indent="0" lvl="0" marL="0" rtl="0" algn="ctr">
                        <a:spcBef>
                          <a:spcPts val="0"/>
                        </a:spcBef>
                        <a:spcAft>
                          <a:spcPts val="0"/>
                        </a:spcAft>
                        <a:buNone/>
                      </a:pPr>
                      <a:r>
                        <a:rPr lang="en"/>
                        <a:t>180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1</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1</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$400,000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4CCCC"/>
                    </a:solidFill>
                  </a:tcPr>
                </a:tc>
              </a:tr>
              <a:tr h="258425">
                <a:tc>
                  <a:txBody>
                    <a:bodyPr/>
                    <a:lstStyle/>
                    <a:p>
                      <a:pPr indent="0" lvl="0" marL="0" rtl="0" algn="ctr">
                        <a:spcBef>
                          <a:spcPts val="0"/>
                        </a:spcBef>
                        <a:spcAft>
                          <a:spcPts val="0"/>
                        </a:spcAft>
                        <a:buNone/>
                      </a:pPr>
                      <a:r>
                        <a:rPr lang="en"/>
                        <a:t>210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2</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2</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$550,000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4CCCC"/>
                    </a:solidFill>
                  </a:tcPr>
                </a:tc>
              </a:tr>
            </a:tbl>
          </a:graphicData>
        </a:graphic>
      </p:graphicFrame>
      <p:sp>
        <p:nvSpPr>
          <p:cNvPr id="521" name="Google Shape;521;p67"/>
          <p:cNvSpPr txBox="1"/>
          <p:nvPr/>
        </p:nvSpPr>
        <p:spPr>
          <a:xfrm>
            <a:off x="3951325" y="2199200"/>
            <a:ext cx="876000" cy="451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100"/>
              <a:t>X</a:t>
            </a:r>
            <a:endParaRPr b="1" sz="2100"/>
          </a:p>
        </p:txBody>
      </p:sp>
      <p:sp>
        <p:nvSpPr>
          <p:cNvPr id="522" name="Google Shape;522;p67"/>
          <p:cNvSpPr txBox="1"/>
          <p:nvPr/>
        </p:nvSpPr>
        <p:spPr>
          <a:xfrm>
            <a:off x="6095175" y="2172100"/>
            <a:ext cx="876000" cy="451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100"/>
              <a:t>y</a:t>
            </a:r>
            <a:endParaRPr b="1" sz="2100"/>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 name="Shape 526"/>
        <p:cNvGrpSpPr/>
        <p:nvPr/>
      </p:nvGrpSpPr>
      <p:grpSpPr>
        <a:xfrm>
          <a:off x="0" y="0"/>
          <a:ext cx="0" cy="0"/>
          <a:chOff x="0" y="0"/>
          <a:chExt cx="0" cy="0"/>
        </a:xfrm>
      </p:grpSpPr>
      <p:sp>
        <p:nvSpPr>
          <p:cNvPr id="527" name="Google Shape;527;p6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528" name="Google Shape;528;p68"/>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We can translate this data into generalized mathematical notation...</a:t>
            </a:r>
            <a:endParaRPr sz="2900">
              <a:solidFill>
                <a:srgbClr val="434343"/>
              </a:solidFill>
              <a:latin typeface="Montserrat"/>
              <a:ea typeface="Montserrat"/>
              <a:cs typeface="Montserrat"/>
              <a:sym typeface="Montserrat"/>
            </a:endParaRPr>
          </a:p>
        </p:txBody>
      </p:sp>
      <p:pic>
        <p:nvPicPr>
          <p:cNvPr descr="watermark.jpg" id="529" name="Google Shape;529;p6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530" name="Google Shape;530;p6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graphicFrame>
        <p:nvGraphicFramePr>
          <p:cNvPr id="531" name="Google Shape;531;p68"/>
          <p:cNvGraphicFramePr/>
          <p:nvPr/>
        </p:nvGraphicFramePr>
        <p:xfrm>
          <a:off x="2328625" y="2720925"/>
          <a:ext cx="3000000" cy="3000000"/>
        </p:xfrm>
        <a:graphic>
          <a:graphicData uri="http://schemas.openxmlformats.org/drawingml/2006/table">
            <a:tbl>
              <a:tblPr>
                <a:noFill/>
                <a:tableStyleId>{82D82778-AF98-4441-BC55-31034A7D516B}</a:tableStyleId>
              </a:tblPr>
              <a:tblGrid>
                <a:gridCol w="1200700"/>
                <a:gridCol w="1200700"/>
                <a:gridCol w="1200700"/>
                <a:gridCol w="1200700"/>
              </a:tblGrid>
              <a:tr h="335850">
                <a:tc>
                  <a:txBody>
                    <a:bodyPr/>
                    <a:lstStyle/>
                    <a:p>
                      <a:pPr indent="0" lvl="0" marL="0" rtl="0" algn="ctr">
                        <a:spcBef>
                          <a:spcPts val="0"/>
                        </a:spcBef>
                        <a:spcAft>
                          <a:spcPts val="0"/>
                        </a:spcAft>
                        <a:buNone/>
                      </a:pPr>
                      <a:r>
                        <a:rPr b="1" lang="en"/>
                        <a:t>x</a:t>
                      </a:r>
                      <a:r>
                        <a:rPr b="1" baseline="-25000" lang="en"/>
                        <a:t>1</a:t>
                      </a:r>
                      <a:endParaRPr b="1" baseline="-25000"/>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Clr>
                          <a:schemeClr val="dk1"/>
                        </a:buClr>
                        <a:buSzPts val="1100"/>
                        <a:buFont typeface="Arial"/>
                        <a:buNone/>
                      </a:pPr>
                      <a:r>
                        <a:rPr b="1" lang="en">
                          <a:solidFill>
                            <a:schemeClr val="dk1"/>
                          </a:solidFill>
                        </a:rPr>
                        <a:t>x</a:t>
                      </a:r>
                      <a:r>
                        <a:rPr b="1" baseline="-25000" lang="en">
                          <a:solidFill>
                            <a:schemeClr val="dk1"/>
                          </a:solidFill>
                        </a:rPr>
                        <a:t>2</a:t>
                      </a:r>
                      <a:endParaRPr b="1"/>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Clr>
                          <a:schemeClr val="dk1"/>
                        </a:buClr>
                        <a:buSzPts val="1100"/>
                        <a:buFont typeface="Arial"/>
                        <a:buNone/>
                      </a:pPr>
                      <a:r>
                        <a:rPr b="1" lang="en">
                          <a:solidFill>
                            <a:schemeClr val="dk1"/>
                          </a:solidFill>
                        </a:rPr>
                        <a:t>x</a:t>
                      </a:r>
                      <a:r>
                        <a:rPr b="1" baseline="-25000" lang="en">
                          <a:solidFill>
                            <a:schemeClr val="dk1"/>
                          </a:solidFill>
                        </a:rPr>
                        <a:t>3</a:t>
                      </a:r>
                      <a:endParaRPr b="1"/>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b="1" lang="en"/>
                        <a:t>y</a:t>
                      </a:r>
                      <a:endParaRPr b="1"/>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4CCCC"/>
                    </a:solidFill>
                  </a:tcPr>
                </a:tc>
              </a:tr>
              <a:tr h="317775">
                <a:tc>
                  <a:txBody>
                    <a:bodyPr/>
                    <a:lstStyle/>
                    <a:p>
                      <a:pPr indent="0" lvl="0" marL="0" rtl="0" algn="ctr">
                        <a:spcBef>
                          <a:spcPts val="0"/>
                        </a:spcBef>
                        <a:spcAft>
                          <a:spcPts val="0"/>
                        </a:spcAft>
                        <a:buNone/>
                      </a:pPr>
                      <a:r>
                        <a:rPr lang="en"/>
                        <a:t>200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3</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2</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$500,000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4CCCC"/>
                    </a:solidFill>
                  </a:tcPr>
                </a:tc>
              </a:tr>
              <a:tr h="304225">
                <a:tc>
                  <a:txBody>
                    <a:bodyPr/>
                    <a:lstStyle/>
                    <a:p>
                      <a:pPr indent="0" lvl="0" marL="0" rtl="0" algn="ctr">
                        <a:spcBef>
                          <a:spcPts val="0"/>
                        </a:spcBef>
                        <a:spcAft>
                          <a:spcPts val="0"/>
                        </a:spcAft>
                        <a:buNone/>
                      </a:pPr>
                      <a:r>
                        <a:rPr lang="en"/>
                        <a:t>190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2</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1</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$450,000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4CCCC"/>
                    </a:solidFill>
                  </a:tcPr>
                </a:tc>
              </a:tr>
              <a:tr h="195850">
                <a:tc>
                  <a:txBody>
                    <a:bodyPr/>
                    <a:lstStyle/>
                    <a:p>
                      <a:pPr indent="0" lvl="0" marL="0" rtl="0" algn="ctr">
                        <a:spcBef>
                          <a:spcPts val="0"/>
                        </a:spcBef>
                        <a:spcAft>
                          <a:spcPts val="0"/>
                        </a:spcAft>
                        <a:buNone/>
                      </a:pPr>
                      <a:r>
                        <a:rPr lang="en"/>
                        <a:t>230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3</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3</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$650,000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4CCCC"/>
                    </a:solidFill>
                  </a:tcPr>
                </a:tc>
              </a:tr>
              <a:tr h="293050">
                <a:tc>
                  <a:txBody>
                    <a:bodyPr/>
                    <a:lstStyle/>
                    <a:p>
                      <a:pPr indent="0" lvl="0" marL="0" rtl="0" algn="ctr">
                        <a:spcBef>
                          <a:spcPts val="0"/>
                        </a:spcBef>
                        <a:spcAft>
                          <a:spcPts val="0"/>
                        </a:spcAft>
                        <a:buNone/>
                      </a:pPr>
                      <a:r>
                        <a:rPr lang="en"/>
                        <a:t>180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1</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1</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$400,000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4CCCC"/>
                    </a:solidFill>
                  </a:tcPr>
                </a:tc>
              </a:tr>
              <a:tr h="258425">
                <a:tc>
                  <a:txBody>
                    <a:bodyPr/>
                    <a:lstStyle/>
                    <a:p>
                      <a:pPr indent="0" lvl="0" marL="0" rtl="0" algn="ctr">
                        <a:spcBef>
                          <a:spcPts val="0"/>
                        </a:spcBef>
                        <a:spcAft>
                          <a:spcPts val="0"/>
                        </a:spcAft>
                        <a:buNone/>
                      </a:pPr>
                      <a:r>
                        <a:rPr lang="en"/>
                        <a:t>210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2</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2</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$550,000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4CCCC"/>
                    </a:solidFill>
                  </a:tcPr>
                </a:tc>
              </a:tr>
            </a:tbl>
          </a:graphicData>
        </a:graphic>
      </p:graphicFrame>
      <p:sp>
        <p:nvSpPr>
          <p:cNvPr id="532" name="Google Shape;532;p68"/>
          <p:cNvSpPr txBox="1"/>
          <p:nvPr/>
        </p:nvSpPr>
        <p:spPr>
          <a:xfrm>
            <a:off x="3951325" y="2199200"/>
            <a:ext cx="876000" cy="451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100"/>
              <a:t>X</a:t>
            </a:r>
            <a:endParaRPr b="1" sz="2100"/>
          </a:p>
        </p:txBody>
      </p:sp>
      <p:sp>
        <p:nvSpPr>
          <p:cNvPr id="533" name="Google Shape;533;p68"/>
          <p:cNvSpPr txBox="1"/>
          <p:nvPr/>
        </p:nvSpPr>
        <p:spPr>
          <a:xfrm>
            <a:off x="6095175" y="2172100"/>
            <a:ext cx="876000" cy="451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100"/>
              <a:t>y</a:t>
            </a:r>
            <a:endParaRPr b="1" sz="2100"/>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7" name="Shape 537"/>
        <p:cNvGrpSpPr/>
        <p:nvPr/>
      </p:nvGrpSpPr>
      <p:grpSpPr>
        <a:xfrm>
          <a:off x="0" y="0"/>
          <a:ext cx="0" cy="0"/>
          <a:chOff x="0" y="0"/>
          <a:chExt cx="0" cy="0"/>
        </a:xfrm>
      </p:grpSpPr>
      <p:sp>
        <p:nvSpPr>
          <p:cNvPr id="538" name="Google Shape;538;p6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539" name="Google Shape;539;p69"/>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We can translate this data into generalized mathematical notation...</a:t>
            </a:r>
            <a:endParaRPr sz="2900">
              <a:solidFill>
                <a:srgbClr val="434343"/>
              </a:solidFill>
              <a:latin typeface="Montserrat"/>
              <a:ea typeface="Montserrat"/>
              <a:cs typeface="Montserrat"/>
              <a:sym typeface="Montserrat"/>
            </a:endParaRPr>
          </a:p>
        </p:txBody>
      </p:sp>
      <p:pic>
        <p:nvPicPr>
          <p:cNvPr descr="watermark.jpg" id="540" name="Google Shape;540;p6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541" name="Google Shape;541;p6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graphicFrame>
        <p:nvGraphicFramePr>
          <p:cNvPr id="542" name="Google Shape;542;p69"/>
          <p:cNvGraphicFramePr/>
          <p:nvPr/>
        </p:nvGraphicFramePr>
        <p:xfrm>
          <a:off x="2328625" y="2720925"/>
          <a:ext cx="3000000" cy="3000000"/>
        </p:xfrm>
        <a:graphic>
          <a:graphicData uri="http://schemas.openxmlformats.org/drawingml/2006/table">
            <a:tbl>
              <a:tblPr>
                <a:noFill/>
                <a:tableStyleId>{82D82778-AF98-4441-BC55-31034A7D516B}</a:tableStyleId>
              </a:tblPr>
              <a:tblGrid>
                <a:gridCol w="1200700"/>
                <a:gridCol w="1200700"/>
                <a:gridCol w="1200700"/>
                <a:gridCol w="1200700"/>
              </a:tblGrid>
              <a:tr h="335850">
                <a:tc>
                  <a:txBody>
                    <a:bodyPr/>
                    <a:lstStyle/>
                    <a:p>
                      <a:pPr indent="0" lvl="0" marL="0" rtl="0" algn="ctr">
                        <a:spcBef>
                          <a:spcPts val="0"/>
                        </a:spcBef>
                        <a:spcAft>
                          <a:spcPts val="0"/>
                        </a:spcAft>
                        <a:buNone/>
                      </a:pPr>
                      <a:r>
                        <a:rPr b="1" lang="en"/>
                        <a:t>x</a:t>
                      </a:r>
                      <a:r>
                        <a:rPr b="1" baseline="-25000" lang="en"/>
                        <a:t>1</a:t>
                      </a:r>
                      <a:endParaRPr b="1" baseline="-25000"/>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b="1" lang="en">
                          <a:solidFill>
                            <a:schemeClr val="dk1"/>
                          </a:solidFill>
                        </a:rPr>
                        <a:t>x</a:t>
                      </a:r>
                      <a:r>
                        <a:rPr b="1" baseline="-25000" lang="en">
                          <a:solidFill>
                            <a:schemeClr val="dk1"/>
                          </a:solidFill>
                        </a:rPr>
                        <a:t>2</a:t>
                      </a:r>
                      <a:endParaRPr b="1"/>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b="1" lang="en">
                          <a:solidFill>
                            <a:schemeClr val="dk1"/>
                          </a:solidFill>
                        </a:rPr>
                        <a:t>x</a:t>
                      </a:r>
                      <a:r>
                        <a:rPr b="1" baseline="-25000" lang="en">
                          <a:solidFill>
                            <a:schemeClr val="dk1"/>
                          </a:solidFill>
                        </a:rPr>
                        <a:t>3</a:t>
                      </a:r>
                      <a:endParaRPr b="1"/>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b="1" lang="en"/>
                        <a:t>y</a:t>
                      </a:r>
                      <a:endParaRPr b="1"/>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4CCCC"/>
                    </a:solidFill>
                  </a:tcPr>
                </a:tc>
              </a:tr>
              <a:tr h="317775">
                <a:tc>
                  <a:txBody>
                    <a:bodyPr/>
                    <a:lstStyle/>
                    <a:p>
                      <a:pPr indent="0" lvl="0" marL="0" rtl="0" algn="ctr">
                        <a:spcBef>
                          <a:spcPts val="0"/>
                        </a:spcBef>
                        <a:spcAft>
                          <a:spcPts val="0"/>
                        </a:spcAft>
                        <a:buNone/>
                      </a:pPr>
                      <a:r>
                        <a:rPr lang="en">
                          <a:solidFill>
                            <a:schemeClr val="dk1"/>
                          </a:solidFill>
                        </a:rPr>
                        <a:t>x</a:t>
                      </a:r>
                      <a:r>
                        <a:rPr baseline="30000" lang="en">
                          <a:solidFill>
                            <a:schemeClr val="dk1"/>
                          </a:solidFill>
                        </a:rPr>
                        <a:t>1</a:t>
                      </a:r>
                      <a:r>
                        <a:rPr baseline="-25000" lang="en">
                          <a:solidFill>
                            <a:schemeClr val="dk1"/>
                          </a:solidFill>
                        </a:rPr>
                        <a:t>1</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3</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2</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$500,000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4CCCC"/>
                    </a:solidFill>
                  </a:tcPr>
                </a:tc>
              </a:tr>
              <a:tr h="304225">
                <a:tc>
                  <a:txBody>
                    <a:bodyPr/>
                    <a:lstStyle/>
                    <a:p>
                      <a:pPr indent="0" lvl="0" marL="0" rtl="0" algn="ctr">
                        <a:spcBef>
                          <a:spcPts val="0"/>
                        </a:spcBef>
                        <a:spcAft>
                          <a:spcPts val="0"/>
                        </a:spcAft>
                        <a:buClr>
                          <a:schemeClr val="dk1"/>
                        </a:buClr>
                        <a:buSzPts val="1100"/>
                        <a:buFont typeface="Arial"/>
                        <a:buNone/>
                      </a:pPr>
                      <a:r>
                        <a:rPr lang="en">
                          <a:solidFill>
                            <a:schemeClr val="dk1"/>
                          </a:solidFill>
                        </a:rPr>
                        <a:t>x</a:t>
                      </a:r>
                      <a:r>
                        <a:rPr baseline="30000" lang="en">
                          <a:solidFill>
                            <a:schemeClr val="dk1"/>
                          </a:solidFill>
                        </a:rPr>
                        <a:t>2</a:t>
                      </a:r>
                      <a:r>
                        <a:rPr baseline="-25000" lang="en">
                          <a:solidFill>
                            <a:schemeClr val="dk1"/>
                          </a:solidFill>
                        </a:rPr>
                        <a:t>1</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2</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1</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$450,000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4CCCC"/>
                    </a:solidFill>
                  </a:tcPr>
                </a:tc>
              </a:tr>
              <a:tr h="195850">
                <a:tc>
                  <a:txBody>
                    <a:bodyPr/>
                    <a:lstStyle/>
                    <a:p>
                      <a:pPr indent="0" lvl="0" marL="0" rtl="0" algn="ctr">
                        <a:spcBef>
                          <a:spcPts val="0"/>
                        </a:spcBef>
                        <a:spcAft>
                          <a:spcPts val="0"/>
                        </a:spcAft>
                        <a:buClr>
                          <a:schemeClr val="dk1"/>
                        </a:buClr>
                        <a:buSzPts val="1100"/>
                        <a:buFont typeface="Arial"/>
                        <a:buNone/>
                      </a:pPr>
                      <a:r>
                        <a:rPr lang="en">
                          <a:solidFill>
                            <a:schemeClr val="dk1"/>
                          </a:solidFill>
                        </a:rPr>
                        <a:t>x</a:t>
                      </a:r>
                      <a:r>
                        <a:rPr baseline="30000" lang="en">
                          <a:solidFill>
                            <a:schemeClr val="dk1"/>
                          </a:solidFill>
                        </a:rPr>
                        <a:t>3</a:t>
                      </a:r>
                      <a:r>
                        <a:rPr baseline="-25000" lang="en">
                          <a:solidFill>
                            <a:schemeClr val="dk1"/>
                          </a:solidFill>
                        </a:rPr>
                        <a:t>1</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3</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3</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$650,000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4CCCC"/>
                    </a:solidFill>
                  </a:tcPr>
                </a:tc>
              </a:tr>
              <a:tr h="293050">
                <a:tc>
                  <a:txBody>
                    <a:bodyPr/>
                    <a:lstStyle/>
                    <a:p>
                      <a:pPr indent="0" lvl="0" marL="0" rtl="0" algn="ctr">
                        <a:spcBef>
                          <a:spcPts val="0"/>
                        </a:spcBef>
                        <a:spcAft>
                          <a:spcPts val="0"/>
                        </a:spcAft>
                        <a:buClr>
                          <a:schemeClr val="dk1"/>
                        </a:buClr>
                        <a:buSzPts val="1100"/>
                        <a:buFont typeface="Arial"/>
                        <a:buNone/>
                      </a:pPr>
                      <a:r>
                        <a:rPr lang="en">
                          <a:solidFill>
                            <a:schemeClr val="dk1"/>
                          </a:solidFill>
                        </a:rPr>
                        <a:t>x</a:t>
                      </a:r>
                      <a:r>
                        <a:rPr baseline="30000" lang="en">
                          <a:solidFill>
                            <a:schemeClr val="dk1"/>
                          </a:solidFill>
                        </a:rPr>
                        <a:t>4</a:t>
                      </a:r>
                      <a:r>
                        <a:rPr baseline="-25000" lang="en">
                          <a:solidFill>
                            <a:schemeClr val="dk1"/>
                          </a:solidFill>
                        </a:rPr>
                        <a:t>1</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1</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1</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$400,000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4CCCC"/>
                    </a:solidFill>
                  </a:tcPr>
                </a:tc>
              </a:tr>
              <a:tr h="258425">
                <a:tc>
                  <a:txBody>
                    <a:bodyPr/>
                    <a:lstStyle/>
                    <a:p>
                      <a:pPr indent="0" lvl="0" marL="0" rtl="0" algn="ctr">
                        <a:spcBef>
                          <a:spcPts val="0"/>
                        </a:spcBef>
                        <a:spcAft>
                          <a:spcPts val="0"/>
                        </a:spcAft>
                        <a:buClr>
                          <a:schemeClr val="dk1"/>
                        </a:buClr>
                        <a:buSzPts val="1100"/>
                        <a:buFont typeface="Arial"/>
                        <a:buNone/>
                      </a:pPr>
                      <a:r>
                        <a:rPr lang="en">
                          <a:solidFill>
                            <a:schemeClr val="dk1"/>
                          </a:solidFill>
                        </a:rPr>
                        <a:t>x</a:t>
                      </a:r>
                      <a:r>
                        <a:rPr baseline="30000" lang="en">
                          <a:solidFill>
                            <a:schemeClr val="dk1"/>
                          </a:solidFill>
                        </a:rPr>
                        <a:t>5</a:t>
                      </a:r>
                      <a:r>
                        <a:rPr baseline="-25000" lang="en">
                          <a:solidFill>
                            <a:schemeClr val="dk1"/>
                          </a:solidFill>
                        </a:rPr>
                        <a:t>1</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2</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2</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$550,000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4CCCC"/>
                    </a:solidFill>
                  </a:tcPr>
                </a:tc>
              </a:tr>
            </a:tbl>
          </a:graphicData>
        </a:graphic>
      </p:graphicFrame>
      <p:sp>
        <p:nvSpPr>
          <p:cNvPr id="543" name="Google Shape;543;p69"/>
          <p:cNvSpPr txBox="1"/>
          <p:nvPr/>
        </p:nvSpPr>
        <p:spPr>
          <a:xfrm>
            <a:off x="3951325" y="2199200"/>
            <a:ext cx="876000" cy="451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100"/>
              <a:t>X</a:t>
            </a:r>
            <a:endParaRPr b="1" sz="2100"/>
          </a:p>
        </p:txBody>
      </p:sp>
      <p:sp>
        <p:nvSpPr>
          <p:cNvPr id="544" name="Google Shape;544;p69"/>
          <p:cNvSpPr txBox="1"/>
          <p:nvPr/>
        </p:nvSpPr>
        <p:spPr>
          <a:xfrm>
            <a:off x="6095175" y="2172100"/>
            <a:ext cx="876000" cy="451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100"/>
              <a:t>y</a:t>
            </a:r>
            <a:endParaRPr b="1" sz="2100"/>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8" name="Shape 548"/>
        <p:cNvGrpSpPr/>
        <p:nvPr/>
      </p:nvGrpSpPr>
      <p:grpSpPr>
        <a:xfrm>
          <a:off x="0" y="0"/>
          <a:ext cx="0" cy="0"/>
          <a:chOff x="0" y="0"/>
          <a:chExt cx="0" cy="0"/>
        </a:xfrm>
      </p:grpSpPr>
      <p:sp>
        <p:nvSpPr>
          <p:cNvPr id="549" name="Google Shape;549;p7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550" name="Google Shape;550;p70"/>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We can translate this data into generalized mathematical notation...</a:t>
            </a:r>
            <a:endParaRPr sz="2900">
              <a:solidFill>
                <a:srgbClr val="434343"/>
              </a:solidFill>
              <a:latin typeface="Montserrat"/>
              <a:ea typeface="Montserrat"/>
              <a:cs typeface="Montserrat"/>
              <a:sym typeface="Montserrat"/>
            </a:endParaRPr>
          </a:p>
        </p:txBody>
      </p:sp>
      <p:pic>
        <p:nvPicPr>
          <p:cNvPr descr="watermark.jpg" id="551" name="Google Shape;551;p7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552" name="Google Shape;552;p7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graphicFrame>
        <p:nvGraphicFramePr>
          <p:cNvPr id="553" name="Google Shape;553;p70"/>
          <p:cNvGraphicFramePr/>
          <p:nvPr/>
        </p:nvGraphicFramePr>
        <p:xfrm>
          <a:off x="2328625" y="2720925"/>
          <a:ext cx="3000000" cy="3000000"/>
        </p:xfrm>
        <a:graphic>
          <a:graphicData uri="http://schemas.openxmlformats.org/drawingml/2006/table">
            <a:tbl>
              <a:tblPr>
                <a:noFill/>
                <a:tableStyleId>{82D82778-AF98-4441-BC55-31034A7D516B}</a:tableStyleId>
              </a:tblPr>
              <a:tblGrid>
                <a:gridCol w="1200700"/>
                <a:gridCol w="1200700"/>
                <a:gridCol w="1200700"/>
                <a:gridCol w="1200700"/>
              </a:tblGrid>
              <a:tr h="335850">
                <a:tc>
                  <a:txBody>
                    <a:bodyPr/>
                    <a:lstStyle/>
                    <a:p>
                      <a:pPr indent="0" lvl="0" marL="0" rtl="0" algn="ctr">
                        <a:spcBef>
                          <a:spcPts val="0"/>
                        </a:spcBef>
                        <a:spcAft>
                          <a:spcPts val="0"/>
                        </a:spcAft>
                        <a:buNone/>
                      </a:pPr>
                      <a:r>
                        <a:rPr b="1" lang="en"/>
                        <a:t>x</a:t>
                      </a:r>
                      <a:r>
                        <a:rPr b="1" baseline="-25000" lang="en"/>
                        <a:t>1</a:t>
                      </a:r>
                      <a:endParaRPr b="1" baseline="-25000"/>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b="1" lang="en">
                          <a:solidFill>
                            <a:schemeClr val="dk1"/>
                          </a:solidFill>
                        </a:rPr>
                        <a:t>x</a:t>
                      </a:r>
                      <a:r>
                        <a:rPr b="1" baseline="-25000" lang="en">
                          <a:solidFill>
                            <a:schemeClr val="dk1"/>
                          </a:solidFill>
                        </a:rPr>
                        <a:t>2</a:t>
                      </a:r>
                      <a:endParaRPr b="1"/>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b="1" lang="en">
                          <a:solidFill>
                            <a:schemeClr val="dk1"/>
                          </a:solidFill>
                        </a:rPr>
                        <a:t>x</a:t>
                      </a:r>
                      <a:r>
                        <a:rPr b="1" baseline="-25000" lang="en">
                          <a:solidFill>
                            <a:schemeClr val="dk1"/>
                          </a:solidFill>
                        </a:rPr>
                        <a:t>3</a:t>
                      </a:r>
                      <a:endParaRPr b="1"/>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b="1" lang="en"/>
                        <a:t>y</a:t>
                      </a:r>
                      <a:endParaRPr b="1"/>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4CCCC"/>
                    </a:solidFill>
                  </a:tcPr>
                </a:tc>
              </a:tr>
              <a:tr h="317775">
                <a:tc>
                  <a:txBody>
                    <a:bodyPr/>
                    <a:lstStyle/>
                    <a:p>
                      <a:pPr indent="0" lvl="0" marL="0" rtl="0" algn="ctr">
                        <a:spcBef>
                          <a:spcPts val="0"/>
                        </a:spcBef>
                        <a:spcAft>
                          <a:spcPts val="0"/>
                        </a:spcAft>
                        <a:buNone/>
                      </a:pPr>
                      <a:r>
                        <a:rPr lang="en">
                          <a:solidFill>
                            <a:schemeClr val="dk1"/>
                          </a:solidFill>
                        </a:rPr>
                        <a:t>x</a:t>
                      </a:r>
                      <a:r>
                        <a:rPr baseline="30000" lang="en">
                          <a:solidFill>
                            <a:schemeClr val="dk1"/>
                          </a:solidFill>
                        </a:rPr>
                        <a:t>1</a:t>
                      </a:r>
                      <a:r>
                        <a:rPr baseline="-25000" lang="en">
                          <a:solidFill>
                            <a:schemeClr val="dk1"/>
                          </a:solidFill>
                        </a:rPr>
                        <a:t>1</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Clr>
                          <a:schemeClr val="dk1"/>
                        </a:buClr>
                        <a:buSzPts val="1100"/>
                        <a:buFont typeface="Arial"/>
                        <a:buNone/>
                      </a:pPr>
                      <a:r>
                        <a:rPr lang="en">
                          <a:solidFill>
                            <a:schemeClr val="dk1"/>
                          </a:solidFill>
                        </a:rPr>
                        <a:t>x</a:t>
                      </a:r>
                      <a:r>
                        <a:rPr baseline="30000" lang="en">
                          <a:solidFill>
                            <a:schemeClr val="dk1"/>
                          </a:solidFill>
                        </a:rPr>
                        <a:t>1</a:t>
                      </a:r>
                      <a:r>
                        <a:rPr baseline="-25000" lang="en">
                          <a:solidFill>
                            <a:schemeClr val="dk1"/>
                          </a:solidFill>
                        </a:rPr>
                        <a:t>1</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Clr>
                          <a:schemeClr val="dk1"/>
                        </a:buClr>
                        <a:buSzPts val="1100"/>
                        <a:buFont typeface="Arial"/>
                        <a:buNone/>
                      </a:pPr>
                      <a:r>
                        <a:rPr lang="en">
                          <a:solidFill>
                            <a:schemeClr val="dk1"/>
                          </a:solidFill>
                        </a:rPr>
                        <a:t>x</a:t>
                      </a:r>
                      <a:r>
                        <a:rPr baseline="30000" lang="en">
                          <a:solidFill>
                            <a:schemeClr val="dk1"/>
                          </a:solidFill>
                        </a:rPr>
                        <a:t>1</a:t>
                      </a:r>
                      <a:r>
                        <a:rPr baseline="-25000" lang="en">
                          <a:solidFill>
                            <a:schemeClr val="dk1"/>
                          </a:solidFill>
                        </a:rPr>
                        <a:t>1</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solidFill>
                            <a:schemeClr val="dk1"/>
                          </a:solidFill>
                        </a:rPr>
                        <a:t>y</a:t>
                      </a:r>
                      <a:r>
                        <a:rPr baseline="-25000" lang="en">
                          <a:solidFill>
                            <a:schemeClr val="dk1"/>
                          </a:solidFill>
                        </a:rPr>
                        <a:t>1</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4CCCC"/>
                    </a:solidFill>
                  </a:tcPr>
                </a:tc>
              </a:tr>
              <a:tr h="304225">
                <a:tc>
                  <a:txBody>
                    <a:bodyPr/>
                    <a:lstStyle/>
                    <a:p>
                      <a:pPr indent="0" lvl="0" marL="0" rtl="0" algn="ctr">
                        <a:spcBef>
                          <a:spcPts val="0"/>
                        </a:spcBef>
                        <a:spcAft>
                          <a:spcPts val="0"/>
                        </a:spcAft>
                        <a:buNone/>
                      </a:pPr>
                      <a:r>
                        <a:rPr lang="en">
                          <a:solidFill>
                            <a:schemeClr val="dk1"/>
                          </a:solidFill>
                        </a:rPr>
                        <a:t>x</a:t>
                      </a:r>
                      <a:r>
                        <a:rPr baseline="30000" lang="en">
                          <a:solidFill>
                            <a:schemeClr val="dk1"/>
                          </a:solidFill>
                        </a:rPr>
                        <a:t>2</a:t>
                      </a:r>
                      <a:r>
                        <a:rPr baseline="-25000" lang="en">
                          <a:solidFill>
                            <a:schemeClr val="dk1"/>
                          </a:solidFill>
                        </a:rPr>
                        <a:t>1</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solidFill>
                            <a:schemeClr val="dk1"/>
                          </a:solidFill>
                        </a:rPr>
                        <a:t>x</a:t>
                      </a:r>
                      <a:r>
                        <a:rPr baseline="30000" lang="en">
                          <a:solidFill>
                            <a:schemeClr val="dk1"/>
                          </a:solidFill>
                        </a:rPr>
                        <a:t>2</a:t>
                      </a:r>
                      <a:r>
                        <a:rPr baseline="-25000" lang="en">
                          <a:solidFill>
                            <a:schemeClr val="dk1"/>
                          </a:solidFill>
                        </a:rPr>
                        <a:t>1</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solidFill>
                            <a:schemeClr val="dk1"/>
                          </a:solidFill>
                        </a:rPr>
                        <a:t>x</a:t>
                      </a:r>
                      <a:r>
                        <a:rPr baseline="30000" lang="en">
                          <a:solidFill>
                            <a:schemeClr val="dk1"/>
                          </a:solidFill>
                        </a:rPr>
                        <a:t>2</a:t>
                      </a:r>
                      <a:r>
                        <a:rPr baseline="-25000" lang="en">
                          <a:solidFill>
                            <a:schemeClr val="dk1"/>
                          </a:solidFill>
                        </a:rPr>
                        <a:t>1</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Clr>
                          <a:schemeClr val="dk1"/>
                        </a:buClr>
                        <a:buSzPts val="1100"/>
                        <a:buFont typeface="Arial"/>
                        <a:buNone/>
                      </a:pPr>
                      <a:r>
                        <a:rPr lang="en">
                          <a:solidFill>
                            <a:schemeClr val="dk1"/>
                          </a:solidFill>
                        </a:rPr>
                        <a:t>y</a:t>
                      </a:r>
                      <a:r>
                        <a:rPr baseline="-25000" lang="en">
                          <a:solidFill>
                            <a:schemeClr val="dk1"/>
                          </a:solidFill>
                        </a:rPr>
                        <a:t>2</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4CCCC"/>
                    </a:solidFill>
                  </a:tcPr>
                </a:tc>
              </a:tr>
              <a:tr h="195850">
                <a:tc>
                  <a:txBody>
                    <a:bodyPr/>
                    <a:lstStyle/>
                    <a:p>
                      <a:pPr indent="0" lvl="0" marL="0" rtl="0" algn="ctr">
                        <a:spcBef>
                          <a:spcPts val="0"/>
                        </a:spcBef>
                        <a:spcAft>
                          <a:spcPts val="0"/>
                        </a:spcAft>
                        <a:buNone/>
                      </a:pPr>
                      <a:r>
                        <a:rPr lang="en">
                          <a:solidFill>
                            <a:schemeClr val="dk1"/>
                          </a:solidFill>
                        </a:rPr>
                        <a:t>x</a:t>
                      </a:r>
                      <a:r>
                        <a:rPr baseline="30000" lang="en">
                          <a:solidFill>
                            <a:schemeClr val="dk1"/>
                          </a:solidFill>
                        </a:rPr>
                        <a:t>3</a:t>
                      </a:r>
                      <a:r>
                        <a:rPr baseline="-25000" lang="en">
                          <a:solidFill>
                            <a:schemeClr val="dk1"/>
                          </a:solidFill>
                        </a:rPr>
                        <a:t>1</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solidFill>
                            <a:schemeClr val="dk1"/>
                          </a:solidFill>
                        </a:rPr>
                        <a:t>x</a:t>
                      </a:r>
                      <a:r>
                        <a:rPr baseline="30000" lang="en">
                          <a:solidFill>
                            <a:schemeClr val="dk1"/>
                          </a:solidFill>
                        </a:rPr>
                        <a:t>3</a:t>
                      </a:r>
                      <a:r>
                        <a:rPr baseline="-25000" lang="en">
                          <a:solidFill>
                            <a:schemeClr val="dk1"/>
                          </a:solidFill>
                        </a:rPr>
                        <a:t>1</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solidFill>
                            <a:schemeClr val="dk1"/>
                          </a:solidFill>
                        </a:rPr>
                        <a:t>x</a:t>
                      </a:r>
                      <a:r>
                        <a:rPr baseline="30000" lang="en">
                          <a:solidFill>
                            <a:schemeClr val="dk1"/>
                          </a:solidFill>
                        </a:rPr>
                        <a:t>3</a:t>
                      </a:r>
                      <a:r>
                        <a:rPr baseline="-25000" lang="en">
                          <a:solidFill>
                            <a:schemeClr val="dk1"/>
                          </a:solidFill>
                        </a:rPr>
                        <a:t>1</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Clr>
                          <a:schemeClr val="dk1"/>
                        </a:buClr>
                        <a:buSzPts val="1100"/>
                        <a:buFont typeface="Arial"/>
                        <a:buNone/>
                      </a:pPr>
                      <a:r>
                        <a:rPr lang="en">
                          <a:solidFill>
                            <a:schemeClr val="dk1"/>
                          </a:solidFill>
                        </a:rPr>
                        <a:t>y</a:t>
                      </a:r>
                      <a:r>
                        <a:rPr baseline="-25000" lang="en">
                          <a:solidFill>
                            <a:schemeClr val="dk1"/>
                          </a:solidFill>
                        </a:rPr>
                        <a:t>3</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4CCCC"/>
                    </a:solidFill>
                  </a:tcPr>
                </a:tc>
              </a:tr>
              <a:tr h="293050">
                <a:tc>
                  <a:txBody>
                    <a:bodyPr/>
                    <a:lstStyle/>
                    <a:p>
                      <a:pPr indent="0" lvl="0" marL="0" rtl="0" algn="ctr">
                        <a:spcBef>
                          <a:spcPts val="0"/>
                        </a:spcBef>
                        <a:spcAft>
                          <a:spcPts val="0"/>
                        </a:spcAft>
                        <a:buNone/>
                      </a:pPr>
                      <a:r>
                        <a:rPr lang="en">
                          <a:solidFill>
                            <a:schemeClr val="dk1"/>
                          </a:solidFill>
                        </a:rPr>
                        <a:t>x</a:t>
                      </a:r>
                      <a:r>
                        <a:rPr baseline="30000" lang="en">
                          <a:solidFill>
                            <a:schemeClr val="dk1"/>
                          </a:solidFill>
                        </a:rPr>
                        <a:t>4</a:t>
                      </a:r>
                      <a:r>
                        <a:rPr baseline="-25000" lang="en">
                          <a:solidFill>
                            <a:schemeClr val="dk1"/>
                          </a:solidFill>
                        </a:rPr>
                        <a:t>1</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solidFill>
                            <a:schemeClr val="dk1"/>
                          </a:solidFill>
                        </a:rPr>
                        <a:t>x</a:t>
                      </a:r>
                      <a:r>
                        <a:rPr baseline="30000" lang="en">
                          <a:solidFill>
                            <a:schemeClr val="dk1"/>
                          </a:solidFill>
                        </a:rPr>
                        <a:t>4</a:t>
                      </a:r>
                      <a:r>
                        <a:rPr baseline="-25000" lang="en">
                          <a:solidFill>
                            <a:schemeClr val="dk1"/>
                          </a:solidFill>
                        </a:rPr>
                        <a:t>1</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solidFill>
                            <a:schemeClr val="dk1"/>
                          </a:solidFill>
                        </a:rPr>
                        <a:t>x</a:t>
                      </a:r>
                      <a:r>
                        <a:rPr baseline="30000" lang="en">
                          <a:solidFill>
                            <a:schemeClr val="dk1"/>
                          </a:solidFill>
                        </a:rPr>
                        <a:t>4</a:t>
                      </a:r>
                      <a:r>
                        <a:rPr baseline="-25000" lang="en">
                          <a:solidFill>
                            <a:schemeClr val="dk1"/>
                          </a:solidFill>
                        </a:rPr>
                        <a:t>1</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Clr>
                          <a:schemeClr val="dk1"/>
                        </a:buClr>
                        <a:buSzPts val="1100"/>
                        <a:buFont typeface="Arial"/>
                        <a:buNone/>
                      </a:pPr>
                      <a:r>
                        <a:rPr lang="en">
                          <a:solidFill>
                            <a:schemeClr val="dk1"/>
                          </a:solidFill>
                        </a:rPr>
                        <a:t>y</a:t>
                      </a:r>
                      <a:r>
                        <a:rPr baseline="-25000" lang="en">
                          <a:solidFill>
                            <a:schemeClr val="dk1"/>
                          </a:solidFill>
                        </a:rPr>
                        <a:t>4</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4CCCC"/>
                    </a:solidFill>
                  </a:tcPr>
                </a:tc>
              </a:tr>
              <a:tr h="258425">
                <a:tc>
                  <a:txBody>
                    <a:bodyPr/>
                    <a:lstStyle/>
                    <a:p>
                      <a:pPr indent="0" lvl="0" marL="0" rtl="0" algn="ctr">
                        <a:spcBef>
                          <a:spcPts val="0"/>
                        </a:spcBef>
                        <a:spcAft>
                          <a:spcPts val="0"/>
                        </a:spcAft>
                        <a:buNone/>
                      </a:pPr>
                      <a:r>
                        <a:rPr lang="en">
                          <a:solidFill>
                            <a:schemeClr val="dk1"/>
                          </a:solidFill>
                        </a:rPr>
                        <a:t>x</a:t>
                      </a:r>
                      <a:r>
                        <a:rPr baseline="30000" lang="en">
                          <a:solidFill>
                            <a:schemeClr val="dk1"/>
                          </a:solidFill>
                        </a:rPr>
                        <a:t>5</a:t>
                      </a:r>
                      <a:r>
                        <a:rPr baseline="-25000" lang="en">
                          <a:solidFill>
                            <a:schemeClr val="dk1"/>
                          </a:solidFill>
                        </a:rPr>
                        <a:t>1</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solidFill>
                            <a:schemeClr val="dk1"/>
                          </a:solidFill>
                        </a:rPr>
                        <a:t>x</a:t>
                      </a:r>
                      <a:r>
                        <a:rPr baseline="30000" lang="en">
                          <a:solidFill>
                            <a:schemeClr val="dk1"/>
                          </a:solidFill>
                        </a:rPr>
                        <a:t>5</a:t>
                      </a:r>
                      <a:r>
                        <a:rPr baseline="-25000" lang="en">
                          <a:solidFill>
                            <a:schemeClr val="dk1"/>
                          </a:solidFill>
                        </a:rPr>
                        <a:t>1</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solidFill>
                            <a:schemeClr val="dk1"/>
                          </a:solidFill>
                        </a:rPr>
                        <a:t>x</a:t>
                      </a:r>
                      <a:r>
                        <a:rPr baseline="30000" lang="en">
                          <a:solidFill>
                            <a:schemeClr val="dk1"/>
                          </a:solidFill>
                        </a:rPr>
                        <a:t>5</a:t>
                      </a:r>
                      <a:r>
                        <a:rPr baseline="-25000" lang="en">
                          <a:solidFill>
                            <a:schemeClr val="dk1"/>
                          </a:solidFill>
                        </a:rPr>
                        <a:t>1</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Clr>
                          <a:schemeClr val="dk1"/>
                        </a:buClr>
                        <a:buSzPts val="1100"/>
                        <a:buFont typeface="Arial"/>
                        <a:buNone/>
                      </a:pPr>
                      <a:r>
                        <a:rPr lang="en">
                          <a:solidFill>
                            <a:schemeClr val="dk1"/>
                          </a:solidFill>
                        </a:rPr>
                        <a:t>y</a:t>
                      </a:r>
                      <a:r>
                        <a:rPr baseline="-25000" lang="en">
                          <a:solidFill>
                            <a:schemeClr val="dk1"/>
                          </a:solidFill>
                        </a:rPr>
                        <a:t>5</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4CCCC"/>
                    </a:solidFill>
                  </a:tcPr>
                </a:tc>
              </a:tr>
            </a:tbl>
          </a:graphicData>
        </a:graphic>
      </p:graphicFrame>
      <p:sp>
        <p:nvSpPr>
          <p:cNvPr id="554" name="Google Shape;554;p70"/>
          <p:cNvSpPr txBox="1"/>
          <p:nvPr/>
        </p:nvSpPr>
        <p:spPr>
          <a:xfrm>
            <a:off x="3951325" y="2199200"/>
            <a:ext cx="876000" cy="451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100"/>
              <a:t>X</a:t>
            </a:r>
            <a:endParaRPr b="1" sz="2100"/>
          </a:p>
        </p:txBody>
      </p:sp>
      <p:sp>
        <p:nvSpPr>
          <p:cNvPr id="555" name="Google Shape;555;p70"/>
          <p:cNvSpPr txBox="1"/>
          <p:nvPr/>
        </p:nvSpPr>
        <p:spPr>
          <a:xfrm>
            <a:off x="6095175" y="2172100"/>
            <a:ext cx="876000" cy="451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100"/>
              <a:t>y</a:t>
            </a:r>
            <a:endParaRPr b="1" sz="2100"/>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9" name="Shape 559"/>
        <p:cNvGrpSpPr/>
        <p:nvPr/>
      </p:nvGrpSpPr>
      <p:grpSpPr>
        <a:xfrm>
          <a:off x="0" y="0"/>
          <a:ext cx="0" cy="0"/>
          <a:chOff x="0" y="0"/>
          <a:chExt cx="0" cy="0"/>
        </a:xfrm>
      </p:grpSpPr>
      <p:sp>
        <p:nvSpPr>
          <p:cNvPr id="560" name="Google Shape;560;p7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561" name="Google Shape;561;p71"/>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Now let’s build out a linear relationship between the features X and label y. </a:t>
            </a:r>
            <a:endParaRPr sz="2900">
              <a:solidFill>
                <a:srgbClr val="434343"/>
              </a:solidFill>
              <a:latin typeface="Montserrat"/>
              <a:ea typeface="Montserrat"/>
              <a:cs typeface="Montserrat"/>
              <a:sym typeface="Montserrat"/>
            </a:endParaRPr>
          </a:p>
        </p:txBody>
      </p:sp>
      <p:pic>
        <p:nvPicPr>
          <p:cNvPr descr="watermark.jpg" id="562" name="Google Shape;562;p7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563" name="Google Shape;563;p7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graphicFrame>
        <p:nvGraphicFramePr>
          <p:cNvPr id="564" name="Google Shape;564;p71"/>
          <p:cNvGraphicFramePr/>
          <p:nvPr/>
        </p:nvGraphicFramePr>
        <p:xfrm>
          <a:off x="2328625" y="2720925"/>
          <a:ext cx="3000000" cy="3000000"/>
        </p:xfrm>
        <a:graphic>
          <a:graphicData uri="http://schemas.openxmlformats.org/drawingml/2006/table">
            <a:tbl>
              <a:tblPr>
                <a:noFill/>
                <a:tableStyleId>{82D82778-AF98-4441-BC55-31034A7D516B}</a:tableStyleId>
              </a:tblPr>
              <a:tblGrid>
                <a:gridCol w="1200700"/>
                <a:gridCol w="1200700"/>
                <a:gridCol w="1200700"/>
                <a:gridCol w="1200700"/>
              </a:tblGrid>
              <a:tr h="335850">
                <a:tc>
                  <a:txBody>
                    <a:bodyPr/>
                    <a:lstStyle/>
                    <a:p>
                      <a:pPr indent="0" lvl="0" marL="0" rtl="0" algn="ctr">
                        <a:spcBef>
                          <a:spcPts val="0"/>
                        </a:spcBef>
                        <a:spcAft>
                          <a:spcPts val="0"/>
                        </a:spcAft>
                        <a:buNone/>
                      </a:pPr>
                      <a:r>
                        <a:rPr b="1" lang="en"/>
                        <a:t>x</a:t>
                      </a:r>
                      <a:r>
                        <a:rPr b="1" baseline="-25000" lang="en"/>
                        <a:t>1</a:t>
                      </a:r>
                      <a:endParaRPr b="1" baseline="-25000"/>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b="1" lang="en">
                          <a:solidFill>
                            <a:schemeClr val="dk1"/>
                          </a:solidFill>
                        </a:rPr>
                        <a:t>x</a:t>
                      </a:r>
                      <a:r>
                        <a:rPr b="1" baseline="-25000" lang="en">
                          <a:solidFill>
                            <a:schemeClr val="dk1"/>
                          </a:solidFill>
                        </a:rPr>
                        <a:t>2</a:t>
                      </a:r>
                      <a:endParaRPr b="1"/>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b="1" lang="en">
                          <a:solidFill>
                            <a:schemeClr val="dk1"/>
                          </a:solidFill>
                        </a:rPr>
                        <a:t>x</a:t>
                      </a:r>
                      <a:r>
                        <a:rPr b="1" baseline="-25000" lang="en">
                          <a:solidFill>
                            <a:schemeClr val="dk1"/>
                          </a:solidFill>
                        </a:rPr>
                        <a:t>3</a:t>
                      </a:r>
                      <a:endParaRPr b="1"/>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b="1" lang="en"/>
                        <a:t>y</a:t>
                      </a:r>
                      <a:endParaRPr b="1"/>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4CCCC"/>
                    </a:solidFill>
                  </a:tcPr>
                </a:tc>
              </a:tr>
              <a:tr h="317775">
                <a:tc>
                  <a:txBody>
                    <a:bodyPr/>
                    <a:lstStyle/>
                    <a:p>
                      <a:pPr indent="0" lvl="0" marL="0" rtl="0" algn="ctr">
                        <a:spcBef>
                          <a:spcPts val="0"/>
                        </a:spcBef>
                        <a:spcAft>
                          <a:spcPts val="0"/>
                        </a:spcAft>
                        <a:buNone/>
                      </a:pPr>
                      <a:r>
                        <a:rPr lang="en">
                          <a:solidFill>
                            <a:schemeClr val="dk1"/>
                          </a:solidFill>
                        </a:rPr>
                        <a:t>x</a:t>
                      </a:r>
                      <a:r>
                        <a:rPr baseline="30000" lang="en">
                          <a:solidFill>
                            <a:schemeClr val="dk1"/>
                          </a:solidFill>
                        </a:rPr>
                        <a:t>1</a:t>
                      </a:r>
                      <a:r>
                        <a:rPr baseline="-25000" lang="en">
                          <a:solidFill>
                            <a:schemeClr val="dk1"/>
                          </a:solidFill>
                        </a:rPr>
                        <a:t>1</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solidFill>
                            <a:schemeClr val="dk1"/>
                          </a:solidFill>
                        </a:rPr>
                        <a:t>x</a:t>
                      </a:r>
                      <a:r>
                        <a:rPr baseline="30000" lang="en">
                          <a:solidFill>
                            <a:schemeClr val="dk1"/>
                          </a:solidFill>
                        </a:rPr>
                        <a:t>1</a:t>
                      </a:r>
                      <a:r>
                        <a:rPr baseline="-25000" lang="en">
                          <a:solidFill>
                            <a:schemeClr val="dk1"/>
                          </a:solidFill>
                        </a:rPr>
                        <a:t>1</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solidFill>
                            <a:schemeClr val="dk1"/>
                          </a:solidFill>
                        </a:rPr>
                        <a:t>x</a:t>
                      </a:r>
                      <a:r>
                        <a:rPr baseline="30000" lang="en">
                          <a:solidFill>
                            <a:schemeClr val="dk1"/>
                          </a:solidFill>
                        </a:rPr>
                        <a:t>1</a:t>
                      </a:r>
                      <a:r>
                        <a:rPr baseline="-25000" lang="en">
                          <a:solidFill>
                            <a:schemeClr val="dk1"/>
                          </a:solidFill>
                        </a:rPr>
                        <a:t>1</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solidFill>
                            <a:schemeClr val="dk1"/>
                          </a:solidFill>
                        </a:rPr>
                        <a:t>y</a:t>
                      </a:r>
                      <a:r>
                        <a:rPr baseline="-25000" lang="en">
                          <a:solidFill>
                            <a:schemeClr val="dk1"/>
                          </a:solidFill>
                        </a:rPr>
                        <a:t>1</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4CCCC"/>
                    </a:solidFill>
                  </a:tcPr>
                </a:tc>
              </a:tr>
              <a:tr h="304225">
                <a:tc>
                  <a:txBody>
                    <a:bodyPr/>
                    <a:lstStyle/>
                    <a:p>
                      <a:pPr indent="0" lvl="0" marL="0" rtl="0" algn="ctr">
                        <a:spcBef>
                          <a:spcPts val="0"/>
                        </a:spcBef>
                        <a:spcAft>
                          <a:spcPts val="0"/>
                        </a:spcAft>
                        <a:buNone/>
                      </a:pPr>
                      <a:r>
                        <a:rPr lang="en">
                          <a:solidFill>
                            <a:schemeClr val="dk1"/>
                          </a:solidFill>
                        </a:rPr>
                        <a:t>x</a:t>
                      </a:r>
                      <a:r>
                        <a:rPr baseline="30000" lang="en">
                          <a:solidFill>
                            <a:schemeClr val="dk1"/>
                          </a:solidFill>
                        </a:rPr>
                        <a:t>2</a:t>
                      </a:r>
                      <a:r>
                        <a:rPr baseline="-25000" lang="en">
                          <a:solidFill>
                            <a:schemeClr val="dk1"/>
                          </a:solidFill>
                        </a:rPr>
                        <a:t>1</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solidFill>
                            <a:schemeClr val="dk1"/>
                          </a:solidFill>
                        </a:rPr>
                        <a:t>x</a:t>
                      </a:r>
                      <a:r>
                        <a:rPr baseline="30000" lang="en">
                          <a:solidFill>
                            <a:schemeClr val="dk1"/>
                          </a:solidFill>
                        </a:rPr>
                        <a:t>2</a:t>
                      </a:r>
                      <a:r>
                        <a:rPr baseline="-25000" lang="en">
                          <a:solidFill>
                            <a:schemeClr val="dk1"/>
                          </a:solidFill>
                        </a:rPr>
                        <a:t>1</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solidFill>
                            <a:schemeClr val="dk1"/>
                          </a:solidFill>
                        </a:rPr>
                        <a:t>x</a:t>
                      </a:r>
                      <a:r>
                        <a:rPr baseline="30000" lang="en">
                          <a:solidFill>
                            <a:schemeClr val="dk1"/>
                          </a:solidFill>
                        </a:rPr>
                        <a:t>2</a:t>
                      </a:r>
                      <a:r>
                        <a:rPr baseline="-25000" lang="en">
                          <a:solidFill>
                            <a:schemeClr val="dk1"/>
                          </a:solidFill>
                        </a:rPr>
                        <a:t>1</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solidFill>
                            <a:schemeClr val="dk1"/>
                          </a:solidFill>
                        </a:rPr>
                        <a:t>y</a:t>
                      </a:r>
                      <a:r>
                        <a:rPr baseline="-25000" lang="en">
                          <a:solidFill>
                            <a:schemeClr val="dk1"/>
                          </a:solidFill>
                        </a:rPr>
                        <a:t>2</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4CCCC"/>
                    </a:solidFill>
                  </a:tcPr>
                </a:tc>
              </a:tr>
              <a:tr h="195850">
                <a:tc>
                  <a:txBody>
                    <a:bodyPr/>
                    <a:lstStyle/>
                    <a:p>
                      <a:pPr indent="0" lvl="0" marL="0" rtl="0" algn="ctr">
                        <a:spcBef>
                          <a:spcPts val="0"/>
                        </a:spcBef>
                        <a:spcAft>
                          <a:spcPts val="0"/>
                        </a:spcAft>
                        <a:buNone/>
                      </a:pPr>
                      <a:r>
                        <a:rPr lang="en">
                          <a:solidFill>
                            <a:schemeClr val="dk1"/>
                          </a:solidFill>
                        </a:rPr>
                        <a:t>x</a:t>
                      </a:r>
                      <a:r>
                        <a:rPr baseline="30000" lang="en">
                          <a:solidFill>
                            <a:schemeClr val="dk1"/>
                          </a:solidFill>
                        </a:rPr>
                        <a:t>3</a:t>
                      </a:r>
                      <a:r>
                        <a:rPr baseline="-25000" lang="en">
                          <a:solidFill>
                            <a:schemeClr val="dk1"/>
                          </a:solidFill>
                        </a:rPr>
                        <a:t>1</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solidFill>
                            <a:schemeClr val="dk1"/>
                          </a:solidFill>
                        </a:rPr>
                        <a:t>x</a:t>
                      </a:r>
                      <a:r>
                        <a:rPr baseline="30000" lang="en">
                          <a:solidFill>
                            <a:schemeClr val="dk1"/>
                          </a:solidFill>
                        </a:rPr>
                        <a:t>3</a:t>
                      </a:r>
                      <a:r>
                        <a:rPr baseline="-25000" lang="en">
                          <a:solidFill>
                            <a:schemeClr val="dk1"/>
                          </a:solidFill>
                        </a:rPr>
                        <a:t>1</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solidFill>
                            <a:schemeClr val="dk1"/>
                          </a:solidFill>
                        </a:rPr>
                        <a:t>x</a:t>
                      </a:r>
                      <a:r>
                        <a:rPr baseline="30000" lang="en">
                          <a:solidFill>
                            <a:schemeClr val="dk1"/>
                          </a:solidFill>
                        </a:rPr>
                        <a:t>3</a:t>
                      </a:r>
                      <a:r>
                        <a:rPr baseline="-25000" lang="en">
                          <a:solidFill>
                            <a:schemeClr val="dk1"/>
                          </a:solidFill>
                        </a:rPr>
                        <a:t>1</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solidFill>
                            <a:schemeClr val="dk1"/>
                          </a:solidFill>
                        </a:rPr>
                        <a:t>y</a:t>
                      </a:r>
                      <a:r>
                        <a:rPr baseline="-25000" lang="en">
                          <a:solidFill>
                            <a:schemeClr val="dk1"/>
                          </a:solidFill>
                        </a:rPr>
                        <a:t>3</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4CCCC"/>
                    </a:solidFill>
                  </a:tcPr>
                </a:tc>
              </a:tr>
              <a:tr h="293050">
                <a:tc>
                  <a:txBody>
                    <a:bodyPr/>
                    <a:lstStyle/>
                    <a:p>
                      <a:pPr indent="0" lvl="0" marL="0" rtl="0" algn="ctr">
                        <a:spcBef>
                          <a:spcPts val="0"/>
                        </a:spcBef>
                        <a:spcAft>
                          <a:spcPts val="0"/>
                        </a:spcAft>
                        <a:buNone/>
                      </a:pPr>
                      <a:r>
                        <a:rPr lang="en">
                          <a:solidFill>
                            <a:schemeClr val="dk1"/>
                          </a:solidFill>
                        </a:rPr>
                        <a:t>x</a:t>
                      </a:r>
                      <a:r>
                        <a:rPr baseline="30000" lang="en">
                          <a:solidFill>
                            <a:schemeClr val="dk1"/>
                          </a:solidFill>
                        </a:rPr>
                        <a:t>4</a:t>
                      </a:r>
                      <a:r>
                        <a:rPr baseline="-25000" lang="en">
                          <a:solidFill>
                            <a:schemeClr val="dk1"/>
                          </a:solidFill>
                        </a:rPr>
                        <a:t>1</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solidFill>
                            <a:schemeClr val="dk1"/>
                          </a:solidFill>
                        </a:rPr>
                        <a:t>x</a:t>
                      </a:r>
                      <a:r>
                        <a:rPr baseline="30000" lang="en">
                          <a:solidFill>
                            <a:schemeClr val="dk1"/>
                          </a:solidFill>
                        </a:rPr>
                        <a:t>4</a:t>
                      </a:r>
                      <a:r>
                        <a:rPr baseline="-25000" lang="en">
                          <a:solidFill>
                            <a:schemeClr val="dk1"/>
                          </a:solidFill>
                        </a:rPr>
                        <a:t>1</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solidFill>
                            <a:schemeClr val="dk1"/>
                          </a:solidFill>
                        </a:rPr>
                        <a:t>x</a:t>
                      </a:r>
                      <a:r>
                        <a:rPr baseline="30000" lang="en">
                          <a:solidFill>
                            <a:schemeClr val="dk1"/>
                          </a:solidFill>
                        </a:rPr>
                        <a:t>4</a:t>
                      </a:r>
                      <a:r>
                        <a:rPr baseline="-25000" lang="en">
                          <a:solidFill>
                            <a:schemeClr val="dk1"/>
                          </a:solidFill>
                        </a:rPr>
                        <a:t>1</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solidFill>
                            <a:schemeClr val="dk1"/>
                          </a:solidFill>
                        </a:rPr>
                        <a:t>y</a:t>
                      </a:r>
                      <a:r>
                        <a:rPr baseline="-25000" lang="en">
                          <a:solidFill>
                            <a:schemeClr val="dk1"/>
                          </a:solidFill>
                        </a:rPr>
                        <a:t>4</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4CCCC"/>
                    </a:solidFill>
                  </a:tcPr>
                </a:tc>
              </a:tr>
              <a:tr h="258425">
                <a:tc>
                  <a:txBody>
                    <a:bodyPr/>
                    <a:lstStyle/>
                    <a:p>
                      <a:pPr indent="0" lvl="0" marL="0" rtl="0" algn="ctr">
                        <a:spcBef>
                          <a:spcPts val="0"/>
                        </a:spcBef>
                        <a:spcAft>
                          <a:spcPts val="0"/>
                        </a:spcAft>
                        <a:buNone/>
                      </a:pPr>
                      <a:r>
                        <a:rPr lang="en">
                          <a:solidFill>
                            <a:schemeClr val="dk1"/>
                          </a:solidFill>
                        </a:rPr>
                        <a:t>x</a:t>
                      </a:r>
                      <a:r>
                        <a:rPr baseline="30000" lang="en">
                          <a:solidFill>
                            <a:schemeClr val="dk1"/>
                          </a:solidFill>
                        </a:rPr>
                        <a:t>5</a:t>
                      </a:r>
                      <a:r>
                        <a:rPr baseline="-25000" lang="en">
                          <a:solidFill>
                            <a:schemeClr val="dk1"/>
                          </a:solidFill>
                        </a:rPr>
                        <a:t>1</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solidFill>
                            <a:schemeClr val="dk1"/>
                          </a:solidFill>
                        </a:rPr>
                        <a:t>x</a:t>
                      </a:r>
                      <a:r>
                        <a:rPr baseline="30000" lang="en">
                          <a:solidFill>
                            <a:schemeClr val="dk1"/>
                          </a:solidFill>
                        </a:rPr>
                        <a:t>5</a:t>
                      </a:r>
                      <a:r>
                        <a:rPr baseline="-25000" lang="en">
                          <a:solidFill>
                            <a:schemeClr val="dk1"/>
                          </a:solidFill>
                        </a:rPr>
                        <a:t>1</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solidFill>
                            <a:schemeClr val="dk1"/>
                          </a:solidFill>
                        </a:rPr>
                        <a:t>x</a:t>
                      </a:r>
                      <a:r>
                        <a:rPr baseline="30000" lang="en">
                          <a:solidFill>
                            <a:schemeClr val="dk1"/>
                          </a:solidFill>
                        </a:rPr>
                        <a:t>5</a:t>
                      </a:r>
                      <a:r>
                        <a:rPr baseline="-25000" lang="en">
                          <a:solidFill>
                            <a:schemeClr val="dk1"/>
                          </a:solidFill>
                        </a:rPr>
                        <a:t>1</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solidFill>
                            <a:schemeClr val="dk1"/>
                          </a:solidFill>
                        </a:rPr>
                        <a:t>y</a:t>
                      </a:r>
                      <a:r>
                        <a:rPr baseline="-25000" lang="en">
                          <a:solidFill>
                            <a:schemeClr val="dk1"/>
                          </a:solidFill>
                        </a:rPr>
                        <a:t>5</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4CCCC"/>
                    </a:solidFill>
                  </a:tcPr>
                </a:tc>
              </a:tr>
            </a:tbl>
          </a:graphicData>
        </a:graphic>
      </p:graphicFrame>
      <p:sp>
        <p:nvSpPr>
          <p:cNvPr id="565" name="Google Shape;565;p71"/>
          <p:cNvSpPr txBox="1"/>
          <p:nvPr/>
        </p:nvSpPr>
        <p:spPr>
          <a:xfrm>
            <a:off x="3951325" y="2199200"/>
            <a:ext cx="876000" cy="451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100"/>
              <a:t>X</a:t>
            </a:r>
            <a:endParaRPr b="1" sz="2100"/>
          </a:p>
        </p:txBody>
      </p:sp>
      <p:sp>
        <p:nvSpPr>
          <p:cNvPr id="566" name="Google Shape;566;p71"/>
          <p:cNvSpPr txBox="1"/>
          <p:nvPr/>
        </p:nvSpPr>
        <p:spPr>
          <a:xfrm>
            <a:off x="6095175" y="2172100"/>
            <a:ext cx="876000" cy="451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100"/>
              <a:t>y</a:t>
            </a:r>
            <a:endParaRPr b="1" sz="2100"/>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0" name="Shape 570"/>
        <p:cNvGrpSpPr/>
        <p:nvPr/>
      </p:nvGrpSpPr>
      <p:grpSpPr>
        <a:xfrm>
          <a:off x="0" y="0"/>
          <a:ext cx="0" cy="0"/>
          <a:chOff x="0" y="0"/>
          <a:chExt cx="0" cy="0"/>
        </a:xfrm>
      </p:grpSpPr>
      <p:sp>
        <p:nvSpPr>
          <p:cNvPr id="571" name="Google Shape;571;p7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572" name="Google Shape;572;p72"/>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Now let’s build out a linear relationship between the features X and label y. </a:t>
            </a:r>
            <a:endParaRPr sz="2900">
              <a:solidFill>
                <a:srgbClr val="434343"/>
              </a:solidFill>
              <a:latin typeface="Montserrat"/>
              <a:ea typeface="Montserrat"/>
              <a:cs typeface="Montserrat"/>
              <a:sym typeface="Montserrat"/>
            </a:endParaRPr>
          </a:p>
        </p:txBody>
      </p:sp>
      <p:pic>
        <p:nvPicPr>
          <p:cNvPr descr="watermark.jpg" id="573" name="Google Shape;573;p7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574" name="Google Shape;574;p7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graphicFrame>
        <p:nvGraphicFramePr>
          <p:cNvPr id="575" name="Google Shape;575;p72"/>
          <p:cNvGraphicFramePr/>
          <p:nvPr/>
        </p:nvGraphicFramePr>
        <p:xfrm>
          <a:off x="2328625" y="2720925"/>
          <a:ext cx="3000000" cy="3000000"/>
        </p:xfrm>
        <a:graphic>
          <a:graphicData uri="http://schemas.openxmlformats.org/drawingml/2006/table">
            <a:tbl>
              <a:tblPr>
                <a:noFill/>
                <a:tableStyleId>{82D82778-AF98-4441-BC55-31034A7D516B}</a:tableStyleId>
              </a:tblPr>
              <a:tblGrid>
                <a:gridCol w="1200700"/>
                <a:gridCol w="1200700"/>
                <a:gridCol w="1200700"/>
                <a:gridCol w="1200700"/>
              </a:tblGrid>
              <a:tr h="335850">
                <a:tc>
                  <a:txBody>
                    <a:bodyPr/>
                    <a:lstStyle/>
                    <a:p>
                      <a:pPr indent="0" lvl="0" marL="0" rtl="0" algn="ctr">
                        <a:spcBef>
                          <a:spcPts val="0"/>
                        </a:spcBef>
                        <a:spcAft>
                          <a:spcPts val="0"/>
                        </a:spcAft>
                        <a:buNone/>
                      </a:pPr>
                      <a:r>
                        <a:rPr b="1" lang="en"/>
                        <a:t>x</a:t>
                      </a:r>
                      <a:r>
                        <a:rPr b="1" baseline="-25000" lang="en"/>
                        <a:t>1</a:t>
                      </a:r>
                      <a:endParaRPr b="1" baseline="-25000"/>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b="1" lang="en">
                          <a:solidFill>
                            <a:schemeClr val="dk1"/>
                          </a:solidFill>
                        </a:rPr>
                        <a:t>x</a:t>
                      </a:r>
                      <a:r>
                        <a:rPr b="1" baseline="-25000" lang="en">
                          <a:solidFill>
                            <a:schemeClr val="dk1"/>
                          </a:solidFill>
                        </a:rPr>
                        <a:t>2</a:t>
                      </a:r>
                      <a:endParaRPr b="1"/>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b="1" lang="en">
                          <a:solidFill>
                            <a:schemeClr val="dk1"/>
                          </a:solidFill>
                        </a:rPr>
                        <a:t>x</a:t>
                      </a:r>
                      <a:r>
                        <a:rPr b="1" baseline="-25000" lang="en">
                          <a:solidFill>
                            <a:schemeClr val="dk1"/>
                          </a:solidFill>
                        </a:rPr>
                        <a:t>3</a:t>
                      </a:r>
                      <a:endParaRPr b="1"/>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b="1" lang="en"/>
                        <a:t>y</a:t>
                      </a:r>
                      <a:endParaRPr b="1"/>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4CCCC"/>
                    </a:solidFill>
                  </a:tcPr>
                </a:tc>
              </a:tr>
            </a:tbl>
          </a:graphicData>
        </a:graphic>
      </p:graphicFrame>
      <p:sp>
        <p:nvSpPr>
          <p:cNvPr id="576" name="Google Shape;576;p72"/>
          <p:cNvSpPr txBox="1"/>
          <p:nvPr/>
        </p:nvSpPr>
        <p:spPr>
          <a:xfrm>
            <a:off x="3951325" y="2199200"/>
            <a:ext cx="876000" cy="451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100"/>
              <a:t>X</a:t>
            </a:r>
            <a:endParaRPr b="1" sz="2100"/>
          </a:p>
        </p:txBody>
      </p:sp>
      <p:sp>
        <p:nvSpPr>
          <p:cNvPr id="577" name="Google Shape;577;p72"/>
          <p:cNvSpPr txBox="1"/>
          <p:nvPr/>
        </p:nvSpPr>
        <p:spPr>
          <a:xfrm>
            <a:off x="6095175" y="2172100"/>
            <a:ext cx="876000" cy="451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100"/>
              <a:t>y</a:t>
            </a:r>
            <a:endParaRPr b="1" sz="2100"/>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1" name="Shape 581"/>
        <p:cNvGrpSpPr/>
        <p:nvPr/>
      </p:nvGrpSpPr>
      <p:grpSpPr>
        <a:xfrm>
          <a:off x="0" y="0"/>
          <a:ext cx="0" cy="0"/>
          <a:chOff x="0" y="0"/>
          <a:chExt cx="0" cy="0"/>
        </a:xfrm>
      </p:grpSpPr>
      <p:sp>
        <p:nvSpPr>
          <p:cNvPr id="582" name="Google Shape;582;p7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583" name="Google Shape;583;p73"/>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Reformat for </a:t>
            </a:r>
            <a:r>
              <a:rPr b="1" lang="en" sz="2900">
                <a:solidFill>
                  <a:srgbClr val="434343"/>
                </a:solidFill>
                <a:latin typeface="Montserrat"/>
                <a:ea typeface="Montserrat"/>
                <a:cs typeface="Montserrat"/>
                <a:sym typeface="Montserrat"/>
              </a:rPr>
              <a:t>y = x</a:t>
            </a:r>
            <a:r>
              <a:rPr lang="en" sz="2900">
                <a:solidFill>
                  <a:srgbClr val="434343"/>
                </a:solidFill>
                <a:latin typeface="Montserrat"/>
                <a:ea typeface="Montserrat"/>
                <a:cs typeface="Montserrat"/>
                <a:sym typeface="Montserrat"/>
              </a:rPr>
              <a:t> equation</a:t>
            </a:r>
            <a:endParaRPr sz="2900">
              <a:solidFill>
                <a:srgbClr val="434343"/>
              </a:solidFill>
              <a:latin typeface="Montserrat"/>
              <a:ea typeface="Montserrat"/>
              <a:cs typeface="Montserrat"/>
              <a:sym typeface="Montserrat"/>
            </a:endParaRPr>
          </a:p>
        </p:txBody>
      </p:sp>
      <p:pic>
        <p:nvPicPr>
          <p:cNvPr descr="watermark.jpg" id="584" name="Google Shape;584;p7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585" name="Google Shape;585;p7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graphicFrame>
        <p:nvGraphicFramePr>
          <p:cNvPr id="586" name="Google Shape;586;p73"/>
          <p:cNvGraphicFramePr/>
          <p:nvPr/>
        </p:nvGraphicFramePr>
        <p:xfrm>
          <a:off x="2328625" y="2720925"/>
          <a:ext cx="3000000" cy="3000000"/>
        </p:xfrm>
        <a:graphic>
          <a:graphicData uri="http://schemas.openxmlformats.org/drawingml/2006/table">
            <a:tbl>
              <a:tblPr>
                <a:noFill/>
                <a:tableStyleId>{82D82778-AF98-4441-BC55-31034A7D516B}</a:tableStyleId>
              </a:tblPr>
              <a:tblGrid>
                <a:gridCol w="960550"/>
                <a:gridCol w="960550"/>
                <a:gridCol w="960550"/>
                <a:gridCol w="960550"/>
              </a:tblGrid>
              <a:tr h="335850">
                <a:tc>
                  <a:txBody>
                    <a:bodyPr/>
                    <a:lstStyle/>
                    <a:p>
                      <a:pPr indent="0" lvl="0" marL="0" rtl="0" algn="ctr">
                        <a:spcBef>
                          <a:spcPts val="0"/>
                        </a:spcBef>
                        <a:spcAft>
                          <a:spcPts val="0"/>
                        </a:spcAft>
                        <a:buNone/>
                      </a:pPr>
                      <a:r>
                        <a:rPr b="1" lang="en">
                          <a:solidFill>
                            <a:schemeClr val="dk1"/>
                          </a:solidFill>
                        </a:rPr>
                        <a:t>y</a:t>
                      </a:r>
                      <a:endParaRPr b="1"/>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4CCCC"/>
                    </a:solidFill>
                  </a:tcPr>
                </a:tc>
                <a:tc>
                  <a:txBody>
                    <a:bodyPr/>
                    <a:lstStyle/>
                    <a:p>
                      <a:pPr indent="0" lvl="0" marL="0" rtl="0" algn="ctr">
                        <a:spcBef>
                          <a:spcPts val="0"/>
                        </a:spcBef>
                        <a:spcAft>
                          <a:spcPts val="0"/>
                        </a:spcAft>
                        <a:buNone/>
                      </a:pPr>
                      <a:r>
                        <a:rPr b="1" lang="en"/>
                        <a:t>x</a:t>
                      </a:r>
                      <a:r>
                        <a:rPr b="1" baseline="-25000" lang="en"/>
                        <a:t>1</a:t>
                      </a:r>
                      <a:endParaRPr b="1" baseline="-25000"/>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b="1" lang="en">
                          <a:solidFill>
                            <a:schemeClr val="dk1"/>
                          </a:solidFill>
                        </a:rPr>
                        <a:t>x</a:t>
                      </a:r>
                      <a:r>
                        <a:rPr b="1" baseline="-25000" lang="en">
                          <a:solidFill>
                            <a:schemeClr val="dk1"/>
                          </a:solidFill>
                        </a:rPr>
                        <a:t>2</a:t>
                      </a:r>
                      <a:endParaRPr b="1"/>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b="1" lang="en">
                          <a:solidFill>
                            <a:schemeClr val="dk1"/>
                          </a:solidFill>
                        </a:rPr>
                        <a:t>x</a:t>
                      </a:r>
                      <a:r>
                        <a:rPr b="1" baseline="-25000" lang="en">
                          <a:solidFill>
                            <a:schemeClr val="dk1"/>
                          </a:solidFill>
                        </a:rPr>
                        <a:t>3</a:t>
                      </a:r>
                      <a:endParaRPr b="1"/>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r>
            </a:tbl>
          </a:graphicData>
        </a:graphic>
      </p:graphicFrame>
      <p:sp>
        <p:nvSpPr>
          <p:cNvPr id="587" name="Google Shape;587;p73"/>
          <p:cNvSpPr txBox="1"/>
          <p:nvPr/>
        </p:nvSpPr>
        <p:spPr>
          <a:xfrm>
            <a:off x="4366775" y="2221775"/>
            <a:ext cx="876000" cy="451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100"/>
              <a:t>X</a:t>
            </a:r>
            <a:endParaRPr b="1" sz="2100"/>
          </a:p>
        </p:txBody>
      </p:sp>
      <p:sp>
        <p:nvSpPr>
          <p:cNvPr id="588" name="Google Shape;588;p73"/>
          <p:cNvSpPr txBox="1"/>
          <p:nvPr/>
        </p:nvSpPr>
        <p:spPr>
          <a:xfrm>
            <a:off x="2328625" y="2221775"/>
            <a:ext cx="876000" cy="451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100"/>
              <a:t>y</a:t>
            </a:r>
            <a:endParaRPr b="1" sz="21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29"/>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Let’s get started!</a:t>
            </a:r>
            <a:endParaRPr b="1">
              <a:latin typeface="Montserrat"/>
              <a:ea typeface="Montserrat"/>
              <a:cs typeface="Montserrat"/>
              <a:sym typeface="Montserrat"/>
            </a:endParaRPr>
          </a:p>
        </p:txBody>
      </p:sp>
      <p:pic>
        <p:nvPicPr>
          <p:cNvPr descr="watermark.jpg" id="132" name="Google Shape;132;p2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33" name="Google Shape;133;p2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2" name="Shape 592"/>
        <p:cNvGrpSpPr/>
        <p:nvPr/>
      </p:nvGrpSpPr>
      <p:grpSpPr>
        <a:xfrm>
          <a:off x="0" y="0"/>
          <a:ext cx="0" cy="0"/>
          <a:chOff x="0" y="0"/>
          <a:chExt cx="0" cy="0"/>
        </a:xfrm>
      </p:grpSpPr>
      <p:sp>
        <p:nvSpPr>
          <p:cNvPr id="593" name="Google Shape;593;p7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594" name="Google Shape;594;p74"/>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Each feature should have some Beta </a:t>
            </a:r>
            <a:r>
              <a:rPr lang="en" sz="2900">
                <a:solidFill>
                  <a:srgbClr val="434343"/>
                </a:solidFill>
                <a:latin typeface="Montserrat"/>
                <a:ea typeface="Montserrat"/>
                <a:cs typeface="Montserrat"/>
                <a:sym typeface="Montserrat"/>
              </a:rPr>
              <a:t>coefficient</a:t>
            </a:r>
            <a:r>
              <a:rPr lang="en" sz="2900">
                <a:solidFill>
                  <a:srgbClr val="434343"/>
                </a:solidFill>
                <a:latin typeface="Montserrat"/>
                <a:ea typeface="Montserrat"/>
                <a:cs typeface="Montserrat"/>
                <a:sym typeface="Montserrat"/>
              </a:rPr>
              <a:t> </a:t>
            </a:r>
            <a:r>
              <a:rPr lang="en" sz="2900">
                <a:solidFill>
                  <a:srgbClr val="434343"/>
                </a:solidFill>
                <a:latin typeface="Montserrat"/>
                <a:ea typeface="Montserrat"/>
                <a:cs typeface="Montserrat"/>
                <a:sym typeface="Montserrat"/>
              </a:rPr>
              <a:t>associated</a:t>
            </a:r>
            <a:r>
              <a:rPr lang="en" sz="2900">
                <a:solidFill>
                  <a:srgbClr val="434343"/>
                </a:solidFill>
                <a:latin typeface="Montserrat"/>
                <a:ea typeface="Montserrat"/>
                <a:cs typeface="Montserrat"/>
                <a:sym typeface="Montserrat"/>
              </a:rPr>
              <a:t> with it.</a:t>
            </a:r>
            <a:r>
              <a:rPr lang="en" sz="2900">
                <a:solidFill>
                  <a:srgbClr val="434343"/>
                </a:solidFill>
                <a:latin typeface="Montserrat"/>
                <a:ea typeface="Montserrat"/>
                <a:cs typeface="Montserrat"/>
                <a:sym typeface="Montserrat"/>
              </a:rPr>
              <a:t> </a:t>
            </a:r>
            <a:endParaRPr sz="2900">
              <a:solidFill>
                <a:srgbClr val="434343"/>
              </a:solidFill>
              <a:latin typeface="Montserrat"/>
              <a:ea typeface="Montserrat"/>
              <a:cs typeface="Montserrat"/>
              <a:sym typeface="Montserrat"/>
            </a:endParaRPr>
          </a:p>
        </p:txBody>
      </p:sp>
      <p:pic>
        <p:nvPicPr>
          <p:cNvPr descr="watermark.jpg" id="595" name="Google Shape;595;p7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596" name="Google Shape;596;p7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graphicFrame>
        <p:nvGraphicFramePr>
          <p:cNvPr id="597" name="Google Shape;597;p74"/>
          <p:cNvGraphicFramePr/>
          <p:nvPr/>
        </p:nvGraphicFramePr>
        <p:xfrm>
          <a:off x="2328625" y="2720925"/>
          <a:ext cx="3000000" cy="3000000"/>
        </p:xfrm>
        <a:graphic>
          <a:graphicData uri="http://schemas.openxmlformats.org/drawingml/2006/table">
            <a:tbl>
              <a:tblPr>
                <a:noFill/>
                <a:tableStyleId>{82D82778-AF98-4441-BC55-31034A7D516B}</a:tableStyleId>
              </a:tblPr>
              <a:tblGrid>
                <a:gridCol w="960550"/>
                <a:gridCol w="960550"/>
                <a:gridCol w="960550"/>
                <a:gridCol w="960550"/>
              </a:tblGrid>
              <a:tr h="335850">
                <a:tc>
                  <a:txBody>
                    <a:bodyPr/>
                    <a:lstStyle/>
                    <a:p>
                      <a:pPr indent="0" lvl="0" marL="0" rtl="0" algn="ctr">
                        <a:spcBef>
                          <a:spcPts val="0"/>
                        </a:spcBef>
                        <a:spcAft>
                          <a:spcPts val="0"/>
                        </a:spcAft>
                        <a:buClr>
                          <a:schemeClr val="dk1"/>
                        </a:buClr>
                        <a:buSzPts val="1100"/>
                        <a:buFont typeface="Arial"/>
                        <a:buNone/>
                      </a:pPr>
                      <a:r>
                        <a:rPr b="1" lang="en">
                          <a:solidFill>
                            <a:schemeClr val="dk1"/>
                          </a:solidFill>
                        </a:rPr>
                        <a:t>y</a:t>
                      </a:r>
                      <a:endParaRPr b="1"/>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4CCCC"/>
                    </a:solidFill>
                  </a:tcPr>
                </a:tc>
                <a:tc>
                  <a:txBody>
                    <a:bodyPr/>
                    <a:lstStyle/>
                    <a:p>
                      <a:pPr indent="0" lvl="0" marL="0" rtl="0" algn="ctr">
                        <a:spcBef>
                          <a:spcPts val="0"/>
                        </a:spcBef>
                        <a:spcAft>
                          <a:spcPts val="0"/>
                        </a:spcAft>
                        <a:buNone/>
                      </a:pPr>
                      <a:r>
                        <a:rPr b="1" lang="en"/>
                        <a:t>x</a:t>
                      </a:r>
                      <a:r>
                        <a:rPr b="1" baseline="-25000" lang="en"/>
                        <a:t>1</a:t>
                      </a:r>
                      <a:endParaRPr b="1" baseline="-25000"/>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b="1" lang="en">
                          <a:solidFill>
                            <a:schemeClr val="dk1"/>
                          </a:solidFill>
                        </a:rPr>
                        <a:t>x</a:t>
                      </a:r>
                      <a:r>
                        <a:rPr b="1" baseline="-25000" lang="en">
                          <a:solidFill>
                            <a:schemeClr val="dk1"/>
                          </a:solidFill>
                        </a:rPr>
                        <a:t>2</a:t>
                      </a:r>
                      <a:endParaRPr b="1"/>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b="1" lang="en">
                          <a:solidFill>
                            <a:schemeClr val="dk1"/>
                          </a:solidFill>
                        </a:rPr>
                        <a:t>x</a:t>
                      </a:r>
                      <a:r>
                        <a:rPr b="1" baseline="-25000" lang="en">
                          <a:solidFill>
                            <a:schemeClr val="dk1"/>
                          </a:solidFill>
                        </a:rPr>
                        <a:t>3</a:t>
                      </a:r>
                      <a:endParaRPr b="1"/>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r>
            </a:tbl>
          </a:graphicData>
        </a:graphic>
      </p:graphicFrame>
      <p:sp>
        <p:nvSpPr>
          <p:cNvPr id="598" name="Google Shape;598;p74"/>
          <p:cNvSpPr txBox="1"/>
          <p:nvPr/>
        </p:nvSpPr>
        <p:spPr>
          <a:xfrm>
            <a:off x="4366775" y="2221775"/>
            <a:ext cx="876000" cy="451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100"/>
              <a:t>X</a:t>
            </a:r>
            <a:endParaRPr b="1" sz="2100"/>
          </a:p>
        </p:txBody>
      </p:sp>
      <p:sp>
        <p:nvSpPr>
          <p:cNvPr id="599" name="Google Shape;599;p74"/>
          <p:cNvSpPr txBox="1"/>
          <p:nvPr/>
        </p:nvSpPr>
        <p:spPr>
          <a:xfrm>
            <a:off x="2328625" y="2221775"/>
            <a:ext cx="876000" cy="451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100"/>
              <a:t>y</a:t>
            </a:r>
            <a:endParaRPr b="1" sz="2100"/>
          </a:p>
        </p:txBody>
      </p:sp>
      <p:pic>
        <p:nvPicPr>
          <p:cNvPr id="600" name="Google Shape;600;p74"/>
          <p:cNvPicPr preferRelativeResize="0"/>
          <p:nvPr/>
        </p:nvPicPr>
        <p:blipFill>
          <a:blip r:embed="rId4">
            <a:alphaModFix/>
          </a:blip>
          <a:stretch>
            <a:fillRect/>
          </a:stretch>
        </p:blipFill>
        <p:spPr>
          <a:xfrm>
            <a:off x="2408725" y="3230850"/>
            <a:ext cx="4427626" cy="63035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4" name="Shape 604"/>
        <p:cNvGrpSpPr/>
        <p:nvPr/>
      </p:nvGrpSpPr>
      <p:grpSpPr>
        <a:xfrm>
          <a:off x="0" y="0"/>
          <a:ext cx="0" cy="0"/>
          <a:chOff x="0" y="0"/>
          <a:chExt cx="0" cy="0"/>
        </a:xfrm>
      </p:grpSpPr>
      <p:sp>
        <p:nvSpPr>
          <p:cNvPr id="605" name="Google Shape;605;p7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606" name="Google Shape;606;p75"/>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This is the same as the common notation for a simple line: </a:t>
            </a:r>
            <a:r>
              <a:rPr b="1" lang="en" sz="2900">
                <a:solidFill>
                  <a:srgbClr val="434343"/>
                </a:solidFill>
                <a:latin typeface="Montserrat"/>
                <a:ea typeface="Montserrat"/>
                <a:cs typeface="Montserrat"/>
                <a:sym typeface="Montserrat"/>
              </a:rPr>
              <a:t>y=mx+b</a:t>
            </a:r>
            <a:endParaRPr b="1" sz="2900">
              <a:solidFill>
                <a:srgbClr val="434343"/>
              </a:solidFill>
              <a:latin typeface="Montserrat"/>
              <a:ea typeface="Montserrat"/>
              <a:cs typeface="Montserrat"/>
              <a:sym typeface="Montserrat"/>
            </a:endParaRPr>
          </a:p>
        </p:txBody>
      </p:sp>
      <p:pic>
        <p:nvPicPr>
          <p:cNvPr descr="watermark.jpg" id="607" name="Google Shape;607;p7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608" name="Google Shape;608;p7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graphicFrame>
        <p:nvGraphicFramePr>
          <p:cNvPr id="609" name="Google Shape;609;p75"/>
          <p:cNvGraphicFramePr/>
          <p:nvPr/>
        </p:nvGraphicFramePr>
        <p:xfrm>
          <a:off x="2328625" y="2720925"/>
          <a:ext cx="3000000" cy="3000000"/>
        </p:xfrm>
        <a:graphic>
          <a:graphicData uri="http://schemas.openxmlformats.org/drawingml/2006/table">
            <a:tbl>
              <a:tblPr>
                <a:noFill/>
                <a:tableStyleId>{82D82778-AF98-4441-BC55-31034A7D516B}</a:tableStyleId>
              </a:tblPr>
              <a:tblGrid>
                <a:gridCol w="960550"/>
                <a:gridCol w="960550"/>
                <a:gridCol w="960550"/>
                <a:gridCol w="960550"/>
              </a:tblGrid>
              <a:tr h="335850">
                <a:tc>
                  <a:txBody>
                    <a:bodyPr/>
                    <a:lstStyle/>
                    <a:p>
                      <a:pPr indent="0" lvl="0" marL="0" rtl="0" algn="ctr">
                        <a:spcBef>
                          <a:spcPts val="0"/>
                        </a:spcBef>
                        <a:spcAft>
                          <a:spcPts val="0"/>
                        </a:spcAft>
                        <a:buClr>
                          <a:schemeClr val="dk1"/>
                        </a:buClr>
                        <a:buSzPts val="1100"/>
                        <a:buFont typeface="Arial"/>
                        <a:buNone/>
                      </a:pPr>
                      <a:r>
                        <a:rPr b="1" lang="en">
                          <a:solidFill>
                            <a:schemeClr val="dk1"/>
                          </a:solidFill>
                        </a:rPr>
                        <a:t>y</a:t>
                      </a:r>
                      <a:endParaRPr b="1"/>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4CCCC"/>
                    </a:solidFill>
                  </a:tcPr>
                </a:tc>
                <a:tc>
                  <a:txBody>
                    <a:bodyPr/>
                    <a:lstStyle/>
                    <a:p>
                      <a:pPr indent="0" lvl="0" marL="0" rtl="0" algn="ctr">
                        <a:spcBef>
                          <a:spcPts val="0"/>
                        </a:spcBef>
                        <a:spcAft>
                          <a:spcPts val="0"/>
                        </a:spcAft>
                        <a:buNone/>
                      </a:pPr>
                      <a:r>
                        <a:rPr b="1" lang="en"/>
                        <a:t>x</a:t>
                      </a:r>
                      <a:r>
                        <a:rPr b="1" baseline="-25000" lang="en"/>
                        <a:t>1</a:t>
                      </a:r>
                      <a:endParaRPr b="1" baseline="-25000"/>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b="1" lang="en">
                          <a:solidFill>
                            <a:schemeClr val="dk1"/>
                          </a:solidFill>
                        </a:rPr>
                        <a:t>x</a:t>
                      </a:r>
                      <a:r>
                        <a:rPr b="1" baseline="-25000" lang="en">
                          <a:solidFill>
                            <a:schemeClr val="dk1"/>
                          </a:solidFill>
                        </a:rPr>
                        <a:t>2</a:t>
                      </a:r>
                      <a:endParaRPr b="1"/>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b="1" lang="en">
                          <a:solidFill>
                            <a:schemeClr val="dk1"/>
                          </a:solidFill>
                        </a:rPr>
                        <a:t>x</a:t>
                      </a:r>
                      <a:r>
                        <a:rPr b="1" baseline="-25000" lang="en">
                          <a:solidFill>
                            <a:schemeClr val="dk1"/>
                          </a:solidFill>
                        </a:rPr>
                        <a:t>3</a:t>
                      </a:r>
                      <a:endParaRPr b="1"/>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r>
            </a:tbl>
          </a:graphicData>
        </a:graphic>
      </p:graphicFrame>
      <p:sp>
        <p:nvSpPr>
          <p:cNvPr id="610" name="Google Shape;610;p75"/>
          <p:cNvSpPr txBox="1"/>
          <p:nvPr/>
        </p:nvSpPr>
        <p:spPr>
          <a:xfrm>
            <a:off x="4366775" y="2221775"/>
            <a:ext cx="876000" cy="451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100"/>
              <a:t>X</a:t>
            </a:r>
            <a:endParaRPr b="1" sz="2100"/>
          </a:p>
        </p:txBody>
      </p:sp>
      <p:sp>
        <p:nvSpPr>
          <p:cNvPr id="611" name="Google Shape;611;p75"/>
          <p:cNvSpPr txBox="1"/>
          <p:nvPr/>
        </p:nvSpPr>
        <p:spPr>
          <a:xfrm>
            <a:off x="2328625" y="2221775"/>
            <a:ext cx="876000" cy="451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100"/>
              <a:t>y</a:t>
            </a:r>
            <a:endParaRPr b="1" sz="2100"/>
          </a:p>
        </p:txBody>
      </p:sp>
      <p:pic>
        <p:nvPicPr>
          <p:cNvPr id="612" name="Google Shape;612;p75"/>
          <p:cNvPicPr preferRelativeResize="0"/>
          <p:nvPr/>
        </p:nvPicPr>
        <p:blipFill>
          <a:blip r:embed="rId4">
            <a:alphaModFix/>
          </a:blip>
          <a:stretch>
            <a:fillRect/>
          </a:stretch>
        </p:blipFill>
        <p:spPr>
          <a:xfrm>
            <a:off x="2408725" y="3230850"/>
            <a:ext cx="4427626" cy="63035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6" name="Shape 616"/>
        <p:cNvGrpSpPr/>
        <p:nvPr/>
      </p:nvGrpSpPr>
      <p:grpSpPr>
        <a:xfrm>
          <a:off x="0" y="0"/>
          <a:ext cx="0" cy="0"/>
          <a:chOff x="0" y="0"/>
          <a:chExt cx="0" cy="0"/>
        </a:xfrm>
      </p:grpSpPr>
      <p:sp>
        <p:nvSpPr>
          <p:cNvPr id="617" name="Google Shape;617;p7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618" name="Google Shape;618;p76"/>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This is stating there is some Beta coefficient for each feature to minimize error.</a:t>
            </a:r>
            <a:r>
              <a:rPr lang="en" sz="2900">
                <a:solidFill>
                  <a:srgbClr val="434343"/>
                </a:solidFill>
                <a:latin typeface="Montserrat"/>
                <a:ea typeface="Montserrat"/>
                <a:cs typeface="Montserrat"/>
                <a:sym typeface="Montserrat"/>
              </a:rPr>
              <a:t> </a:t>
            </a:r>
            <a:endParaRPr sz="2900">
              <a:solidFill>
                <a:srgbClr val="434343"/>
              </a:solidFill>
              <a:latin typeface="Montserrat"/>
              <a:ea typeface="Montserrat"/>
              <a:cs typeface="Montserrat"/>
              <a:sym typeface="Montserrat"/>
            </a:endParaRPr>
          </a:p>
        </p:txBody>
      </p:sp>
      <p:pic>
        <p:nvPicPr>
          <p:cNvPr descr="watermark.jpg" id="619" name="Google Shape;619;p7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620" name="Google Shape;620;p7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graphicFrame>
        <p:nvGraphicFramePr>
          <p:cNvPr id="621" name="Google Shape;621;p76"/>
          <p:cNvGraphicFramePr/>
          <p:nvPr/>
        </p:nvGraphicFramePr>
        <p:xfrm>
          <a:off x="2328625" y="2720925"/>
          <a:ext cx="3000000" cy="3000000"/>
        </p:xfrm>
        <a:graphic>
          <a:graphicData uri="http://schemas.openxmlformats.org/drawingml/2006/table">
            <a:tbl>
              <a:tblPr>
                <a:noFill/>
                <a:tableStyleId>{82D82778-AF98-4441-BC55-31034A7D516B}</a:tableStyleId>
              </a:tblPr>
              <a:tblGrid>
                <a:gridCol w="960550"/>
                <a:gridCol w="960550"/>
                <a:gridCol w="960550"/>
                <a:gridCol w="960550"/>
              </a:tblGrid>
              <a:tr h="335850">
                <a:tc>
                  <a:txBody>
                    <a:bodyPr/>
                    <a:lstStyle/>
                    <a:p>
                      <a:pPr indent="0" lvl="0" marL="0" rtl="0" algn="ctr">
                        <a:spcBef>
                          <a:spcPts val="0"/>
                        </a:spcBef>
                        <a:spcAft>
                          <a:spcPts val="0"/>
                        </a:spcAft>
                        <a:buClr>
                          <a:schemeClr val="dk1"/>
                        </a:buClr>
                        <a:buSzPts val="1100"/>
                        <a:buFont typeface="Arial"/>
                        <a:buNone/>
                      </a:pPr>
                      <a:r>
                        <a:rPr b="1" lang="en">
                          <a:solidFill>
                            <a:schemeClr val="dk1"/>
                          </a:solidFill>
                        </a:rPr>
                        <a:t>y</a:t>
                      </a:r>
                      <a:endParaRPr b="1"/>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4CCCC"/>
                    </a:solidFill>
                  </a:tcPr>
                </a:tc>
                <a:tc>
                  <a:txBody>
                    <a:bodyPr/>
                    <a:lstStyle/>
                    <a:p>
                      <a:pPr indent="0" lvl="0" marL="0" rtl="0" algn="ctr">
                        <a:spcBef>
                          <a:spcPts val="0"/>
                        </a:spcBef>
                        <a:spcAft>
                          <a:spcPts val="0"/>
                        </a:spcAft>
                        <a:buNone/>
                      </a:pPr>
                      <a:r>
                        <a:rPr b="1" lang="en"/>
                        <a:t>x</a:t>
                      </a:r>
                      <a:r>
                        <a:rPr b="1" baseline="-25000" lang="en"/>
                        <a:t>1</a:t>
                      </a:r>
                      <a:endParaRPr b="1" baseline="-25000"/>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b="1" lang="en">
                          <a:solidFill>
                            <a:schemeClr val="dk1"/>
                          </a:solidFill>
                        </a:rPr>
                        <a:t>x</a:t>
                      </a:r>
                      <a:r>
                        <a:rPr b="1" baseline="-25000" lang="en">
                          <a:solidFill>
                            <a:schemeClr val="dk1"/>
                          </a:solidFill>
                        </a:rPr>
                        <a:t>2</a:t>
                      </a:r>
                      <a:endParaRPr b="1"/>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b="1" lang="en">
                          <a:solidFill>
                            <a:schemeClr val="dk1"/>
                          </a:solidFill>
                        </a:rPr>
                        <a:t>x</a:t>
                      </a:r>
                      <a:r>
                        <a:rPr b="1" baseline="-25000" lang="en">
                          <a:solidFill>
                            <a:schemeClr val="dk1"/>
                          </a:solidFill>
                        </a:rPr>
                        <a:t>3</a:t>
                      </a:r>
                      <a:endParaRPr b="1"/>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r>
            </a:tbl>
          </a:graphicData>
        </a:graphic>
      </p:graphicFrame>
      <p:sp>
        <p:nvSpPr>
          <p:cNvPr id="622" name="Google Shape;622;p76"/>
          <p:cNvSpPr txBox="1"/>
          <p:nvPr/>
        </p:nvSpPr>
        <p:spPr>
          <a:xfrm>
            <a:off x="4366775" y="2221775"/>
            <a:ext cx="876000" cy="451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100"/>
              <a:t>X</a:t>
            </a:r>
            <a:endParaRPr b="1" sz="2100"/>
          </a:p>
        </p:txBody>
      </p:sp>
      <p:sp>
        <p:nvSpPr>
          <p:cNvPr id="623" name="Google Shape;623;p76"/>
          <p:cNvSpPr txBox="1"/>
          <p:nvPr/>
        </p:nvSpPr>
        <p:spPr>
          <a:xfrm>
            <a:off x="2328625" y="2221775"/>
            <a:ext cx="876000" cy="451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100"/>
              <a:t>y</a:t>
            </a:r>
            <a:endParaRPr b="1" sz="2100"/>
          </a:p>
        </p:txBody>
      </p:sp>
      <p:pic>
        <p:nvPicPr>
          <p:cNvPr id="624" name="Google Shape;624;p76"/>
          <p:cNvPicPr preferRelativeResize="0"/>
          <p:nvPr/>
        </p:nvPicPr>
        <p:blipFill>
          <a:blip r:embed="rId4">
            <a:alphaModFix/>
          </a:blip>
          <a:stretch>
            <a:fillRect/>
          </a:stretch>
        </p:blipFill>
        <p:spPr>
          <a:xfrm>
            <a:off x="2408725" y="3230850"/>
            <a:ext cx="4427626" cy="63035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8" name="Shape 628"/>
        <p:cNvGrpSpPr/>
        <p:nvPr/>
      </p:nvGrpSpPr>
      <p:grpSpPr>
        <a:xfrm>
          <a:off x="0" y="0"/>
          <a:ext cx="0" cy="0"/>
          <a:chOff x="0" y="0"/>
          <a:chExt cx="0" cy="0"/>
        </a:xfrm>
      </p:grpSpPr>
      <p:sp>
        <p:nvSpPr>
          <p:cNvPr id="629" name="Google Shape;629;p7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630" name="Google Shape;630;p77"/>
          <p:cNvSpPr txBox="1"/>
          <p:nvPr>
            <p:ph idx="1" type="body"/>
          </p:nvPr>
        </p:nvSpPr>
        <p:spPr>
          <a:xfrm>
            <a:off x="311700" y="1152475"/>
            <a:ext cx="8684100" cy="23817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We can also express this equation as a sum:</a:t>
            </a:r>
            <a:endParaRPr sz="2900">
              <a:solidFill>
                <a:srgbClr val="434343"/>
              </a:solidFill>
              <a:latin typeface="Montserrat"/>
              <a:ea typeface="Montserrat"/>
              <a:cs typeface="Montserrat"/>
              <a:sym typeface="Montserrat"/>
            </a:endParaRPr>
          </a:p>
        </p:txBody>
      </p:sp>
      <p:pic>
        <p:nvPicPr>
          <p:cNvPr descr="watermark.jpg" id="631" name="Google Shape;631;p7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632" name="Google Shape;632;p7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graphicFrame>
        <p:nvGraphicFramePr>
          <p:cNvPr id="633" name="Google Shape;633;p77"/>
          <p:cNvGraphicFramePr/>
          <p:nvPr/>
        </p:nvGraphicFramePr>
        <p:xfrm>
          <a:off x="2328625" y="2720925"/>
          <a:ext cx="3000000" cy="3000000"/>
        </p:xfrm>
        <a:graphic>
          <a:graphicData uri="http://schemas.openxmlformats.org/drawingml/2006/table">
            <a:tbl>
              <a:tblPr>
                <a:noFill/>
                <a:tableStyleId>{82D82778-AF98-4441-BC55-31034A7D516B}</a:tableStyleId>
              </a:tblPr>
              <a:tblGrid>
                <a:gridCol w="960550"/>
                <a:gridCol w="960550"/>
                <a:gridCol w="960550"/>
                <a:gridCol w="960550"/>
              </a:tblGrid>
              <a:tr h="335850">
                <a:tc>
                  <a:txBody>
                    <a:bodyPr/>
                    <a:lstStyle/>
                    <a:p>
                      <a:pPr indent="0" lvl="0" marL="0" rtl="0" algn="ctr">
                        <a:spcBef>
                          <a:spcPts val="0"/>
                        </a:spcBef>
                        <a:spcAft>
                          <a:spcPts val="0"/>
                        </a:spcAft>
                        <a:buNone/>
                      </a:pPr>
                      <a:r>
                        <a:rPr b="1" lang="en">
                          <a:solidFill>
                            <a:schemeClr val="dk1"/>
                          </a:solidFill>
                        </a:rPr>
                        <a:t>y</a:t>
                      </a:r>
                      <a:endParaRPr b="1"/>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4CCCC"/>
                    </a:solidFill>
                  </a:tcPr>
                </a:tc>
                <a:tc>
                  <a:txBody>
                    <a:bodyPr/>
                    <a:lstStyle/>
                    <a:p>
                      <a:pPr indent="0" lvl="0" marL="0" rtl="0" algn="ctr">
                        <a:spcBef>
                          <a:spcPts val="0"/>
                        </a:spcBef>
                        <a:spcAft>
                          <a:spcPts val="0"/>
                        </a:spcAft>
                        <a:buNone/>
                      </a:pPr>
                      <a:r>
                        <a:rPr b="1" lang="en"/>
                        <a:t>x</a:t>
                      </a:r>
                      <a:r>
                        <a:rPr b="1" baseline="-25000" lang="en"/>
                        <a:t>1</a:t>
                      </a:r>
                      <a:endParaRPr b="1" baseline="-25000"/>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b="1" lang="en">
                          <a:solidFill>
                            <a:schemeClr val="dk1"/>
                          </a:solidFill>
                        </a:rPr>
                        <a:t>x</a:t>
                      </a:r>
                      <a:r>
                        <a:rPr b="1" baseline="-25000" lang="en">
                          <a:solidFill>
                            <a:schemeClr val="dk1"/>
                          </a:solidFill>
                        </a:rPr>
                        <a:t>2</a:t>
                      </a:r>
                      <a:endParaRPr b="1"/>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b="1" lang="en">
                          <a:solidFill>
                            <a:schemeClr val="dk1"/>
                          </a:solidFill>
                        </a:rPr>
                        <a:t>x</a:t>
                      </a:r>
                      <a:r>
                        <a:rPr b="1" baseline="-25000" lang="en">
                          <a:solidFill>
                            <a:schemeClr val="dk1"/>
                          </a:solidFill>
                        </a:rPr>
                        <a:t>3</a:t>
                      </a:r>
                      <a:endParaRPr b="1"/>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r>
            </a:tbl>
          </a:graphicData>
        </a:graphic>
      </p:graphicFrame>
      <p:sp>
        <p:nvSpPr>
          <p:cNvPr id="634" name="Google Shape;634;p77"/>
          <p:cNvSpPr txBox="1"/>
          <p:nvPr/>
        </p:nvSpPr>
        <p:spPr>
          <a:xfrm>
            <a:off x="4366775" y="2221775"/>
            <a:ext cx="876000" cy="451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100"/>
              <a:t>X</a:t>
            </a:r>
            <a:endParaRPr b="1" sz="2100"/>
          </a:p>
        </p:txBody>
      </p:sp>
      <p:sp>
        <p:nvSpPr>
          <p:cNvPr id="635" name="Google Shape;635;p77"/>
          <p:cNvSpPr txBox="1"/>
          <p:nvPr/>
        </p:nvSpPr>
        <p:spPr>
          <a:xfrm>
            <a:off x="2328625" y="2221775"/>
            <a:ext cx="876000" cy="451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100"/>
              <a:t>y</a:t>
            </a:r>
            <a:endParaRPr b="1" sz="2100"/>
          </a:p>
        </p:txBody>
      </p:sp>
      <p:pic>
        <p:nvPicPr>
          <p:cNvPr id="636" name="Google Shape;636;p77"/>
          <p:cNvPicPr preferRelativeResize="0"/>
          <p:nvPr/>
        </p:nvPicPr>
        <p:blipFill>
          <a:blip r:embed="rId4">
            <a:alphaModFix/>
          </a:blip>
          <a:stretch>
            <a:fillRect/>
          </a:stretch>
        </p:blipFill>
        <p:spPr>
          <a:xfrm>
            <a:off x="2408725" y="3230850"/>
            <a:ext cx="4427626" cy="630350"/>
          </a:xfrm>
          <a:prstGeom prst="rect">
            <a:avLst/>
          </a:prstGeom>
          <a:noFill/>
          <a:ln>
            <a:noFill/>
          </a:ln>
        </p:spPr>
      </p:pic>
      <p:pic>
        <p:nvPicPr>
          <p:cNvPr id="637" name="Google Shape;637;p77"/>
          <p:cNvPicPr preferRelativeResize="0"/>
          <p:nvPr/>
        </p:nvPicPr>
        <p:blipFill>
          <a:blip r:embed="rId5">
            <a:alphaModFix/>
          </a:blip>
          <a:stretch>
            <a:fillRect/>
          </a:stretch>
        </p:blipFill>
        <p:spPr>
          <a:xfrm>
            <a:off x="2408725" y="3779425"/>
            <a:ext cx="2501776" cy="1306275"/>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1" name="Shape 641"/>
        <p:cNvGrpSpPr/>
        <p:nvPr/>
      </p:nvGrpSpPr>
      <p:grpSpPr>
        <a:xfrm>
          <a:off x="0" y="0"/>
          <a:ext cx="0" cy="0"/>
          <a:chOff x="0" y="0"/>
          <a:chExt cx="0" cy="0"/>
        </a:xfrm>
      </p:grpSpPr>
      <p:sp>
        <p:nvSpPr>
          <p:cNvPr id="642" name="Google Shape;642;p7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643" name="Google Shape;643;p78"/>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Note the y hat symbol displays a prediction. There is usually no set of Betas to create a perfect fit to y! </a:t>
            </a:r>
            <a:endParaRPr sz="2900">
              <a:solidFill>
                <a:srgbClr val="434343"/>
              </a:solidFill>
              <a:latin typeface="Montserrat"/>
              <a:ea typeface="Montserrat"/>
              <a:cs typeface="Montserrat"/>
              <a:sym typeface="Montserrat"/>
            </a:endParaRPr>
          </a:p>
        </p:txBody>
      </p:sp>
      <p:pic>
        <p:nvPicPr>
          <p:cNvPr descr="watermark.jpg" id="644" name="Google Shape;644;p7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645" name="Google Shape;645;p7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646" name="Google Shape;646;p78"/>
          <p:cNvPicPr preferRelativeResize="0"/>
          <p:nvPr/>
        </p:nvPicPr>
        <p:blipFill>
          <a:blip r:embed="rId4">
            <a:alphaModFix/>
          </a:blip>
          <a:stretch>
            <a:fillRect/>
          </a:stretch>
        </p:blipFill>
        <p:spPr>
          <a:xfrm>
            <a:off x="2239621" y="2552650"/>
            <a:ext cx="4038175" cy="2108475"/>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0" name="Shape 650"/>
        <p:cNvGrpSpPr/>
        <p:nvPr/>
      </p:nvGrpSpPr>
      <p:grpSpPr>
        <a:xfrm>
          <a:off x="0" y="0"/>
          <a:ext cx="0" cy="0"/>
          <a:chOff x="0" y="0"/>
          <a:chExt cx="0" cy="0"/>
        </a:xfrm>
      </p:grpSpPr>
      <p:sp>
        <p:nvSpPr>
          <p:cNvPr id="651" name="Google Shape;651;p7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652" name="Google Shape;652;p79"/>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Line equation:</a:t>
            </a:r>
            <a:endParaRPr sz="2900">
              <a:solidFill>
                <a:srgbClr val="434343"/>
              </a:solidFill>
              <a:latin typeface="Montserrat"/>
              <a:ea typeface="Montserrat"/>
              <a:cs typeface="Montserrat"/>
              <a:sym typeface="Montserrat"/>
            </a:endParaRPr>
          </a:p>
        </p:txBody>
      </p:sp>
      <p:pic>
        <p:nvPicPr>
          <p:cNvPr descr="watermark.jpg" id="653" name="Google Shape;653;p7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654" name="Google Shape;654;p7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655" name="Google Shape;655;p79"/>
          <p:cNvPicPr preferRelativeResize="0"/>
          <p:nvPr/>
        </p:nvPicPr>
        <p:blipFill>
          <a:blip r:embed="rId4">
            <a:alphaModFix/>
          </a:blip>
          <a:stretch>
            <a:fillRect/>
          </a:stretch>
        </p:blipFill>
        <p:spPr>
          <a:xfrm>
            <a:off x="2239625" y="2738450"/>
            <a:ext cx="5680400" cy="2292975"/>
          </a:xfrm>
          <a:prstGeom prst="rect">
            <a:avLst/>
          </a:prstGeom>
          <a:noFill/>
          <a:ln>
            <a:noFill/>
          </a:ln>
        </p:spPr>
      </p:pic>
      <p:sp>
        <p:nvSpPr>
          <p:cNvPr id="656" name="Google Shape;656;p79"/>
          <p:cNvSpPr/>
          <p:nvPr/>
        </p:nvSpPr>
        <p:spPr>
          <a:xfrm>
            <a:off x="2989475" y="4568875"/>
            <a:ext cx="103800" cy="103800"/>
          </a:xfrm>
          <a:prstGeom prst="ellipse">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79"/>
          <p:cNvSpPr/>
          <p:nvPr/>
        </p:nvSpPr>
        <p:spPr>
          <a:xfrm>
            <a:off x="4162450" y="3751500"/>
            <a:ext cx="103800" cy="103800"/>
          </a:xfrm>
          <a:prstGeom prst="ellipse">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79"/>
          <p:cNvSpPr/>
          <p:nvPr/>
        </p:nvSpPr>
        <p:spPr>
          <a:xfrm>
            <a:off x="5969850" y="2919425"/>
            <a:ext cx="103800" cy="103800"/>
          </a:xfrm>
          <a:prstGeom prst="ellipse">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79"/>
          <p:cNvSpPr/>
          <p:nvPr/>
        </p:nvSpPr>
        <p:spPr>
          <a:xfrm>
            <a:off x="5552175" y="3998725"/>
            <a:ext cx="103800" cy="103800"/>
          </a:xfrm>
          <a:prstGeom prst="ellipse">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60" name="Google Shape;660;p79"/>
          <p:cNvCxnSpPr/>
          <p:nvPr/>
        </p:nvCxnSpPr>
        <p:spPr>
          <a:xfrm flipH="1" rot="10800000">
            <a:off x="2592075" y="2885500"/>
            <a:ext cx="4899600" cy="1856100"/>
          </a:xfrm>
          <a:prstGeom prst="straightConnector1">
            <a:avLst/>
          </a:prstGeom>
          <a:noFill/>
          <a:ln cap="flat" cmpd="sng" w="28575">
            <a:solidFill>
              <a:srgbClr val="E69138"/>
            </a:solidFill>
            <a:prstDash val="solid"/>
            <a:round/>
            <a:headEnd len="med" w="med" type="none"/>
            <a:tailEnd len="med" w="med" type="none"/>
          </a:ln>
        </p:spPr>
      </p:cxnSp>
      <p:pic>
        <p:nvPicPr>
          <p:cNvPr id="661" name="Google Shape;661;p79"/>
          <p:cNvPicPr preferRelativeResize="0"/>
          <p:nvPr/>
        </p:nvPicPr>
        <p:blipFill>
          <a:blip r:embed="rId5">
            <a:alphaModFix/>
          </a:blip>
          <a:stretch>
            <a:fillRect/>
          </a:stretch>
        </p:blipFill>
        <p:spPr>
          <a:xfrm>
            <a:off x="3648794" y="1296861"/>
            <a:ext cx="2862068" cy="1494388"/>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5" name="Shape 665"/>
        <p:cNvGrpSpPr/>
        <p:nvPr/>
      </p:nvGrpSpPr>
      <p:grpSpPr>
        <a:xfrm>
          <a:off x="0" y="0"/>
          <a:ext cx="0" cy="0"/>
          <a:chOff x="0" y="0"/>
          <a:chExt cx="0" cy="0"/>
        </a:xfrm>
      </p:grpSpPr>
      <p:sp>
        <p:nvSpPr>
          <p:cNvPr id="666" name="Google Shape;666;p8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667" name="Google Shape;667;p80"/>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0" lvl="0" marL="457200" marR="0" rtl="0" algn="l">
              <a:lnSpc>
                <a:spcPct val="100000"/>
              </a:lnSpc>
              <a:spcBef>
                <a:spcPts val="0"/>
              </a:spcBef>
              <a:spcAft>
                <a:spcPts val="1600"/>
              </a:spcAft>
              <a:buNone/>
            </a:pPr>
            <a:r>
              <a:t/>
            </a:r>
            <a:endParaRPr sz="2900">
              <a:solidFill>
                <a:srgbClr val="434343"/>
              </a:solidFill>
              <a:latin typeface="Montserrat"/>
              <a:ea typeface="Montserrat"/>
              <a:cs typeface="Montserrat"/>
              <a:sym typeface="Montserrat"/>
            </a:endParaRPr>
          </a:p>
        </p:txBody>
      </p:sp>
      <p:pic>
        <p:nvPicPr>
          <p:cNvPr descr="watermark.jpg" id="668" name="Google Shape;668;p8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669" name="Google Shape;669;p8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670" name="Google Shape;670;p80"/>
          <p:cNvPicPr preferRelativeResize="0"/>
          <p:nvPr/>
        </p:nvPicPr>
        <p:blipFill>
          <a:blip r:embed="rId4">
            <a:alphaModFix/>
          </a:blip>
          <a:stretch>
            <a:fillRect/>
          </a:stretch>
        </p:blipFill>
        <p:spPr>
          <a:xfrm>
            <a:off x="2239625" y="2738450"/>
            <a:ext cx="5680400" cy="2292975"/>
          </a:xfrm>
          <a:prstGeom prst="rect">
            <a:avLst/>
          </a:prstGeom>
          <a:noFill/>
          <a:ln>
            <a:noFill/>
          </a:ln>
        </p:spPr>
      </p:pic>
      <p:sp>
        <p:nvSpPr>
          <p:cNvPr id="671" name="Google Shape;671;p80"/>
          <p:cNvSpPr/>
          <p:nvPr/>
        </p:nvSpPr>
        <p:spPr>
          <a:xfrm>
            <a:off x="2989475" y="4568875"/>
            <a:ext cx="103800" cy="103800"/>
          </a:xfrm>
          <a:prstGeom prst="ellipse">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80"/>
          <p:cNvSpPr/>
          <p:nvPr/>
        </p:nvSpPr>
        <p:spPr>
          <a:xfrm>
            <a:off x="4162450" y="3751500"/>
            <a:ext cx="103800" cy="103800"/>
          </a:xfrm>
          <a:prstGeom prst="ellipse">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80"/>
          <p:cNvSpPr/>
          <p:nvPr/>
        </p:nvSpPr>
        <p:spPr>
          <a:xfrm>
            <a:off x="5969850" y="2919425"/>
            <a:ext cx="103800" cy="103800"/>
          </a:xfrm>
          <a:prstGeom prst="ellipse">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80"/>
          <p:cNvSpPr/>
          <p:nvPr/>
        </p:nvSpPr>
        <p:spPr>
          <a:xfrm>
            <a:off x="5552175" y="3998725"/>
            <a:ext cx="103800" cy="103800"/>
          </a:xfrm>
          <a:prstGeom prst="ellipse">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75" name="Google Shape;675;p80"/>
          <p:cNvCxnSpPr/>
          <p:nvPr/>
        </p:nvCxnSpPr>
        <p:spPr>
          <a:xfrm flipH="1" rot="10800000">
            <a:off x="2592075" y="2885500"/>
            <a:ext cx="4899600" cy="1856100"/>
          </a:xfrm>
          <a:prstGeom prst="straightConnector1">
            <a:avLst/>
          </a:prstGeom>
          <a:noFill/>
          <a:ln cap="flat" cmpd="sng" w="28575">
            <a:solidFill>
              <a:srgbClr val="E69138"/>
            </a:solidFill>
            <a:prstDash val="solid"/>
            <a:round/>
            <a:headEnd len="med" w="med" type="none"/>
            <a:tailEnd len="med" w="med" type="none"/>
          </a:ln>
        </p:spPr>
      </p:cxnSp>
      <p:pic>
        <p:nvPicPr>
          <p:cNvPr id="676" name="Google Shape;676;p80"/>
          <p:cNvPicPr preferRelativeResize="0"/>
          <p:nvPr/>
        </p:nvPicPr>
        <p:blipFill>
          <a:blip r:embed="rId5">
            <a:alphaModFix/>
          </a:blip>
          <a:stretch>
            <a:fillRect/>
          </a:stretch>
        </p:blipFill>
        <p:spPr>
          <a:xfrm>
            <a:off x="3648794" y="1296861"/>
            <a:ext cx="2862068" cy="1494388"/>
          </a:xfrm>
          <a:prstGeom prst="rect">
            <a:avLst/>
          </a:prstGeom>
          <a:noFill/>
          <a:ln>
            <a:noFill/>
          </a:ln>
        </p:spPr>
      </p:pic>
      <p:sp>
        <p:nvSpPr>
          <p:cNvPr id="677" name="Google Shape;677;p80"/>
          <p:cNvSpPr/>
          <p:nvPr/>
        </p:nvSpPr>
        <p:spPr>
          <a:xfrm>
            <a:off x="5988950" y="1823125"/>
            <a:ext cx="458100" cy="439200"/>
          </a:xfrm>
          <a:prstGeom prst="roundRect">
            <a:avLst>
              <a:gd fmla="val 16667" name="adj"/>
            </a:avLst>
          </a:prstGeom>
          <a:no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78" name="Google Shape;678;p80"/>
          <p:cNvCxnSpPr/>
          <p:nvPr/>
        </p:nvCxnSpPr>
        <p:spPr>
          <a:xfrm>
            <a:off x="2574100" y="4760925"/>
            <a:ext cx="5176500" cy="0"/>
          </a:xfrm>
          <a:prstGeom prst="straightConnector1">
            <a:avLst/>
          </a:prstGeom>
          <a:noFill/>
          <a:ln cap="flat" cmpd="sng" w="28575">
            <a:solidFill>
              <a:srgbClr val="E06666"/>
            </a:solidFill>
            <a:prstDash val="solid"/>
            <a:round/>
            <a:headEnd len="med" w="med" type="diamond"/>
            <a:tailEnd len="med" w="med" type="diamond"/>
          </a:ln>
        </p:spPr>
      </p:cxn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2" name="Shape 682"/>
        <p:cNvGrpSpPr/>
        <p:nvPr/>
      </p:nvGrpSpPr>
      <p:grpSpPr>
        <a:xfrm>
          <a:off x="0" y="0"/>
          <a:ext cx="0" cy="0"/>
          <a:chOff x="0" y="0"/>
          <a:chExt cx="0" cy="0"/>
        </a:xfrm>
      </p:grpSpPr>
      <p:sp>
        <p:nvSpPr>
          <p:cNvPr id="683" name="Google Shape;683;p8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684" name="Google Shape;684;p81"/>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0" lvl="0" marL="457200" marR="0" rtl="0" algn="l">
              <a:lnSpc>
                <a:spcPct val="100000"/>
              </a:lnSpc>
              <a:spcBef>
                <a:spcPts val="0"/>
              </a:spcBef>
              <a:spcAft>
                <a:spcPts val="1600"/>
              </a:spcAft>
              <a:buNone/>
            </a:pPr>
            <a:r>
              <a:t/>
            </a:r>
            <a:endParaRPr sz="2900">
              <a:solidFill>
                <a:srgbClr val="434343"/>
              </a:solidFill>
              <a:latin typeface="Montserrat"/>
              <a:ea typeface="Montserrat"/>
              <a:cs typeface="Montserrat"/>
              <a:sym typeface="Montserrat"/>
            </a:endParaRPr>
          </a:p>
        </p:txBody>
      </p:sp>
      <p:pic>
        <p:nvPicPr>
          <p:cNvPr descr="watermark.jpg" id="685" name="Google Shape;685;p8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686" name="Google Shape;686;p8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687" name="Google Shape;687;p81"/>
          <p:cNvPicPr preferRelativeResize="0"/>
          <p:nvPr/>
        </p:nvPicPr>
        <p:blipFill>
          <a:blip r:embed="rId4">
            <a:alphaModFix/>
          </a:blip>
          <a:stretch>
            <a:fillRect/>
          </a:stretch>
        </p:blipFill>
        <p:spPr>
          <a:xfrm>
            <a:off x="2239625" y="2738450"/>
            <a:ext cx="5680400" cy="2292975"/>
          </a:xfrm>
          <a:prstGeom prst="rect">
            <a:avLst/>
          </a:prstGeom>
          <a:noFill/>
          <a:ln>
            <a:noFill/>
          </a:ln>
        </p:spPr>
      </p:pic>
      <p:sp>
        <p:nvSpPr>
          <p:cNvPr id="688" name="Google Shape;688;p81"/>
          <p:cNvSpPr/>
          <p:nvPr/>
        </p:nvSpPr>
        <p:spPr>
          <a:xfrm>
            <a:off x="2989475" y="4568875"/>
            <a:ext cx="103800" cy="103800"/>
          </a:xfrm>
          <a:prstGeom prst="ellipse">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81"/>
          <p:cNvSpPr/>
          <p:nvPr/>
        </p:nvSpPr>
        <p:spPr>
          <a:xfrm>
            <a:off x="4162450" y="3751500"/>
            <a:ext cx="103800" cy="103800"/>
          </a:xfrm>
          <a:prstGeom prst="ellipse">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81"/>
          <p:cNvSpPr/>
          <p:nvPr/>
        </p:nvSpPr>
        <p:spPr>
          <a:xfrm>
            <a:off x="5969850" y="2919425"/>
            <a:ext cx="103800" cy="103800"/>
          </a:xfrm>
          <a:prstGeom prst="ellipse">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81"/>
          <p:cNvSpPr/>
          <p:nvPr/>
        </p:nvSpPr>
        <p:spPr>
          <a:xfrm>
            <a:off x="5552175" y="3998725"/>
            <a:ext cx="103800" cy="103800"/>
          </a:xfrm>
          <a:prstGeom prst="ellipse">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92" name="Google Shape;692;p81"/>
          <p:cNvCxnSpPr/>
          <p:nvPr/>
        </p:nvCxnSpPr>
        <p:spPr>
          <a:xfrm flipH="1" rot="10800000">
            <a:off x="2592075" y="2885500"/>
            <a:ext cx="4899600" cy="1856100"/>
          </a:xfrm>
          <a:prstGeom prst="straightConnector1">
            <a:avLst/>
          </a:prstGeom>
          <a:noFill/>
          <a:ln cap="flat" cmpd="sng" w="28575">
            <a:solidFill>
              <a:srgbClr val="E69138"/>
            </a:solidFill>
            <a:prstDash val="solid"/>
            <a:round/>
            <a:headEnd len="med" w="med" type="none"/>
            <a:tailEnd len="med" w="med" type="none"/>
          </a:ln>
        </p:spPr>
      </p:cxnSp>
      <p:pic>
        <p:nvPicPr>
          <p:cNvPr id="693" name="Google Shape;693;p81"/>
          <p:cNvPicPr preferRelativeResize="0"/>
          <p:nvPr/>
        </p:nvPicPr>
        <p:blipFill>
          <a:blip r:embed="rId5">
            <a:alphaModFix/>
          </a:blip>
          <a:stretch>
            <a:fillRect/>
          </a:stretch>
        </p:blipFill>
        <p:spPr>
          <a:xfrm>
            <a:off x="3648794" y="1296861"/>
            <a:ext cx="2862068" cy="1494388"/>
          </a:xfrm>
          <a:prstGeom prst="rect">
            <a:avLst/>
          </a:prstGeom>
          <a:noFill/>
          <a:ln>
            <a:noFill/>
          </a:ln>
        </p:spPr>
      </p:pic>
      <p:sp>
        <p:nvSpPr>
          <p:cNvPr id="694" name="Google Shape;694;p81"/>
          <p:cNvSpPr/>
          <p:nvPr/>
        </p:nvSpPr>
        <p:spPr>
          <a:xfrm>
            <a:off x="5988950" y="1823125"/>
            <a:ext cx="458100" cy="439200"/>
          </a:xfrm>
          <a:prstGeom prst="roundRect">
            <a:avLst>
              <a:gd fmla="val 16667" name="adj"/>
            </a:avLst>
          </a:prstGeom>
          <a:no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95" name="Google Shape;695;p81"/>
          <p:cNvCxnSpPr/>
          <p:nvPr/>
        </p:nvCxnSpPr>
        <p:spPr>
          <a:xfrm>
            <a:off x="2574100" y="4760925"/>
            <a:ext cx="5176500" cy="0"/>
          </a:xfrm>
          <a:prstGeom prst="straightConnector1">
            <a:avLst/>
          </a:prstGeom>
          <a:noFill/>
          <a:ln cap="flat" cmpd="sng" w="28575">
            <a:solidFill>
              <a:srgbClr val="E06666"/>
            </a:solidFill>
            <a:prstDash val="solid"/>
            <a:round/>
            <a:headEnd len="med" w="med" type="diamond"/>
            <a:tailEnd len="med" w="med" type="diamond"/>
          </a:ln>
        </p:spPr>
      </p:cxnSp>
      <p:sp>
        <p:nvSpPr>
          <p:cNvPr id="696" name="Google Shape;696;p81"/>
          <p:cNvSpPr txBox="1"/>
          <p:nvPr/>
        </p:nvSpPr>
        <p:spPr>
          <a:xfrm>
            <a:off x="6055075" y="3887150"/>
            <a:ext cx="736800" cy="43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500">
                <a:solidFill>
                  <a:srgbClr val="38761D"/>
                </a:solidFill>
                <a:latin typeface="Montserrat"/>
                <a:ea typeface="Montserrat"/>
                <a:cs typeface="Montserrat"/>
                <a:sym typeface="Montserrat"/>
              </a:rPr>
              <a:t>β</a:t>
            </a:r>
            <a:endParaRPr sz="3500">
              <a:solidFill>
                <a:srgbClr val="38761D"/>
              </a:solidFill>
              <a:latin typeface="Montserrat"/>
              <a:ea typeface="Montserrat"/>
              <a:cs typeface="Montserrat"/>
              <a:sym typeface="Montserrat"/>
            </a:endParaRPr>
          </a:p>
        </p:txBody>
      </p:sp>
      <p:sp>
        <p:nvSpPr>
          <p:cNvPr id="697" name="Google Shape;697;p81"/>
          <p:cNvSpPr/>
          <p:nvPr/>
        </p:nvSpPr>
        <p:spPr>
          <a:xfrm>
            <a:off x="5511750" y="1657400"/>
            <a:ext cx="458100" cy="675900"/>
          </a:xfrm>
          <a:prstGeom prst="roundRect">
            <a:avLst>
              <a:gd fmla="val 16667" name="adj"/>
            </a:avLst>
          </a:prstGeom>
          <a:noFill/>
          <a:ln cap="flat" cmpd="sng" w="2857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81"/>
          <p:cNvSpPr/>
          <p:nvPr/>
        </p:nvSpPr>
        <p:spPr>
          <a:xfrm flipH="1" rot="1504681">
            <a:off x="6589537" y="3444472"/>
            <a:ext cx="475638" cy="969254"/>
          </a:xfrm>
          <a:prstGeom prst="bentArrow">
            <a:avLst>
              <a:gd fmla="val 25000" name="adj1"/>
              <a:gd fmla="val 25000" name="adj2"/>
              <a:gd fmla="val 25000" name="adj3"/>
              <a:gd fmla="val 43750" name="adj4"/>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2" name="Shape 702"/>
        <p:cNvGrpSpPr/>
        <p:nvPr/>
      </p:nvGrpSpPr>
      <p:grpSpPr>
        <a:xfrm>
          <a:off x="0" y="0"/>
          <a:ext cx="0" cy="0"/>
          <a:chOff x="0" y="0"/>
          <a:chExt cx="0" cy="0"/>
        </a:xfrm>
      </p:grpSpPr>
      <p:sp>
        <p:nvSpPr>
          <p:cNvPr id="703" name="Google Shape;703;p8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704" name="Google Shape;704;p82"/>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0" lvl="0" marL="457200" marR="0" rtl="0" algn="l">
              <a:lnSpc>
                <a:spcPct val="100000"/>
              </a:lnSpc>
              <a:spcBef>
                <a:spcPts val="0"/>
              </a:spcBef>
              <a:spcAft>
                <a:spcPts val="1600"/>
              </a:spcAft>
              <a:buNone/>
            </a:pPr>
            <a:r>
              <a:t/>
            </a:r>
            <a:endParaRPr sz="2900">
              <a:solidFill>
                <a:srgbClr val="434343"/>
              </a:solidFill>
              <a:latin typeface="Montserrat"/>
              <a:ea typeface="Montserrat"/>
              <a:cs typeface="Montserrat"/>
              <a:sym typeface="Montserrat"/>
            </a:endParaRPr>
          </a:p>
        </p:txBody>
      </p:sp>
      <p:pic>
        <p:nvPicPr>
          <p:cNvPr descr="watermark.jpg" id="705" name="Google Shape;705;p8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706" name="Google Shape;706;p8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707" name="Google Shape;707;p82"/>
          <p:cNvPicPr preferRelativeResize="0"/>
          <p:nvPr/>
        </p:nvPicPr>
        <p:blipFill>
          <a:blip r:embed="rId4">
            <a:alphaModFix/>
          </a:blip>
          <a:stretch>
            <a:fillRect/>
          </a:stretch>
        </p:blipFill>
        <p:spPr>
          <a:xfrm>
            <a:off x="2239625" y="2738450"/>
            <a:ext cx="5680400" cy="2292975"/>
          </a:xfrm>
          <a:prstGeom prst="rect">
            <a:avLst/>
          </a:prstGeom>
          <a:noFill/>
          <a:ln>
            <a:noFill/>
          </a:ln>
        </p:spPr>
      </p:pic>
      <p:sp>
        <p:nvSpPr>
          <p:cNvPr id="708" name="Google Shape;708;p82"/>
          <p:cNvSpPr/>
          <p:nvPr/>
        </p:nvSpPr>
        <p:spPr>
          <a:xfrm>
            <a:off x="2989475" y="4568875"/>
            <a:ext cx="103800" cy="103800"/>
          </a:xfrm>
          <a:prstGeom prst="ellipse">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82"/>
          <p:cNvSpPr/>
          <p:nvPr/>
        </p:nvSpPr>
        <p:spPr>
          <a:xfrm>
            <a:off x="4162450" y="3751500"/>
            <a:ext cx="103800" cy="103800"/>
          </a:xfrm>
          <a:prstGeom prst="ellipse">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82"/>
          <p:cNvSpPr/>
          <p:nvPr/>
        </p:nvSpPr>
        <p:spPr>
          <a:xfrm>
            <a:off x="5969850" y="2919425"/>
            <a:ext cx="103800" cy="103800"/>
          </a:xfrm>
          <a:prstGeom prst="ellipse">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82"/>
          <p:cNvSpPr/>
          <p:nvPr/>
        </p:nvSpPr>
        <p:spPr>
          <a:xfrm>
            <a:off x="5552175" y="3998725"/>
            <a:ext cx="103800" cy="103800"/>
          </a:xfrm>
          <a:prstGeom prst="ellipse">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12" name="Google Shape;712;p82"/>
          <p:cNvCxnSpPr/>
          <p:nvPr/>
        </p:nvCxnSpPr>
        <p:spPr>
          <a:xfrm flipH="1" rot="10800000">
            <a:off x="2592075" y="2885500"/>
            <a:ext cx="4899600" cy="1856100"/>
          </a:xfrm>
          <a:prstGeom prst="straightConnector1">
            <a:avLst/>
          </a:prstGeom>
          <a:noFill/>
          <a:ln cap="flat" cmpd="sng" w="28575">
            <a:solidFill>
              <a:srgbClr val="E69138"/>
            </a:solidFill>
            <a:prstDash val="solid"/>
            <a:round/>
            <a:headEnd len="med" w="med" type="none"/>
            <a:tailEnd len="med" w="med" type="none"/>
          </a:ln>
        </p:spPr>
      </p:cxnSp>
      <p:pic>
        <p:nvPicPr>
          <p:cNvPr id="713" name="Google Shape;713;p82"/>
          <p:cNvPicPr preferRelativeResize="0"/>
          <p:nvPr/>
        </p:nvPicPr>
        <p:blipFill>
          <a:blip r:embed="rId5">
            <a:alphaModFix/>
          </a:blip>
          <a:stretch>
            <a:fillRect/>
          </a:stretch>
        </p:blipFill>
        <p:spPr>
          <a:xfrm>
            <a:off x="3648794" y="1296861"/>
            <a:ext cx="2862068" cy="1494388"/>
          </a:xfrm>
          <a:prstGeom prst="rect">
            <a:avLst/>
          </a:prstGeom>
          <a:noFill/>
          <a:ln>
            <a:noFill/>
          </a:ln>
        </p:spPr>
      </p:pic>
      <p:sp>
        <p:nvSpPr>
          <p:cNvPr id="714" name="Google Shape;714;p82"/>
          <p:cNvSpPr/>
          <p:nvPr/>
        </p:nvSpPr>
        <p:spPr>
          <a:xfrm>
            <a:off x="5988950" y="1823125"/>
            <a:ext cx="458100" cy="439200"/>
          </a:xfrm>
          <a:prstGeom prst="roundRect">
            <a:avLst>
              <a:gd fmla="val 16667" name="adj"/>
            </a:avLst>
          </a:prstGeom>
          <a:no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15" name="Google Shape;715;p82"/>
          <p:cNvCxnSpPr/>
          <p:nvPr/>
        </p:nvCxnSpPr>
        <p:spPr>
          <a:xfrm flipH="1" rot="10800000">
            <a:off x="2574100" y="2900025"/>
            <a:ext cx="4907400" cy="1860900"/>
          </a:xfrm>
          <a:prstGeom prst="straightConnector1">
            <a:avLst/>
          </a:prstGeom>
          <a:noFill/>
          <a:ln cap="flat" cmpd="sng" w="28575">
            <a:solidFill>
              <a:srgbClr val="E06666"/>
            </a:solidFill>
            <a:prstDash val="solid"/>
            <a:round/>
            <a:headEnd len="med" w="med" type="diamond"/>
            <a:tailEnd len="med" w="med" type="diamond"/>
          </a:ln>
        </p:spPr>
      </p:cxnSp>
      <p:sp>
        <p:nvSpPr>
          <p:cNvPr id="716" name="Google Shape;716;p82"/>
          <p:cNvSpPr/>
          <p:nvPr/>
        </p:nvSpPr>
        <p:spPr>
          <a:xfrm>
            <a:off x="5511750" y="1657400"/>
            <a:ext cx="458100" cy="675900"/>
          </a:xfrm>
          <a:prstGeom prst="roundRect">
            <a:avLst>
              <a:gd fmla="val 16667" name="adj"/>
            </a:avLst>
          </a:prstGeom>
          <a:noFill/>
          <a:ln cap="flat" cmpd="sng" w="2857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17" name="Google Shape;717;p82"/>
          <p:cNvCxnSpPr/>
          <p:nvPr/>
        </p:nvCxnSpPr>
        <p:spPr>
          <a:xfrm flipH="1" rot="10800000">
            <a:off x="2574100" y="2887975"/>
            <a:ext cx="4907400" cy="1860900"/>
          </a:xfrm>
          <a:prstGeom prst="straightConnector1">
            <a:avLst/>
          </a:prstGeom>
          <a:noFill/>
          <a:ln cap="flat" cmpd="sng" w="28575">
            <a:solidFill>
              <a:srgbClr val="38761D"/>
            </a:solidFill>
            <a:prstDash val="dash"/>
            <a:round/>
            <a:headEnd len="med" w="med" type="diamond"/>
            <a:tailEnd len="med" w="med" type="diamond"/>
          </a:ln>
        </p:spPr>
      </p:cxn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1" name="Shape 721"/>
        <p:cNvGrpSpPr/>
        <p:nvPr/>
      </p:nvGrpSpPr>
      <p:grpSpPr>
        <a:xfrm>
          <a:off x="0" y="0"/>
          <a:ext cx="0" cy="0"/>
          <a:chOff x="0" y="0"/>
          <a:chExt cx="0" cy="0"/>
        </a:xfrm>
      </p:grpSpPr>
      <p:sp>
        <p:nvSpPr>
          <p:cNvPr id="722" name="Google Shape;722;p8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pic>
        <p:nvPicPr>
          <p:cNvPr descr="watermark.jpg" id="723" name="Google Shape;723;p8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724" name="Google Shape;724;p8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725" name="Google Shape;725;p83"/>
          <p:cNvPicPr preferRelativeResize="0"/>
          <p:nvPr/>
        </p:nvPicPr>
        <p:blipFill>
          <a:blip r:embed="rId4">
            <a:alphaModFix/>
          </a:blip>
          <a:stretch>
            <a:fillRect/>
          </a:stretch>
        </p:blipFill>
        <p:spPr>
          <a:xfrm>
            <a:off x="3648794" y="1296861"/>
            <a:ext cx="2862068" cy="1494388"/>
          </a:xfrm>
          <a:prstGeom prst="rect">
            <a:avLst/>
          </a:prstGeom>
          <a:noFill/>
          <a:ln>
            <a:noFill/>
          </a:ln>
        </p:spPr>
      </p:pic>
      <p:sp>
        <p:nvSpPr>
          <p:cNvPr id="726" name="Google Shape;726;p83"/>
          <p:cNvSpPr/>
          <p:nvPr/>
        </p:nvSpPr>
        <p:spPr>
          <a:xfrm>
            <a:off x="3617950" y="1705050"/>
            <a:ext cx="458100" cy="572700"/>
          </a:xfrm>
          <a:prstGeom prst="roundRect">
            <a:avLst>
              <a:gd fmla="val 16667" name="adj"/>
            </a:avLst>
          </a:prstGeom>
          <a:no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27" name="Google Shape;727;p83"/>
          <p:cNvPicPr preferRelativeResize="0"/>
          <p:nvPr/>
        </p:nvPicPr>
        <p:blipFill>
          <a:blip r:embed="rId5">
            <a:alphaModFix/>
          </a:blip>
          <a:stretch>
            <a:fillRect/>
          </a:stretch>
        </p:blipFill>
        <p:spPr>
          <a:xfrm>
            <a:off x="2239625" y="2738450"/>
            <a:ext cx="5680400" cy="2292975"/>
          </a:xfrm>
          <a:prstGeom prst="rect">
            <a:avLst/>
          </a:prstGeom>
          <a:noFill/>
          <a:ln>
            <a:noFill/>
          </a:ln>
        </p:spPr>
      </p:pic>
      <p:sp>
        <p:nvSpPr>
          <p:cNvPr id="728" name="Google Shape;728;p83"/>
          <p:cNvSpPr/>
          <p:nvPr/>
        </p:nvSpPr>
        <p:spPr>
          <a:xfrm>
            <a:off x="2989475" y="4568875"/>
            <a:ext cx="103800" cy="103800"/>
          </a:xfrm>
          <a:prstGeom prst="ellipse">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83"/>
          <p:cNvSpPr/>
          <p:nvPr/>
        </p:nvSpPr>
        <p:spPr>
          <a:xfrm>
            <a:off x="4162450" y="3751500"/>
            <a:ext cx="103800" cy="103800"/>
          </a:xfrm>
          <a:prstGeom prst="ellipse">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83"/>
          <p:cNvSpPr/>
          <p:nvPr/>
        </p:nvSpPr>
        <p:spPr>
          <a:xfrm>
            <a:off x="5552175" y="3998725"/>
            <a:ext cx="103800" cy="103800"/>
          </a:xfrm>
          <a:prstGeom prst="ellipse">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31" name="Google Shape;731;p83"/>
          <p:cNvCxnSpPr/>
          <p:nvPr/>
        </p:nvCxnSpPr>
        <p:spPr>
          <a:xfrm flipH="1" rot="10800000">
            <a:off x="2592075" y="2885500"/>
            <a:ext cx="4899600" cy="1856100"/>
          </a:xfrm>
          <a:prstGeom prst="straightConnector1">
            <a:avLst/>
          </a:prstGeom>
          <a:noFill/>
          <a:ln cap="flat" cmpd="sng" w="28575">
            <a:solidFill>
              <a:srgbClr val="E69138"/>
            </a:solidFill>
            <a:prstDash val="solid"/>
            <a:round/>
            <a:headEnd len="med" w="med" type="none"/>
            <a:tailEnd len="med" w="med" type="none"/>
          </a:ln>
        </p:spPr>
      </p:cxnSp>
      <p:cxnSp>
        <p:nvCxnSpPr>
          <p:cNvPr id="732" name="Google Shape;732;p83"/>
          <p:cNvCxnSpPr>
            <a:stCxn id="729" idx="4"/>
          </p:cNvCxnSpPr>
          <p:nvPr/>
        </p:nvCxnSpPr>
        <p:spPr>
          <a:xfrm flipH="1">
            <a:off x="4213150" y="3855300"/>
            <a:ext cx="1200" cy="276600"/>
          </a:xfrm>
          <a:prstGeom prst="straightConnector1">
            <a:avLst/>
          </a:prstGeom>
          <a:noFill/>
          <a:ln cap="flat" cmpd="sng" w="19050">
            <a:solidFill>
              <a:srgbClr val="E06666"/>
            </a:solidFill>
            <a:prstDash val="dash"/>
            <a:round/>
            <a:headEnd len="med" w="med" type="none"/>
            <a:tailEnd len="med" w="med" type="none"/>
          </a:ln>
        </p:spPr>
      </p:cxnSp>
      <p:cxnSp>
        <p:nvCxnSpPr>
          <p:cNvPr id="733" name="Google Shape;733;p83"/>
          <p:cNvCxnSpPr/>
          <p:nvPr/>
        </p:nvCxnSpPr>
        <p:spPr>
          <a:xfrm flipH="1">
            <a:off x="6015150" y="3023225"/>
            <a:ext cx="6600" cy="417900"/>
          </a:xfrm>
          <a:prstGeom prst="straightConnector1">
            <a:avLst/>
          </a:prstGeom>
          <a:noFill/>
          <a:ln cap="flat" cmpd="sng" w="19050">
            <a:solidFill>
              <a:srgbClr val="E06666"/>
            </a:solidFill>
            <a:prstDash val="dash"/>
            <a:round/>
            <a:headEnd len="med" w="med" type="none"/>
            <a:tailEnd len="med" w="med" type="none"/>
          </a:ln>
        </p:spPr>
      </p:cxnSp>
      <p:cxnSp>
        <p:nvCxnSpPr>
          <p:cNvPr id="734" name="Google Shape;734;p83"/>
          <p:cNvCxnSpPr>
            <a:stCxn id="730" idx="0"/>
          </p:cNvCxnSpPr>
          <p:nvPr/>
        </p:nvCxnSpPr>
        <p:spPr>
          <a:xfrm flipH="1" rot="10800000">
            <a:off x="5604075" y="3621625"/>
            <a:ext cx="9000" cy="377100"/>
          </a:xfrm>
          <a:prstGeom prst="straightConnector1">
            <a:avLst/>
          </a:prstGeom>
          <a:noFill/>
          <a:ln cap="flat" cmpd="sng" w="19050">
            <a:solidFill>
              <a:srgbClr val="E06666"/>
            </a:solidFill>
            <a:prstDash val="dash"/>
            <a:round/>
            <a:headEnd len="med" w="med" type="none"/>
            <a:tailEnd len="med" w="med" type="none"/>
          </a:ln>
        </p:spPr>
      </p:cxnSp>
      <p:sp>
        <p:nvSpPr>
          <p:cNvPr id="735" name="Google Shape;735;p83"/>
          <p:cNvSpPr/>
          <p:nvPr/>
        </p:nvSpPr>
        <p:spPr>
          <a:xfrm>
            <a:off x="5969850" y="2919425"/>
            <a:ext cx="103800" cy="103800"/>
          </a:xfrm>
          <a:prstGeom prst="ellipse">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30"/>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Introduction to Linear Regression</a:t>
            </a:r>
            <a:endParaRPr b="1">
              <a:latin typeface="Montserrat"/>
              <a:ea typeface="Montserrat"/>
              <a:cs typeface="Montserrat"/>
              <a:sym typeface="Montserrat"/>
            </a:endParaRPr>
          </a:p>
        </p:txBody>
      </p:sp>
      <p:sp>
        <p:nvSpPr>
          <p:cNvPr id="139" name="Google Shape;139;p30"/>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900"/>
              <a:t>Algorithm Theory - Part One</a:t>
            </a:r>
            <a:endParaRPr sz="3900"/>
          </a:p>
          <a:p>
            <a:pPr indent="0" lvl="0" marL="0" rtl="0" algn="ctr">
              <a:spcBef>
                <a:spcPts val="0"/>
              </a:spcBef>
              <a:spcAft>
                <a:spcPts val="0"/>
              </a:spcAft>
              <a:buNone/>
            </a:pPr>
            <a:r>
              <a:rPr lang="en" sz="3900"/>
              <a:t>History and Motivation</a:t>
            </a:r>
            <a:endParaRPr sz="3900"/>
          </a:p>
        </p:txBody>
      </p:sp>
      <p:pic>
        <p:nvPicPr>
          <p:cNvPr descr="watermark.jpg" id="140" name="Google Shape;140;p3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41" name="Google Shape;141;p3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9" name="Shape 739"/>
        <p:cNvGrpSpPr/>
        <p:nvPr/>
      </p:nvGrpSpPr>
      <p:grpSpPr>
        <a:xfrm>
          <a:off x="0" y="0"/>
          <a:ext cx="0" cy="0"/>
          <a:chOff x="0" y="0"/>
          <a:chExt cx="0" cy="0"/>
        </a:xfrm>
      </p:grpSpPr>
      <p:sp>
        <p:nvSpPr>
          <p:cNvPr id="740" name="Google Shape;740;p8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741" name="Google Shape;741;p84"/>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For simple problems with one X feature we can easily solve for Betas values with an analytical solution.</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Let’s quickly solve a simple example problem, then later we will see that for multiple features we will need gradient descent.</a:t>
            </a:r>
            <a:endParaRPr sz="2900">
              <a:solidFill>
                <a:srgbClr val="434343"/>
              </a:solidFill>
              <a:latin typeface="Montserrat"/>
              <a:ea typeface="Montserrat"/>
              <a:cs typeface="Montserrat"/>
              <a:sym typeface="Montserrat"/>
            </a:endParaRPr>
          </a:p>
        </p:txBody>
      </p:sp>
      <p:pic>
        <p:nvPicPr>
          <p:cNvPr descr="watermark.jpg" id="742" name="Google Shape;742;p8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743" name="Google Shape;743;p8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7" name="Shape 747"/>
        <p:cNvGrpSpPr/>
        <p:nvPr/>
      </p:nvGrpSpPr>
      <p:grpSpPr>
        <a:xfrm>
          <a:off x="0" y="0"/>
          <a:ext cx="0" cy="0"/>
          <a:chOff x="0" y="0"/>
          <a:chExt cx="0" cy="0"/>
        </a:xfrm>
      </p:grpSpPr>
      <p:sp>
        <p:nvSpPr>
          <p:cNvPr id="748" name="Google Shape;748;p8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749" name="Google Shape;749;p85"/>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As we expand to more than a single feature however, an analytical solution quickly becomes unscalable.</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Instead we shift focus on </a:t>
            </a:r>
            <a:r>
              <a:rPr b="1" lang="en" sz="2900">
                <a:solidFill>
                  <a:srgbClr val="434343"/>
                </a:solidFill>
                <a:latin typeface="Montserrat"/>
                <a:ea typeface="Montserrat"/>
                <a:cs typeface="Montserrat"/>
                <a:sym typeface="Montserrat"/>
              </a:rPr>
              <a:t>minimizing </a:t>
            </a:r>
            <a:r>
              <a:rPr lang="en" sz="2900">
                <a:solidFill>
                  <a:srgbClr val="434343"/>
                </a:solidFill>
                <a:latin typeface="Montserrat"/>
                <a:ea typeface="Montserrat"/>
                <a:cs typeface="Montserrat"/>
                <a:sym typeface="Montserrat"/>
              </a:rPr>
              <a:t>a </a:t>
            </a:r>
            <a:r>
              <a:rPr b="1" lang="en" sz="2900">
                <a:solidFill>
                  <a:srgbClr val="434343"/>
                </a:solidFill>
                <a:latin typeface="Montserrat"/>
                <a:ea typeface="Montserrat"/>
                <a:cs typeface="Montserrat"/>
                <a:sym typeface="Montserrat"/>
              </a:rPr>
              <a:t>cost function </a:t>
            </a:r>
            <a:r>
              <a:rPr lang="en" sz="2900">
                <a:solidFill>
                  <a:srgbClr val="434343"/>
                </a:solidFill>
                <a:latin typeface="Montserrat"/>
                <a:ea typeface="Montserrat"/>
                <a:cs typeface="Montserrat"/>
                <a:sym typeface="Montserrat"/>
              </a:rPr>
              <a:t>with </a:t>
            </a:r>
            <a:r>
              <a:rPr b="1" lang="en" sz="2900">
                <a:solidFill>
                  <a:srgbClr val="434343"/>
                </a:solidFill>
                <a:latin typeface="Montserrat"/>
                <a:ea typeface="Montserrat"/>
                <a:cs typeface="Montserrat"/>
                <a:sym typeface="Montserrat"/>
              </a:rPr>
              <a:t>gradient descent.</a:t>
            </a:r>
            <a:endParaRPr sz="2900">
              <a:solidFill>
                <a:srgbClr val="434343"/>
              </a:solidFill>
              <a:latin typeface="Montserrat"/>
              <a:ea typeface="Montserrat"/>
              <a:cs typeface="Montserrat"/>
              <a:sym typeface="Montserrat"/>
            </a:endParaRPr>
          </a:p>
        </p:txBody>
      </p:sp>
      <p:pic>
        <p:nvPicPr>
          <p:cNvPr descr="watermark.jpg" id="750" name="Google Shape;750;p8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751" name="Google Shape;751;p8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5" name="Shape 755"/>
        <p:cNvGrpSpPr/>
        <p:nvPr/>
      </p:nvGrpSpPr>
      <p:grpSpPr>
        <a:xfrm>
          <a:off x="0" y="0"/>
          <a:ext cx="0" cy="0"/>
          <a:chOff x="0" y="0"/>
          <a:chExt cx="0" cy="0"/>
        </a:xfrm>
      </p:grpSpPr>
      <p:sp>
        <p:nvSpPr>
          <p:cNvPr id="756" name="Google Shape;756;p8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757" name="Google Shape;757;p86"/>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We can use </a:t>
            </a:r>
            <a:r>
              <a:rPr b="1" lang="en" sz="2900">
                <a:solidFill>
                  <a:srgbClr val="434343"/>
                </a:solidFill>
                <a:latin typeface="Montserrat"/>
                <a:ea typeface="Montserrat"/>
                <a:cs typeface="Montserrat"/>
                <a:sym typeface="Montserrat"/>
              </a:rPr>
              <a:t>gradient descent </a:t>
            </a:r>
            <a:r>
              <a:rPr lang="en" sz="2900">
                <a:solidFill>
                  <a:srgbClr val="434343"/>
                </a:solidFill>
                <a:latin typeface="Montserrat"/>
                <a:ea typeface="Montserrat"/>
                <a:cs typeface="Montserrat"/>
                <a:sym typeface="Montserrat"/>
              </a:rPr>
              <a:t>to solve a </a:t>
            </a:r>
            <a:r>
              <a:rPr b="1" lang="en" sz="2900">
                <a:solidFill>
                  <a:srgbClr val="434343"/>
                </a:solidFill>
                <a:latin typeface="Montserrat"/>
                <a:ea typeface="Montserrat"/>
                <a:cs typeface="Montserrat"/>
                <a:sym typeface="Montserrat"/>
              </a:rPr>
              <a:t>cost function</a:t>
            </a:r>
            <a:r>
              <a:rPr lang="en" sz="2900">
                <a:solidFill>
                  <a:srgbClr val="434343"/>
                </a:solidFill>
                <a:latin typeface="Montserrat"/>
                <a:ea typeface="Montserrat"/>
                <a:cs typeface="Montserrat"/>
                <a:sym typeface="Montserrat"/>
              </a:rPr>
              <a:t> to calculate Beta values!</a:t>
            </a:r>
            <a:endParaRPr sz="2900">
              <a:solidFill>
                <a:srgbClr val="434343"/>
              </a:solidFill>
              <a:latin typeface="Montserrat"/>
              <a:ea typeface="Montserrat"/>
              <a:cs typeface="Montserrat"/>
              <a:sym typeface="Montserrat"/>
            </a:endParaRPr>
          </a:p>
        </p:txBody>
      </p:sp>
      <p:pic>
        <p:nvPicPr>
          <p:cNvPr descr="watermark.jpg" id="758" name="Google Shape;758;p8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759" name="Google Shape;759;p8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760" name="Google Shape;760;p86"/>
          <p:cNvPicPr preferRelativeResize="0"/>
          <p:nvPr/>
        </p:nvPicPr>
        <p:blipFill>
          <a:blip r:embed="rId4">
            <a:alphaModFix/>
          </a:blip>
          <a:stretch>
            <a:fillRect/>
          </a:stretch>
        </p:blipFill>
        <p:spPr>
          <a:xfrm>
            <a:off x="2239621" y="2552650"/>
            <a:ext cx="4038175" cy="2108475"/>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4" name="Shape 764"/>
        <p:cNvGrpSpPr/>
        <p:nvPr/>
      </p:nvGrpSpPr>
      <p:grpSpPr>
        <a:xfrm>
          <a:off x="0" y="0"/>
          <a:ext cx="0" cy="0"/>
          <a:chOff x="0" y="0"/>
          <a:chExt cx="0" cy="0"/>
        </a:xfrm>
      </p:grpSpPr>
      <p:sp>
        <p:nvSpPr>
          <p:cNvPr id="765" name="Google Shape;765;p8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766" name="Google Shape;766;p87"/>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We’ll work on developing a cost function to minimize in the next lectures!</a:t>
            </a:r>
            <a:endParaRPr sz="2900">
              <a:solidFill>
                <a:srgbClr val="434343"/>
              </a:solidFill>
              <a:latin typeface="Montserrat"/>
              <a:ea typeface="Montserrat"/>
              <a:cs typeface="Montserrat"/>
              <a:sym typeface="Montserrat"/>
            </a:endParaRPr>
          </a:p>
        </p:txBody>
      </p:sp>
      <p:pic>
        <p:nvPicPr>
          <p:cNvPr descr="watermark.jpg" id="767" name="Google Shape;767;p8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768" name="Google Shape;768;p8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769" name="Google Shape;769;p87"/>
          <p:cNvPicPr preferRelativeResize="0"/>
          <p:nvPr/>
        </p:nvPicPr>
        <p:blipFill>
          <a:blip r:embed="rId4">
            <a:alphaModFix/>
          </a:blip>
          <a:stretch>
            <a:fillRect/>
          </a:stretch>
        </p:blipFill>
        <p:spPr>
          <a:xfrm>
            <a:off x="2239621" y="2552650"/>
            <a:ext cx="4038175" cy="2108475"/>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3" name="Shape 773"/>
        <p:cNvGrpSpPr/>
        <p:nvPr/>
      </p:nvGrpSpPr>
      <p:grpSpPr>
        <a:xfrm>
          <a:off x="0" y="0"/>
          <a:ext cx="0" cy="0"/>
          <a:chOff x="0" y="0"/>
          <a:chExt cx="0" cy="0"/>
        </a:xfrm>
      </p:grpSpPr>
      <p:sp>
        <p:nvSpPr>
          <p:cNvPr id="774" name="Google Shape;774;p88"/>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Introduction to Linear Regression</a:t>
            </a:r>
            <a:endParaRPr b="1">
              <a:latin typeface="Montserrat"/>
              <a:ea typeface="Montserrat"/>
              <a:cs typeface="Montserrat"/>
              <a:sym typeface="Montserrat"/>
            </a:endParaRPr>
          </a:p>
        </p:txBody>
      </p:sp>
      <p:sp>
        <p:nvSpPr>
          <p:cNvPr id="775" name="Google Shape;775;p88"/>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900"/>
              <a:t>Algorithm Theory - Part Three</a:t>
            </a:r>
            <a:endParaRPr sz="3900"/>
          </a:p>
          <a:p>
            <a:pPr indent="0" lvl="0" marL="0" rtl="0" algn="ctr">
              <a:spcBef>
                <a:spcPts val="0"/>
              </a:spcBef>
              <a:spcAft>
                <a:spcPts val="0"/>
              </a:spcAft>
              <a:buNone/>
            </a:pPr>
            <a:r>
              <a:rPr lang="en" sz="3900"/>
              <a:t>Cost Function</a:t>
            </a:r>
            <a:endParaRPr sz="3900"/>
          </a:p>
        </p:txBody>
      </p:sp>
      <p:pic>
        <p:nvPicPr>
          <p:cNvPr descr="watermark.jpg" id="776" name="Google Shape;776;p8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777" name="Google Shape;777;p8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1" name="Shape 781"/>
        <p:cNvGrpSpPr/>
        <p:nvPr/>
      </p:nvGrpSpPr>
      <p:grpSpPr>
        <a:xfrm>
          <a:off x="0" y="0"/>
          <a:ext cx="0" cy="0"/>
          <a:chOff x="0" y="0"/>
          <a:chExt cx="0" cy="0"/>
        </a:xfrm>
      </p:grpSpPr>
      <p:sp>
        <p:nvSpPr>
          <p:cNvPr id="782" name="Google Shape;782;p8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783" name="Google Shape;783;p89"/>
          <p:cNvSpPr txBox="1"/>
          <p:nvPr>
            <p:ph idx="1" type="body"/>
          </p:nvPr>
        </p:nvSpPr>
        <p:spPr>
          <a:xfrm>
            <a:off x="311700" y="1152475"/>
            <a:ext cx="88323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What we know so far:</a:t>
            </a:r>
            <a:endParaRPr sz="2900">
              <a:solidFill>
                <a:srgbClr val="434343"/>
              </a:solidFill>
              <a:latin typeface="Montserrat"/>
              <a:ea typeface="Montserrat"/>
              <a:cs typeface="Montserrat"/>
              <a:sym typeface="Montserrat"/>
            </a:endParaRPr>
          </a:p>
          <a:p>
            <a:pPr indent="-412750" lvl="1"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Linear Relationships</a:t>
            </a:r>
            <a:endParaRPr sz="2900">
              <a:solidFill>
                <a:srgbClr val="434343"/>
              </a:solidFill>
              <a:latin typeface="Montserrat"/>
              <a:ea typeface="Montserrat"/>
              <a:cs typeface="Montserrat"/>
              <a:sym typeface="Montserrat"/>
            </a:endParaRPr>
          </a:p>
          <a:p>
            <a:pPr indent="-412750" lvl="2"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y</a:t>
            </a:r>
            <a:r>
              <a:rPr lang="en" sz="2900">
                <a:solidFill>
                  <a:srgbClr val="434343"/>
                </a:solidFill>
                <a:latin typeface="Montserrat"/>
                <a:ea typeface="Montserrat"/>
                <a:cs typeface="Montserrat"/>
                <a:sym typeface="Montserrat"/>
              </a:rPr>
              <a:t> = mx+b</a:t>
            </a:r>
            <a:endParaRPr sz="2900">
              <a:solidFill>
                <a:srgbClr val="434343"/>
              </a:solidFill>
              <a:latin typeface="Montserrat"/>
              <a:ea typeface="Montserrat"/>
              <a:cs typeface="Montserrat"/>
              <a:sym typeface="Montserrat"/>
            </a:endParaRPr>
          </a:p>
          <a:p>
            <a:pPr indent="-412750" lvl="1"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OLS</a:t>
            </a:r>
            <a:endParaRPr sz="2900">
              <a:solidFill>
                <a:srgbClr val="434343"/>
              </a:solidFill>
              <a:latin typeface="Montserrat"/>
              <a:ea typeface="Montserrat"/>
              <a:cs typeface="Montserrat"/>
              <a:sym typeface="Montserrat"/>
            </a:endParaRPr>
          </a:p>
          <a:p>
            <a:pPr indent="-412750" lvl="2"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Solve simple linear regression</a:t>
            </a:r>
            <a:endParaRPr sz="2900">
              <a:solidFill>
                <a:srgbClr val="434343"/>
              </a:solidFill>
              <a:latin typeface="Montserrat"/>
              <a:ea typeface="Montserrat"/>
              <a:cs typeface="Montserrat"/>
              <a:sym typeface="Montserrat"/>
            </a:endParaRPr>
          </a:p>
          <a:p>
            <a:pPr indent="-412750" lvl="1"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Not scalable for multiple features</a:t>
            </a:r>
            <a:endParaRPr sz="2900">
              <a:solidFill>
                <a:srgbClr val="434343"/>
              </a:solidFill>
              <a:latin typeface="Montserrat"/>
              <a:ea typeface="Montserrat"/>
              <a:cs typeface="Montserrat"/>
              <a:sym typeface="Montserrat"/>
            </a:endParaRPr>
          </a:p>
          <a:p>
            <a:pPr indent="-412750" lvl="1"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Translating real data to Matrix Notation</a:t>
            </a:r>
            <a:endParaRPr sz="2900">
              <a:solidFill>
                <a:srgbClr val="434343"/>
              </a:solidFill>
              <a:latin typeface="Montserrat"/>
              <a:ea typeface="Montserrat"/>
              <a:cs typeface="Montserrat"/>
              <a:sym typeface="Montserrat"/>
            </a:endParaRPr>
          </a:p>
          <a:p>
            <a:pPr indent="-412750" lvl="1"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Generalized formula for Beta coefficients</a:t>
            </a:r>
            <a:endParaRPr sz="2900">
              <a:solidFill>
                <a:srgbClr val="434343"/>
              </a:solidFill>
              <a:latin typeface="Montserrat"/>
              <a:ea typeface="Montserrat"/>
              <a:cs typeface="Montserrat"/>
              <a:sym typeface="Montserrat"/>
            </a:endParaRPr>
          </a:p>
        </p:txBody>
      </p:sp>
      <p:pic>
        <p:nvPicPr>
          <p:cNvPr descr="watermark.jpg" id="784" name="Google Shape;784;p8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785" name="Google Shape;785;p8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9" name="Shape 789"/>
        <p:cNvGrpSpPr/>
        <p:nvPr/>
      </p:nvGrpSpPr>
      <p:grpSpPr>
        <a:xfrm>
          <a:off x="0" y="0"/>
          <a:ext cx="0" cy="0"/>
          <a:chOff x="0" y="0"/>
          <a:chExt cx="0" cy="0"/>
        </a:xfrm>
      </p:grpSpPr>
      <p:sp>
        <p:nvSpPr>
          <p:cNvPr id="790" name="Google Shape;790;p9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791" name="Google Shape;791;p90"/>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Recall we are searching for Beta values for a best-fit line.</a:t>
            </a:r>
            <a:endParaRPr sz="2900">
              <a:solidFill>
                <a:srgbClr val="434343"/>
              </a:solidFill>
              <a:latin typeface="Montserrat"/>
              <a:ea typeface="Montserrat"/>
              <a:cs typeface="Montserrat"/>
              <a:sym typeface="Montserrat"/>
            </a:endParaRPr>
          </a:p>
        </p:txBody>
      </p:sp>
      <p:pic>
        <p:nvPicPr>
          <p:cNvPr descr="watermark.jpg" id="792" name="Google Shape;792;p9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793" name="Google Shape;793;p9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794" name="Google Shape;794;p90"/>
          <p:cNvPicPr preferRelativeResize="0"/>
          <p:nvPr/>
        </p:nvPicPr>
        <p:blipFill>
          <a:blip r:embed="rId4">
            <a:alphaModFix/>
          </a:blip>
          <a:stretch>
            <a:fillRect/>
          </a:stretch>
        </p:blipFill>
        <p:spPr>
          <a:xfrm>
            <a:off x="2239621" y="2552650"/>
            <a:ext cx="4038175" cy="2108475"/>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8" name="Shape 798"/>
        <p:cNvGrpSpPr/>
        <p:nvPr/>
      </p:nvGrpSpPr>
      <p:grpSpPr>
        <a:xfrm>
          <a:off x="0" y="0"/>
          <a:ext cx="0" cy="0"/>
          <a:chOff x="0" y="0"/>
          <a:chExt cx="0" cy="0"/>
        </a:xfrm>
      </p:grpSpPr>
      <p:sp>
        <p:nvSpPr>
          <p:cNvPr id="799" name="Google Shape;799;p9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800" name="Google Shape;800;p91"/>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The equation below simply defines our line, but how to choose beta coefficients?</a:t>
            </a:r>
            <a:endParaRPr sz="2900">
              <a:solidFill>
                <a:srgbClr val="434343"/>
              </a:solidFill>
              <a:latin typeface="Montserrat"/>
              <a:ea typeface="Montserrat"/>
              <a:cs typeface="Montserrat"/>
              <a:sym typeface="Montserrat"/>
            </a:endParaRPr>
          </a:p>
        </p:txBody>
      </p:sp>
      <p:pic>
        <p:nvPicPr>
          <p:cNvPr descr="watermark.jpg" id="801" name="Google Shape;801;p9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802" name="Google Shape;802;p9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803" name="Google Shape;803;p91"/>
          <p:cNvPicPr preferRelativeResize="0"/>
          <p:nvPr/>
        </p:nvPicPr>
        <p:blipFill>
          <a:blip r:embed="rId4">
            <a:alphaModFix/>
          </a:blip>
          <a:stretch>
            <a:fillRect/>
          </a:stretch>
        </p:blipFill>
        <p:spPr>
          <a:xfrm>
            <a:off x="2239621" y="2552650"/>
            <a:ext cx="4038175" cy="2108475"/>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7" name="Shape 807"/>
        <p:cNvGrpSpPr/>
        <p:nvPr/>
      </p:nvGrpSpPr>
      <p:grpSpPr>
        <a:xfrm>
          <a:off x="0" y="0"/>
          <a:ext cx="0" cy="0"/>
          <a:chOff x="0" y="0"/>
          <a:chExt cx="0" cy="0"/>
        </a:xfrm>
      </p:grpSpPr>
      <p:sp>
        <p:nvSpPr>
          <p:cNvPr id="808" name="Google Shape;808;p9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809" name="Google Shape;809;p92"/>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We’ve decided to define a “best-fit” as </a:t>
            </a:r>
            <a:r>
              <a:rPr b="1" lang="en" sz="2900">
                <a:solidFill>
                  <a:srgbClr val="434343"/>
                </a:solidFill>
                <a:latin typeface="Montserrat"/>
                <a:ea typeface="Montserrat"/>
                <a:cs typeface="Montserrat"/>
                <a:sym typeface="Montserrat"/>
              </a:rPr>
              <a:t>minimizing</a:t>
            </a:r>
            <a:r>
              <a:rPr b="1" lang="en" sz="2900">
                <a:solidFill>
                  <a:srgbClr val="434343"/>
                </a:solidFill>
                <a:latin typeface="Montserrat"/>
                <a:ea typeface="Montserrat"/>
                <a:cs typeface="Montserrat"/>
                <a:sym typeface="Montserrat"/>
              </a:rPr>
              <a:t> the squared error.</a:t>
            </a:r>
            <a:endParaRPr b="1" sz="2900">
              <a:solidFill>
                <a:srgbClr val="434343"/>
              </a:solidFill>
              <a:latin typeface="Montserrat"/>
              <a:ea typeface="Montserrat"/>
              <a:cs typeface="Montserrat"/>
              <a:sym typeface="Montserrat"/>
            </a:endParaRPr>
          </a:p>
          <a:p>
            <a:pPr indent="0" lvl="0" marL="0" marR="0" rtl="0" algn="l">
              <a:lnSpc>
                <a:spcPct val="100000"/>
              </a:lnSpc>
              <a:spcBef>
                <a:spcPts val="1600"/>
              </a:spcBef>
              <a:spcAft>
                <a:spcPts val="1600"/>
              </a:spcAft>
              <a:buNone/>
            </a:pPr>
            <a:r>
              <a:rPr b="1" lang="en" sz="2900">
                <a:solidFill>
                  <a:srgbClr val="434343"/>
                </a:solidFill>
                <a:latin typeface="Montserrat"/>
                <a:ea typeface="Montserrat"/>
                <a:cs typeface="Montserrat"/>
                <a:sym typeface="Montserrat"/>
              </a:rPr>
              <a:t> </a:t>
            </a:r>
            <a:endParaRPr b="1" sz="2900">
              <a:solidFill>
                <a:srgbClr val="434343"/>
              </a:solidFill>
              <a:latin typeface="Montserrat"/>
              <a:ea typeface="Montserrat"/>
              <a:cs typeface="Montserrat"/>
              <a:sym typeface="Montserrat"/>
            </a:endParaRPr>
          </a:p>
        </p:txBody>
      </p:sp>
      <p:pic>
        <p:nvPicPr>
          <p:cNvPr descr="watermark.jpg" id="810" name="Google Shape;810;p9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811" name="Google Shape;811;p9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812" name="Google Shape;812;p92"/>
          <p:cNvPicPr preferRelativeResize="0"/>
          <p:nvPr/>
        </p:nvPicPr>
        <p:blipFill>
          <a:blip r:embed="rId4">
            <a:alphaModFix/>
          </a:blip>
          <a:stretch>
            <a:fillRect/>
          </a:stretch>
        </p:blipFill>
        <p:spPr>
          <a:xfrm>
            <a:off x="2239621" y="2552650"/>
            <a:ext cx="4038175" cy="2108475"/>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6" name="Shape 816"/>
        <p:cNvGrpSpPr/>
        <p:nvPr/>
      </p:nvGrpSpPr>
      <p:grpSpPr>
        <a:xfrm>
          <a:off x="0" y="0"/>
          <a:ext cx="0" cy="0"/>
          <a:chOff x="0" y="0"/>
          <a:chExt cx="0" cy="0"/>
        </a:xfrm>
      </p:grpSpPr>
      <p:sp>
        <p:nvSpPr>
          <p:cNvPr id="817" name="Google Shape;817;p9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818" name="Google Shape;818;p93"/>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The residual error for some row</a:t>
            </a:r>
            <a:r>
              <a:rPr b="1" i="1" lang="en" sz="2900">
                <a:solidFill>
                  <a:srgbClr val="434343"/>
                </a:solidFill>
                <a:latin typeface="Montserrat"/>
                <a:ea typeface="Montserrat"/>
                <a:cs typeface="Montserrat"/>
                <a:sym typeface="Montserrat"/>
              </a:rPr>
              <a:t> j</a:t>
            </a:r>
            <a:r>
              <a:rPr lang="en" sz="2900">
                <a:solidFill>
                  <a:srgbClr val="434343"/>
                </a:solidFill>
                <a:latin typeface="Montserrat"/>
                <a:ea typeface="Montserrat"/>
                <a:cs typeface="Montserrat"/>
                <a:sym typeface="Montserrat"/>
              </a:rPr>
              <a:t> is:</a:t>
            </a:r>
            <a:endParaRPr b="1" sz="2900">
              <a:solidFill>
                <a:srgbClr val="434343"/>
              </a:solidFill>
              <a:latin typeface="Montserrat"/>
              <a:ea typeface="Montserrat"/>
              <a:cs typeface="Montserrat"/>
              <a:sym typeface="Montserrat"/>
            </a:endParaRPr>
          </a:p>
        </p:txBody>
      </p:sp>
      <p:pic>
        <p:nvPicPr>
          <p:cNvPr descr="watermark.jpg" id="819" name="Google Shape;819;p9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820" name="Google Shape;820;p9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821" name="Google Shape;821;p93"/>
          <p:cNvPicPr preferRelativeResize="0"/>
          <p:nvPr/>
        </p:nvPicPr>
        <p:blipFill rotWithShape="1">
          <a:blip r:embed="rId4">
            <a:alphaModFix/>
          </a:blip>
          <a:srcRect b="63568" l="52512" r="27462" t="15146"/>
          <a:stretch/>
        </p:blipFill>
        <p:spPr>
          <a:xfrm>
            <a:off x="4921500" y="2238775"/>
            <a:ext cx="1313050" cy="69902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3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47" name="Google Shape;147;p31"/>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Before we do any coding, we will have a deep dive into </a:t>
            </a:r>
            <a:r>
              <a:rPr lang="en" sz="2900">
                <a:solidFill>
                  <a:srgbClr val="434343"/>
                </a:solidFill>
                <a:latin typeface="Montserrat"/>
                <a:ea typeface="Montserrat"/>
                <a:cs typeface="Montserrat"/>
                <a:sym typeface="Montserrat"/>
              </a:rPr>
              <a:t>building</a:t>
            </a:r>
            <a:r>
              <a:rPr lang="en" sz="2900">
                <a:solidFill>
                  <a:srgbClr val="434343"/>
                </a:solidFill>
                <a:latin typeface="Montserrat"/>
                <a:ea typeface="Montserrat"/>
                <a:cs typeface="Montserrat"/>
                <a:sym typeface="Montserrat"/>
              </a:rPr>
              <a:t> out an intuition of the theory and motivation behind Linear Regression.</a:t>
            </a:r>
            <a:endParaRPr sz="2900">
              <a:solidFill>
                <a:srgbClr val="434343"/>
              </a:solidFill>
              <a:latin typeface="Montserrat"/>
              <a:ea typeface="Montserrat"/>
              <a:cs typeface="Montserrat"/>
              <a:sym typeface="Montserrat"/>
            </a:endParaRPr>
          </a:p>
        </p:txBody>
      </p:sp>
      <p:pic>
        <p:nvPicPr>
          <p:cNvPr descr="watermark.jpg" id="148" name="Google Shape;148;p3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49" name="Google Shape;149;p3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5" name="Shape 825"/>
        <p:cNvGrpSpPr/>
        <p:nvPr/>
      </p:nvGrpSpPr>
      <p:grpSpPr>
        <a:xfrm>
          <a:off x="0" y="0"/>
          <a:ext cx="0" cy="0"/>
          <a:chOff x="0" y="0"/>
          <a:chExt cx="0" cy="0"/>
        </a:xfrm>
      </p:grpSpPr>
      <p:sp>
        <p:nvSpPr>
          <p:cNvPr id="826" name="Google Shape;826;p9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827" name="Google Shape;827;p94"/>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Squared Error for some row </a:t>
            </a:r>
            <a:r>
              <a:rPr b="1" i="1" lang="en" sz="2900">
                <a:solidFill>
                  <a:srgbClr val="434343"/>
                </a:solidFill>
                <a:latin typeface="Montserrat"/>
                <a:ea typeface="Montserrat"/>
                <a:cs typeface="Montserrat"/>
                <a:sym typeface="Montserrat"/>
              </a:rPr>
              <a:t>j</a:t>
            </a:r>
            <a:r>
              <a:rPr lang="en" sz="2900">
                <a:solidFill>
                  <a:srgbClr val="434343"/>
                </a:solidFill>
                <a:latin typeface="Montserrat"/>
                <a:ea typeface="Montserrat"/>
                <a:cs typeface="Montserrat"/>
                <a:sym typeface="Montserrat"/>
              </a:rPr>
              <a:t> is then</a:t>
            </a:r>
            <a:r>
              <a:rPr lang="en" sz="2900">
                <a:solidFill>
                  <a:srgbClr val="434343"/>
                </a:solidFill>
                <a:latin typeface="Montserrat"/>
                <a:ea typeface="Montserrat"/>
                <a:cs typeface="Montserrat"/>
                <a:sym typeface="Montserrat"/>
              </a:rPr>
              <a:t>:</a:t>
            </a:r>
            <a:endParaRPr b="1" sz="2900">
              <a:solidFill>
                <a:srgbClr val="434343"/>
              </a:solidFill>
              <a:latin typeface="Montserrat"/>
              <a:ea typeface="Montserrat"/>
              <a:cs typeface="Montserrat"/>
              <a:sym typeface="Montserrat"/>
            </a:endParaRPr>
          </a:p>
        </p:txBody>
      </p:sp>
      <p:pic>
        <p:nvPicPr>
          <p:cNvPr descr="watermark.jpg" id="828" name="Google Shape;828;p9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829" name="Google Shape;829;p9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830" name="Google Shape;830;p94"/>
          <p:cNvPicPr preferRelativeResize="0"/>
          <p:nvPr/>
        </p:nvPicPr>
        <p:blipFill rotWithShape="1">
          <a:blip r:embed="rId4">
            <a:alphaModFix/>
          </a:blip>
          <a:srcRect b="58680" l="48982" r="20187" t="10689"/>
          <a:stretch/>
        </p:blipFill>
        <p:spPr>
          <a:xfrm>
            <a:off x="4690075" y="2092350"/>
            <a:ext cx="2021499" cy="1005899"/>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4" name="Shape 834"/>
        <p:cNvGrpSpPr/>
        <p:nvPr/>
      </p:nvGrpSpPr>
      <p:grpSpPr>
        <a:xfrm>
          <a:off x="0" y="0"/>
          <a:ext cx="0" cy="0"/>
          <a:chOff x="0" y="0"/>
          <a:chExt cx="0" cy="0"/>
        </a:xfrm>
      </p:grpSpPr>
      <p:sp>
        <p:nvSpPr>
          <p:cNvPr id="835" name="Google Shape;835;p9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836" name="Google Shape;836;p95"/>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Sum of </a:t>
            </a:r>
            <a:r>
              <a:rPr lang="en" sz="2900">
                <a:solidFill>
                  <a:srgbClr val="434343"/>
                </a:solidFill>
                <a:latin typeface="Montserrat"/>
                <a:ea typeface="Montserrat"/>
                <a:cs typeface="Montserrat"/>
                <a:sym typeface="Montserrat"/>
              </a:rPr>
              <a:t>squared</a:t>
            </a:r>
            <a:r>
              <a:rPr lang="en" sz="2900">
                <a:solidFill>
                  <a:srgbClr val="434343"/>
                </a:solidFill>
                <a:latin typeface="Montserrat"/>
                <a:ea typeface="Montserrat"/>
                <a:cs typeface="Montserrat"/>
                <a:sym typeface="Montserrat"/>
              </a:rPr>
              <a:t> errors for </a:t>
            </a:r>
            <a:r>
              <a:rPr b="1" lang="en" sz="2900">
                <a:solidFill>
                  <a:srgbClr val="434343"/>
                </a:solidFill>
                <a:latin typeface="Montserrat"/>
                <a:ea typeface="Montserrat"/>
                <a:cs typeface="Montserrat"/>
                <a:sym typeface="Montserrat"/>
              </a:rPr>
              <a:t>m </a:t>
            </a:r>
            <a:r>
              <a:rPr lang="en" sz="2900">
                <a:solidFill>
                  <a:srgbClr val="434343"/>
                </a:solidFill>
                <a:latin typeface="Montserrat"/>
                <a:ea typeface="Montserrat"/>
                <a:cs typeface="Montserrat"/>
                <a:sym typeface="Montserrat"/>
              </a:rPr>
              <a:t>rows</a:t>
            </a:r>
            <a:r>
              <a:rPr lang="en" sz="2900">
                <a:solidFill>
                  <a:srgbClr val="434343"/>
                </a:solidFill>
                <a:latin typeface="Montserrat"/>
                <a:ea typeface="Montserrat"/>
                <a:cs typeface="Montserrat"/>
                <a:sym typeface="Montserrat"/>
              </a:rPr>
              <a:t> is then:</a:t>
            </a:r>
            <a:endParaRPr b="1" sz="2900">
              <a:solidFill>
                <a:srgbClr val="434343"/>
              </a:solidFill>
              <a:latin typeface="Montserrat"/>
              <a:ea typeface="Montserrat"/>
              <a:cs typeface="Montserrat"/>
              <a:sym typeface="Montserrat"/>
            </a:endParaRPr>
          </a:p>
        </p:txBody>
      </p:sp>
      <p:pic>
        <p:nvPicPr>
          <p:cNvPr descr="watermark.jpg" id="837" name="Google Shape;837;p9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838" name="Google Shape;838;p9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839" name="Google Shape;839;p95"/>
          <p:cNvPicPr preferRelativeResize="0"/>
          <p:nvPr/>
        </p:nvPicPr>
        <p:blipFill rotWithShape="1">
          <a:blip r:embed="rId4">
            <a:alphaModFix/>
          </a:blip>
          <a:srcRect b="51051" l="37530" r="20186" t="9252"/>
          <a:stretch/>
        </p:blipFill>
        <p:spPr>
          <a:xfrm>
            <a:off x="3939100" y="2045125"/>
            <a:ext cx="2772476" cy="1303575"/>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3" name="Shape 843"/>
        <p:cNvGrpSpPr/>
        <p:nvPr/>
      </p:nvGrpSpPr>
      <p:grpSpPr>
        <a:xfrm>
          <a:off x="0" y="0"/>
          <a:ext cx="0" cy="0"/>
          <a:chOff x="0" y="0"/>
          <a:chExt cx="0" cy="0"/>
        </a:xfrm>
      </p:grpSpPr>
      <p:sp>
        <p:nvSpPr>
          <p:cNvPr id="844" name="Google Shape;844;p9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845" name="Google Shape;845;p96"/>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Average squared error for </a:t>
            </a:r>
            <a:r>
              <a:rPr b="1" lang="en" sz="2900">
                <a:solidFill>
                  <a:srgbClr val="434343"/>
                </a:solidFill>
                <a:latin typeface="Montserrat"/>
                <a:ea typeface="Montserrat"/>
                <a:cs typeface="Montserrat"/>
                <a:sym typeface="Montserrat"/>
              </a:rPr>
              <a:t>m </a:t>
            </a:r>
            <a:r>
              <a:rPr lang="en" sz="2900">
                <a:solidFill>
                  <a:srgbClr val="434343"/>
                </a:solidFill>
                <a:latin typeface="Montserrat"/>
                <a:ea typeface="Montserrat"/>
                <a:cs typeface="Montserrat"/>
                <a:sym typeface="Montserrat"/>
              </a:rPr>
              <a:t>rows</a:t>
            </a:r>
            <a:r>
              <a:rPr b="1" lang="en" sz="2900">
                <a:solidFill>
                  <a:srgbClr val="434343"/>
                </a:solidFill>
                <a:latin typeface="Montserrat"/>
                <a:ea typeface="Montserrat"/>
                <a:cs typeface="Montserrat"/>
                <a:sym typeface="Montserrat"/>
              </a:rPr>
              <a:t> </a:t>
            </a:r>
            <a:r>
              <a:rPr lang="en" sz="2900">
                <a:solidFill>
                  <a:srgbClr val="434343"/>
                </a:solidFill>
                <a:latin typeface="Montserrat"/>
                <a:ea typeface="Montserrat"/>
                <a:cs typeface="Montserrat"/>
                <a:sym typeface="Montserrat"/>
              </a:rPr>
              <a:t>is then:</a:t>
            </a:r>
            <a:endParaRPr b="1" sz="2900">
              <a:solidFill>
                <a:srgbClr val="434343"/>
              </a:solidFill>
              <a:latin typeface="Montserrat"/>
              <a:ea typeface="Montserrat"/>
              <a:cs typeface="Montserrat"/>
              <a:sym typeface="Montserrat"/>
            </a:endParaRPr>
          </a:p>
        </p:txBody>
      </p:sp>
      <p:pic>
        <p:nvPicPr>
          <p:cNvPr descr="watermark.jpg" id="846" name="Google Shape;846;p9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847" name="Google Shape;847;p9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848" name="Google Shape;848;p96"/>
          <p:cNvPicPr preferRelativeResize="0"/>
          <p:nvPr/>
        </p:nvPicPr>
        <p:blipFill rotWithShape="1">
          <a:blip r:embed="rId4">
            <a:alphaModFix/>
          </a:blip>
          <a:srcRect b="51051" l="24637" r="20184" t="9252"/>
          <a:stretch/>
        </p:blipFill>
        <p:spPr>
          <a:xfrm>
            <a:off x="3093650" y="2045125"/>
            <a:ext cx="3617927" cy="1303575"/>
          </a:xfrm>
          <a:prstGeom prst="rect">
            <a:avLst/>
          </a:prstGeom>
          <a:noFill/>
          <a:ln>
            <a:noFill/>
          </a:ln>
        </p:spPr>
      </p:pic>
      <p:sp>
        <p:nvSpPr>
          <p:cNvPr id="849" name="Google Shape;849;p96"/>
          <p:cNvSpPr/>
          <p:nvPr/>
        </p:nvSpPr>
        <p:spPr>
          <a:xfrm>
            <a:off x="3150325" y="2692200"/>
            <a:ext cx="212400" cy="434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3" name="Shape 853"/>
        <p:cNvGrpSpPr/>
        <p:nvPr/>
      </p:nvGrpSpPr>
      <p:grpSpPr>
        <a:xfrm>
          <a:off x="0" y="0"/>
          <a:ext cx="0" cy="0"/>
          <a:chOff x="0" y="0"/>
          <a:chExt cx="0" cy="0"/>
        </a:xfrm>
      </p:grpSpPr>
      <p:sp>
        <p:nvSpPr>
          <p:cNvPr id="854" name="Google Shape;854;p9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855" name="Google Shape;855;p97"/>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Exactly what we need for a </a:t>
            </a:r>
            <a:r>
              <a:rPr b="1" lang="en" sz="2900">
                <a:solidFill>
                  <a:srgbClr val="434343"/>
                </a:solidFill>
                <a:latin typeface="Montserrat"/>
                <a:ea typeface="Montserrat"/>
                <a:cs typeface="Montserrat"/>
                <a:sym typeface="Montserrat"/>
              </a:rPr>
              <a:t>cost function</a:t>
            </a:r>
            <a:r>
              <a:rPr lang="en" sz="2900">
                <a:solidFill>
                  <a:srgbClr val="434343"/>
                </a:solidFill>
                <a:latin typeface="Montserrat"/>
                <a:ea typeface="Montserrat"/>
                <a:cs typeface="Montserrat"/>
                <a:sym typeface="Montserrat"/>
              </a:rPr>
              <a:t>!</a:t>
            </a:r>
            <a:endParaRPr sz="2900">
              <a:solidFill>
                <a:srgbClr val="434343"/>
              </a:solidFill>
              <a:latin typeface="Montserrat"/>
              <a:ea typeface="Montserrat"/>
              <a:cs typeface="Montserrat"/>
              <a:sym typeface="Montserrat"/>
            </a:endParaRPr>
          </a:p>
        </p:txBody>
      </p:sp>
      <p:pic>
        <p:nvPicPr>
          <p:cNvPr descr="watermark.jpg" id="856" name="Google Shape;856;p9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857" name="Google Shape;857;p9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858" name="Google Shape;858;p97"/>
          <p:cNvPicPr preferRelativeResize="0"/>
          <p:nvPr/>
        </p:nvPicPr>
        <p:blipFill rotWithShape="1">
          <a:blip r:embed="rId4">
            <a:alphaModFix/>
          </a:blip>
          <a:srcRect b="51051" l="24637" r="20184" t="9252"/>
          <a:stretch/>
        </p:blipFill>
        <p:spPr>
          <a:xfrm>
            <a:off x="3093650" y="2045125"/>
            <a:ext cx="3617927" cy="1303575"/>
          </a:xfrm>
          <a:prstGeom prst="rect">
            <a:avLst/>
          </a:prstGeom>
          <a:noFill/>
          <a:ln>
            <a:noFill/>
          </a:ln>
        </p:spPr>
      </p:pic>
      <p:sp>
        <p:nvSpPr>
          <p:cNvPr id="859" name="Google Shape;859;p97"/>
          <p:cNvSpPr/>
          <p:nvPr/>
        </p:nvSpPr>
        <p:spPr>
          <a:xfrm>
            <a:off x="3150325" y="2692200"/>
            <a:ext cx="212400" cy="434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3" name="Shape 863"/>
        <p:cNvGrpSpPr/>
        <p:nvPr/>
      </p:nvGrpSpPr>
      <p:grpSpPr>
        <a:xfrm>
          <a:off x="0" y="0"/>
          <a:ext cx="0" cy="0"/>
          <a:chOff x="0" y="0"/>
          <a:chExt cx="0" cy="0"/>
        </a:xfrm>
      </p:grpSpPr>
      <p:sp>
        <p:nvSpPr>
          <p:cNvPr id="864" name="Google Shape;864;p9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865" name="Google Shape;865;p98"/>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Begin by defining a cost function </a:t>
            </a:r>
            <a:r>
              <a:rPr b="1" lang="en" sz="2900">
                <a:solidFill>
                  <a:srgbClr val="434343"/>
                </a:solidFill>
                <a:latin typeface="Montserrat"/>
                <a:ea typeface="Montserrat"/>
                <a:cs typeface="Montserrat"/>
                <a:sym typeface="Montserrat"/>
              </a:rPr>
              <a:t>J.</a:t>
            </a:r>
            <a:endParaRPr b="1" sz="2900">
              <a:solidFill>
                <a:srgbClr val="434343"/>
              </a:solidFill>
              <a:latin typeface="Montserrat"/>
              <a:ea typeface="Montserrat"/>
              <a:cs typeface="Montserrat"/>
              <a:sym typeface="Montserrat"/>
            </a:endParaRPr>
          </a:p>
        </p:txBody>
      </p:sp>
      <p:pic>
        <p:nvPicPr>
          <p:cNvPr descr="watermark.jpg" id="866" name="Google Shape;866;p9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867" name="Google Shape;867;p9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868" name="Google Shape;868;p98"/>
          <p:cNvPicPr preferRelativeResize="0"/>
          <p:nvPr/>
        </p:nvPicPr>
        <p:blipFill>
          <a:blip r:embed="rId4">
            <a:alphaModFix/>
          </a:blip>
          <a:stretch>
            <a:fillRect/>
          </a:stretch>
        </p:blipFill>
        <p:spPr>
          <a:xfrm>
            <a:off x="1517900" y="1761175"/>
            <a:ext cx="6108202" cy="3059324"/>
          </a:xfrm>
          <a:prstGeom prst="rect">
            <a:avLst/>
          </a:prstGeom>
          <a:noFill/>
          <a:ln>
            <a:noFill/>
          </a:ln>
        </p:spPr>
      </p:pic>
      <p:sp>
        <p:nvSpPr>
          <p:cNvPr id="869" name="Google Shape;869;p98"/>
          <p:cNvSpPr/>
          <p:nvPr/>
        </p:nvSpPr>
        <p:spPr>
          <a:xfrm>
            <a:off x="2500875" y="1851650"/>
            <a:ext cx="5262300" cy="2990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3" name="Shape 873"/>
        <p:cNvGrpSpPr/>
        <p:nvPr/>
      </p:nvGrpSpPr>
      <p:grpSpPr>
        <a:xfrm>
          <a:off x="0" y="0"/>
          <a:ext cx="0" cy="0"/>
          <a:chOff x="0" y="0"/>
          <a:chExt cx="0" cy="0"/>
        </a:xfrm>
      </p:grpSpPr>
      <p:sp>
        <p:nvSpPr>
          <p:cNvPr id="874" name="Google Shape;874;p9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pic>
        <p:nvPicPr>
          <p:cNvPr descr="watermark.jpg" id="875" name="Google Shape;875;p9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876" name="Google Shape;876;p9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877" name="Google Shape;877;p99"/>
          <p:cNvPicPr preferRelativeResize="0"/>
          <p:nvPr/>
        </p:nvPicPr>
        <p:blipFill>
          <a:blip r:embed="rId4">
            <a:alphaModFix/>
          </a:blip>
          <a:stretch>
            <a:fillRect/>
          </a:stretch>
        </p:blipFill>
        <p:spPr>
          <a:xfrm>
            <a:off x="1517900" y="1761175"/>
            <a:ext cx="6108202" cy="3059324"/>
          </a:xfrm>
          <a:prstGeom prst="rect">
            <a:avLst/>
          </a:prstGeom>
          <a:noFill/>
          <a:ln>
            <a:noFill/>
          </a:ln>
        </p:spPr>
      </p:pic>
      <p:sp>
        <p:nvSpPr>
          <p:cNvPr id="878" name="Google Shape;878;p99"/>
          <p:cNvSpPr/>
          <p:nvPr/>
        </p:nvSpPr>
        <p:spPr>
          <a:xfrm>
            <a:off x="2500875" y="1851650"/>
            <a:ext cx="5262300" cy="2990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99"/>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A </a:t>
            </a:r>
            <a:r>
              <a:rPr b="1" lang="en" sz="2900">
                <a:solidFill>
                  <a:srgbClr val="434343"/>
                </a:solidFill>
                <a:latin typeface="Montserrat"/>
                <a:ea typeface="Montserrat"/>
                <a:cs typeface="Montserrat"/>
                <a:sym typeface="Montserrat"/>
              </a:rPr>
              <a:t>cost function </a:t>
            </a:r>
            <a:r>
              <a:rPr lang="en" sz="2900">
                <a:solidFill>
                  <a:srgbClr val="434343"/>
                </a:solidFill>
                <a:latin typeface="Montserrat"/>
                <a:ea typeface="Montserrat"/>
                <a:cs typeface="Montserrat"/>
                <a:sym typeface="Montserrat"/>
              </a:rPr>
              <a:t>is defined by some measure of error.</a:t>
            </a:r>
            <a:endParaRPr sz="2900">
              <a:solidFill>
                <a:srgbClr val="434343"/>
              </a:solidFill>
              <a:latin typeface="Montserrat"/>
              <a:ea typeface="Montserrat"/>
              <a:cs typeface="Montserrat"/>
              <a:sym typeface="Montserrat"/>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3" name="Shape 883"/>
        <p:cNvGrpSpPr/>
        <p:nvPr/>
      </p:nvGrpSpPr>
      <p:grpSpPr>
        <a:xfrm>
          <a:off x="0" y="0"/>
          <a:ext cx="0" cy="0"/>
          <a:chOff x="0" y="0"/>
          <a:chExt cx="0" cy="0"/>
        </a:xfrm>
      </p:grpSpPr>
      <p:sp>
        <p:nvSpPr>
          <p:cNvPr id="884" name="Google Shape;884;p10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pic>
        <p:nvPicPr>
          <p:cNvPr descr="watermark.jpg" id="885" name="Google Shape;885;p10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886" name="Google Shape;886;p10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887" name="Google Shape;887;p100"/>
          <p:cNvPicPr preferRelativeResize="0"/>
          <p:nvPr/>
        </p:nvPicPr>
        <p:blipFill>
          <a:blip r:embed="rId4">
            <a:alphaModFix/>
          </a:blip>
          <a:stretch>
            <a:fillRect/>
          </a:stretch>
        </p:blipFill>
        <p:spPr>
          <a:xfrm>
            <a:off x="1517900" y="1761175"/>
            <a:ext cx="6108202" cy="3059324"/>
          </a:xfrm>
          <a:prstGeom prst="rect">
            <a:avLst/>
          </a:prstGeom>
          <a:noFill/>
          <a:ln>
            <a:noFill/>
          </a:ln>
        </p:spPr>
      </p:pic>
      <p:sp>
        <p:nvSpPr>
          <p:cNvPr id="888" name="Google Shape;888;p100"/>
          <p:cNvSpPr/>
          <p:nvPr/>
        </p:nvSpPr>
        <p:spPr>
          <a:xfrm>
            <a:off x="2500875" y="1851650"/>
            <a:ext cx="5262300" cy="2990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100"/>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This means we wish to </a:t>
            </a:r>
            <a:r>
              <a:rPr b="1" lang="en" sz="2900">
                <a:solidFill>
                  <a:srgbClr val="434343"/>
                </a:solidFill>
                <a:latin typeface="Montserrat"/>
                <a:ea typeface="Montserrat"/>
                <a:cs typeface="Montserrat"/>
                <a:sym typeface="Montserrat"/>
              </a:rPr>
              <a:t>minimize </a:t>
            </a:r>
            <a:r>
              <a:rPr lang="en" sz="2900">
                <a:solidFill>
                  <a:srgbClr val="434343"/>
                </a:solidFill>
                <a:latin typeface="Montserrat"/>
                <a:ea typeface="Montserrat"/>
                <a:cs typeface="Montserrat"/>
                <a:sym typeface="Montserrat"/>
              </a:rPr>
              <a:t>the cost function.</a:t>
            </a:r>
            <a:endParaRPr sz="2900">
              <a:solidFill>
                <a:srgbClr val="434343"/>
              </a:solidFill>
              <a:latin typeface="Montserrat"/>
              <a:ea typeface="Montserrat"/>
              <a:cs typeface="Montserrat"/>
              <a:sym typeface="Montserrat"/>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3" name="Shape 893"/>
        <p:cNvGrpSpPr/>
        <p:nvPr/>
      </p:nvGrpSpPr>
      <p:grpSpPr>
        <a:xfrm>
          <a:off x="0" y="0"/>
          <a:ext cx="0" cy="0"/>
          <a:chOff x="0" y="0"/>
          <a:chExt cx="0" cy="0"/>
        </a:xfrm>
      </p:grpSpPr>
      <p:sp>
        <p:nvSpPr>
          <p:cNvPr id="894" name="Google Shape;894;p10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pic>
        <p:nvPicPr>
          <p:cNvPr descr="watermark.jpg" id="895" name="Google Shape;895;p10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896" name="Google Shape;896;p10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897" name="Google Shape;897;p101"/>
          <p:cNvPicPr preferRelativeResize="0"/>
          <p:nvPr/>
        </p:nvPicPr>
        <p:blipFill>
          <a:blip r:embed="rId4">
            <a:alphaModFix/>
          </a:blip>
          <a:stretch>
            <a:fillRect/>
          </a:stretch>
        </p:blipFill>
        <p:spPr>
          <a:xfrm>
            <a:off x="1517900" y="1761175"/>
            <a:ext cx="6108202" cy="3059324"/>
          </a:xfrm>
          <a:prstGeom prst="rect">
            <a:avLst/>
          </a:prstGeom>
          <a:noFill/>
          <a:ln>
            <a:noFill/>
          </a:ln>
        </p:spPr>
      </p:pic>
      <p:sp>
        <p:nvSpPr>
          <p:cNvPr id="898" name="Google Shape;898;p101"/>
          <p:cNvSpPr/>
          <p:nvPr/>
        </p:nvSpPr>
        <p:spPr>
          <a:xfrm>
            <a:off x="2500875" y="3323850"/>
            <a:ext cx="5262300" cy="1518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101"/>
          <p:cNvSpPr txBox="1"/>
          <p:nvPr>
            <p:ph idx="1" type="body"/>
          </p:nvPr>
        </p:nvSpPr>
        <p:spPr>
          <a:xfrm>
            <a:off x="311700" y="1152475"/>
            <a:ext cx="8684100" cy="11430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Our cost function can be defined by the squared error:</a:t>
            </a:r>
            <a:endParaRPr sz="2900">
              <a:solidFill>
                <a:srgbClr val="434343"/>
              </a:solidFill>
              <a:latin typeface="Montserrat"/>
              <a:ea typeface="Montserrat"/>
              <a:cs typeface="Montserrat"/>
              <a:sym typeface="Montserrat"/>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3" name="Shape 903"/>
        <p:cNvGrpSpPr/>
        <p:nvPr/>
      </p:nvGrpSpPr>
      <p:grpSpPr>
        <a:xfrm>
          <a:off x="0" y="0"/>
          <a:ext cx="0" cy="0"/>
          <a:chOff x="0" y="0"/>
          <a:chExt cx="0" cy="0"/>
        </a:xfrm>
      </p:grpSpPr>
      <p:sp>
        <p:nvSpPr>
          <p:cNvPr id="904" name="Google Shape;904;p10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pic>
        <p:nvPicPr>
          <p:cNvPr descr="watermark.jpg" id="905" name="Google Shape;905;p10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906" name="Google Shape;906;p10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907" name="Google Shape;907;p102"/>
          <p:cNvPicPr preferRelativeResize="0"/>
          <p:nvPr/>
        </p:nvPicPr>
        <p:blipFill>
          <a:blip r:embed="rId4">
            <a:alphaModFix/>
          </a:blip>
          <a:stretch>
            <a:fillRect/>
          </a:stretch>
        </p:blipFill>
        <p:spPr>
          <a:xfrm>
            <a:off x="1517900" y="1761175"/>
            <a:ext cx="6108202" cy="3059324"/>
          </a:xfrm>
          <a:prstGeom prst="rect">
            <a:avLst/>
          </a:prstGeom>
          <a:noFill/>
          <a:ln>
            <a:noFill/>
          </a:ln>
        </p:spPr>
      </p:pic>
      <p:sp>
        <p:nvSpPr>
          <p:cNvPr id="908" name="Google Shape;908;p102"/>
          <p:cNvSpPr/>
          <p:nvPr/>
        </p:nvSpPr>
        <p:spPr>
          <a:xfrm>
            <a:off x="2500875" y="3323850"/>
            <a:ext cx="5262300" cy="1518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102"/>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Note lowercase </a:t>
            </a:r>
            <a:r>
              <a:rPr b="1" i="1" lang="en" sz="2900">
                <a:solidFill>
                  <a:srgbClr val="434343"/>
                </a:solidFill>
                <a:latin typeface="Georgia"/>
                <a:ea typeface="Georgia"/>
                <a:cs typeface="Georgia"/>
                <a:sym typeface="Georgia"/>
              </a:rPr>
              <a:t>j</a:t>
            </a:r>
            <a:r>
              <a:rPr lang="en" sz="2900">
                <a:solidFill>
                  <a:srgbClr val="434343"/>
                </a:solidFill>
                <a:latin typeface="Montserrat"/>
                <a:ea typeface="Montserrat"/>
                <a:cs typeface="Montserrat"/>
                <a:sym typeface="Montserrat"/>
              </a:rPr>
              <a:t> is the specific data row.</a:t>
            </a:r>
            <a:endParaRPr sz="2900">
              <a:solidFill>
                <a:srgbClr val="434343"/>
              </a:solidFill>
              <a:latin typeface="Montserrat"/>
              <a:ea typeface="Montserrat"/>
              <a:cs typeface="Montserrat"/>
              <a:sym typeface="Montserrat"/>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3" name="Shape 913"/>
        <p:cNvGrpSpPr/>
        <p:nvPr/>
      </p:nvGrpSpPr>
      <p:grpSpPr>
        <a:xfrm>
          <a:off x="0" y="0"/>
          <a:ext cx="0" cy="0"/>
          <a:chOff x="0" y="0"/>
          <a:chExt cx="0" cy="0"/>
        </a:xfrm>
      </p:grpSpPr>
      <p:sp>
        <p:nvSpPr>
          <p:cNvPr id="914" name="Google Shape;914;p10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pic>
        <p:nvPicPr>
          <p:cNvPr descr="watermark.jpg" id="915" name="Google Shape;915;p10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916" name="Google Shape;916;p10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917" name="Google Shape;917;p103"/>
          <p:cNvPicPr preferRelativeResize="0"/>
          <p:nvPr/>
        </p:nvPicPr>
        <p:blipFill>
          <a:blip r:embed="rId4">
            <a:alphaModFix/>
          </a:blip>
          <a:stretch>
            <a:fillRect/>
          </a:stretch>
        </p:blipFill>
        <p:spPr>
          <a:xfrm>
            <a:off x="1517900" y="1761175"/>
            <a:ext cx="6108202" cy="3059324"/>
          </a:xfrm>
          <a:prstGeom prst="rect">
            <a:avLst/>
          </a:prstGeom>
          <a:noFill/>
          <a:ln>
            <a:noFill/>
          </a:ln>
        </p:spPr>
      </p:pic>
      <p:sp>
        <p:nvSpPr>
          <p:cNvPr id="918" name="Google Shape;918;p103"/>
          <p:cNvSpPr/>
          <p:nvPr/>
        </p:nvSpPr>
        <p:spPr>
          <a:xfrm>
            <a:off x="2500875" y="3323850"/>
            <a:ext cx="5262300" cy="1518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103"/>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Want to minimize cost for set of Betas.</a:t>
            </a:r>
            <a:endParaRPr sz="2900">
              <a:solidFill>
                <a:srgbClr val="434343"/>
              </a:solidFill>
              <a:latin typeface="Montserrat"/>
              <a:ea typeface="Montserrat"/>
              <a:cs typeface="Montserrat"/>
              <a:sym typeface="Montserrat"/>
            </a:endParaRPr>
          </a:p>
        </p:txBody>
      </p:sp>
      <p:sp>
        <p:nvSpPr>
          <p:cNvPr id="920" name="Google Shape;920;p103"/>
          <p:cNvSpPr/>
          <p:nvPr/>
        </p:nvSpPr>
        <p:spPr>
          <a:xfrm>
            <a:off x="1357875" y="1901950"/>
            <a:ext cx="1143000" cy="1298400"/>
          </a:xfrm>
          <a:prstGeom prst="roundRect">
            <a:avLst>
              <a:gd fmla="val 16667" name="adj"/>
            </a:avLst>
          </a:prstGeom>
          <a:no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3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55" name="Google Shape;155;p32"/>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This will include understanding:</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Brief History</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Linear Relationships</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Ordinary Least Squares</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Cost Functions </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Gradient Descent</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Vectorization</a:t>
            </a:r>
            <a:endParaRPr sz="2900">
              <a:solidFill>
                <a:srgbClr val="434343"/>
              </a:solidFill>
              <a:latin typeface="Montserrat"/>
              <a:ea typeface="Montserrat"/>
              <a:cs typeface="Montserrat"/>
              <a:sym typeface="Montserrat"/>
            </a:endParaRPr>
          </a:p>
        </p:txBody>
      </p:sp>
      <p:pic>
        <p:nvPicPr>
          <p:cNvPr descr="watermark.jpg" id="156" name="Google Shape;156;p3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57" name="Google Shape;157;p3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4" name="Shape 924"/>
        <p:cNvGrpSpPr/>
        <p:nvPr/>
      </p:nvGrpSpPr>
      <p:grpSpPr>
        <a:xfrm>
          <a:off x="0" y="0"/>
          <a:ext cx="0" cy="0"/>
          <a:chOff x="0" y="0"/>
          <a:chExt cx="0" cy="0"/>
        </a:xfrm>
      </p:grpSpPr>
      <p:sp>
        <p:nvSpPr>
          <p:cNvPr id="925" name="Google Shape;925;p10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pic>
        <p:nvPicPr>
          <p:cNvPr descr="watermark.jpg" id="926" name="Google Shape;926;p10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927" name="Google Shape;927;p10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928" name="Google Shape;928;p104"/>
          <p:cNvPicPr preferRelativeResize="0"/>
          <p:nvPr/>
        </p:nvPicPr>
        <p:blipFill>
          <a:blip r:embed="rId4">
            <a:alphaModFix/>
          </a:blip>
          <a:stretch>
            <a:fillRect/>
          </a:stretch>
        </p:blipFill>
        <p:spPr>
          <a:xfrm>
            <a:off x="1517900" y="1761175"/>
            <a:ext cx="6108202" cy="3059324"/>
          </a:xfrm>
          <a:prstGeom prst="rect">
            <a:avLst/>
          </a:prstGeom>
          <a:noFill/>
          <a:ln>
            <a:noFill/>
          </a:ln>
        </p:spPr>
      </p:pic>
      <p:sp>
        <p:nvSpPr>
          <p:cNvPr id="929" name="Google Shape;929;p104"/>
          <p:cNvSpPr/>
          <p:nvPr/>
        </p:nvSpPr>
        <p:spPr>
          <a:xfrm>
            <a:off x="2500875" y="3323850"/>
            <a:ext cx="5262300" cy="1518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104"/>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Error between real </a:t>
            </a:r>
            <a:r>
              <a:rPr b="1" lang="en" sz="2900">
                <a:solidFill>
                  <a:srgbClr val="434343"/>
                </a:solidFill>
                <a:latin typeface="Montserrat"/>
                <a:ea typeface="Montserrat"/>
                <a:cs typeface="Montserrat"/>
                <a:sym typeface="Montserrat"/>
              </a:rPr>
              <a:t>y </a:t>
            </a:r>
            <a:r>
              <a:rPr lang="en" sz="2900">
                <a:solidFill>
                  <a:srgbClr val="434343"/>
                </a:solidFill>
                <a:latin typeface="Montserrat"/>
                <a:ea typeface="Montserrat"/>
                <a:cs typeface="Montserrat"/>
                <a:sym typeface="Montserrat"/>
              </a:rPr>
              <a:t>and predicted </a:t>
            </a:r>
            <a:r>
              <a:rPr b="1" lang="en" sz="2900">
                <a:solidFill>
                  <a:srgbClr val="434343"/>
                </a:solidFill>
                <a:latin typeface="Montserrat"/>
                <a:ea typeface="Montserrat"/>
                <a:cs typeface="Montserrat"/>
                <a:sym typeface="Montserrat"/>
              </a:rPr>
              <a:t>ŷ</a:t>
            </a:r>
            <a:endParaRPr b="1" sz="2900">
              <a:solidFill>
                <a:srgbClr val="434343"/>
              </a:solidFill>
              <a:latin typeface="Montserrat"/>
              <a:ea typeface="Montserrat"/>
              <a:cs typeface="Montserrat"/>
              <a:sym typeface="Montserrat"/>
            </a:endParaRPr>
          </a:p>
        </p:txBody>
      </p:sp>
      <p:sp>
        <p:nvSpPr>
          <p:cNvPr id="931" name="Google Shape;931;p104"/>
          <p:cNvSpPr/>
          <p:nvPr/>
        </p:nvSpPr>
        <p:spPr>
          <a:xfrm>
            <a:off x="4690850" y="2253975"/>
            <a:ext cx="1298400" cy="704100"/>
          </a:xfrm>
          <a:prstGeom prst="roundRect">
            <a:avLst>
              <a:gd fmla="val 16667" name="adj"/>
            </a:avLst>
          </a:prstGeom>
          <a:no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5" name="Shape 935"/>
        <p:cNvGrpSpPr/>
        <p:nvPr/>
      </p:nvGrpSpPr>
      <p:grpSpPr>
        <a:xfrm>
          <a:off x="0" y="0"/>
          <a:ext cx="0" cy="0"/>
          <a:chOff x="0" y="0"/>
          <a:chExt cx="0" cy="0"/>
        </a:xfrm>
      </p:grpSpPr>
      <p:sp>
        <p:nvSpPr>
          <p:cNvPr id="936" name="Google Shape;936;p10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pic>
        <p:nvPicPr>
          <p:cNvPr descr="watermark.jpg" id="937" name="Google Shape;937;p10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938" name="Google Shape;938;p10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939" name="Google Shape;939;p105"/>
          <p:cNvPicPr preferRelativeResize="0"/>
          <p:nvPr/>
        </p:nvPicPr>
        <p:blipFill>
          <a:blip r:embed="rId4">
            <a:alphaModFix/>
          </a:blip>
          <a:stretch>
            <a:fillRect/>
          </a:stretch>
        </p:blipFill>
        <p:spPr>
          <a:xfrm>
            <a:off x="1517900" y="1761175"/>
            <a:ext cx="6108202" cy="3059324"/>
          </a:xfrm>
          <a:prstGeom prst="rect">
            <a:avLst/>
          </a:prstGeom>
          <a:noFill/>
          <a:ln>
            <a:noFill/>
          </a:ln>
        </p:spPr>
      </p:pic>
      <p:sp>
        <p:nvSpPr>
          <p:cNvPr id="940" name="Google Shape;940;p105"/>
          <p:cNvSpPr/>
          <p:nvPr/>
        </p:nvSpPr>
        <p:spPr>
          <a:xfrm>
            <a:off x="2500875" y="3323850"/>
            <a:ext cx="5262300" cy="1518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105"/>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Squaring corrects for negative and positive errors.</a:t>
            </a:r>
            <a:endParaRPr b="1" sz="2900">
              <a:solidFill>
                <a:srgbClr val="434343"/>
              </a:solidFill>
              <a:latin typeface="Montserrat"/>
              <a:ea typeface="Montserrat"/>
              <a:cs typeface="Montserrat"/>
              <a:sym typeface="Montserrat"/>
            </a:endParaRPr>
          </a:p>
        </p:txBody>
      </p:sp>
      <p:sp>
        <p:nvSpPr>
          <p:cNvPr id="942" name="Google Shape;942;p105"/>
          <p:cNvSpPr/>
          <p:nvPr/>
        </p:nvSpPr>
        <p:spPr>
          <a:xfrm>
            <a:off x="6163050" y="2080250"/>
            <a:ext cx="224100" cy="320100"/>
          </a:xfrm>
          <a:prstGeom prst="roundRect">
            <a:avLst>
              <a:gd fmla="val 16667" name="adj"/>
            </a:avLst>
          </a:prstGeom>
          <a:no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105"/>
          <p:cNvSpPr/>
          <p:nvPr/>
        </p:nvSpPr>
        <p:spPr>
          <a:xfrm>
            <a:off x="3814575" y="2263150"/>
            <a:ext cx="629400" cy="672300"/>
          </a:xfrm>
          <a:prstGeom prst="roundRect">
            <a:avLst>
              <a:gd fmla="val 16667" name="adj"/>
            </a:avLst>
          </a:prstGeom>
          <a:no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7" name="Shape 947"/>
        <p:cNvGrpSpPr/>
        <p:nvPr/>
      </p:nvGrpSpPr>
      <p:grpSpPr>
        <a:xfrm>
          <a:off x="0" y="0"/>
          <a:ext cx="0" cy="0"/>
          <a:chOff x="0" y="0"/>
          <a:chExt cx="0" cy="0"/>
        </a:xfrm>
      </p:grpSpPr>
      <p:sp>
        <p:nvSpPr>
          <p:cNvPr id="948" name="Google Shape;948;p10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pic>
        <p:nvPicPr>
          <p:cNvPr descr="watermark.jpg" id="949" name="Google Shape;949;p10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950" name="Google Shape;950;p10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951" name="Google Shape;951;p106"/>
          <p:cNvPicPr preferRelativeResize="0"/>
          <p:nvPr/>
        </p:nvPicPr>
        <p:blipFill>
          <a:blip r:embed="rId4">
            <a:alphaModFix/>
          </a:blip>
          <a:stretch>
            <a:fillRect/>
          </a:stretch>
        </p:blipFill>
        <p:spPr>
          <a:xfrm>
            <a:off x="1517900" y="1761175"/>
            <a:ext cx="6108202" cy="3059324"/>
          </a:xfrm>
          <a:prstGeom prst="rect">
            <a:avLst/>
          </a:prstGeom>
          <a:noFill/>
          <a:ln>
            <a:noFill/>
          </a:ln>
        </p:spPr>
      </p:pic>
      <p:sp>
        <p:nvSpPr>
          <p:cNvPr id="952" name="Google Shape;952;p106"/>
          <p:cNvSpPr/>
          <p:nvPr/>
        </p:nvSpPr>
        <p:spPr>
          <a:xfrm>
            <a:off x="2500875" y="3323850"/>
            <a:ext cx="5262300" cy="1518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106"/>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Summing error for m rows.</a:t>
            </a:r>
            <a:endParaRPr sz="2900">
              <a:solidFill>
                <a:srgbClr val="434343"/>
              </a:solidFill>
              <a:latin typeface="Montserrat"/>
              <a:ea typeface="Montserrat"/>
              <a:cs typeface="Montserrat"/>
              <a:sym typeface="Montserrat"/>
            </a:endParaRPr>
          </a:p>
        </p:txBody>
      </p:sp>
      <p:sp>
        <p:nvSpPr>
          <p:cNvPr id="954" name="Google Shape;954;p106"/>
          <p:cNvSpPr/>
          <p:nvPr/>
        </p:nvSpPr>
        <p:spPr>
          <a:xfrm>
            <a:off x="3973050" y="2025400"/>
            <a:ext cx="288000" cy="260400"/>
          </a:xfrm>
          <a:prstGeom prst="roundRect">
            <a:avLst>
              <a:gd fmla="val 16667" name="adj"/>
            </a:avLst>
          </a:prstGeom>
          <a:no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8" name="Shape 958"/>
        <p:cNvGrpSpPr/>
        <p:nvPr/>
      </p:nvGrpSpPr>
      <p:grpSpPr>
        <a:xfrm>
          <a:off x="0" y="0"/>
          <a:ext cx="0" cy="0"/>
          <a:chOff x="0" y="0"/>
          <a:chExt cx="0" cy="0"/>
        </a:xfrm>
      </p:grpSpPr>
      <p:sp>
        <p:nvSpPr>
          <p:cNvPr id="959" name="Google Shape;959;p10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pic>
        <p:nvPicPr>
          <p:cNvPr descr="watermark.jpg" id="960" name="Google Shape;960;p10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961" name="Google Shape;961;p10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962" name="Google Shape;962;p107"/>
          <p:cNvPicPr preferRelativeResize="0"/>
          <p:nvPr/>
        </p:nvPicPr>
        <p:blipFill>
          <a:blip r:embed="rId4">
            <a:alphaModFix/>
          </a:blip>
          <a:stretch>
            <a:fillRect/>
          </a:stretch>
        </p:blipFill>
        <p:spPr>
          <a:xfrm>
            <a:off x="1517900" y="1761175"/>
            <a:ext cx="6108202" cy="3059324"/>
          </a:xfrm>
          <a:prstGeom prst="rect">
            <a:avLst/>
          </a:prstGeom>
          <a:noFill/>
          <a:ln>
            <a:noFill/>
          </a:ln>
        </p:spPr>
      </p:pic>
      <p:sp>
        <p:nvSpPr>
          <p:cNvPr id="963" name="Google Shape;963;p107"/>
          <p:cNvSpPr/>
          <p:nvPr/>
        </p:nvSpPr>
        <p:spPr>
          <a:xfrm>
            <a:off x="2500875" y="3323850"/>
            <a:ext cx="5262300" cy="1518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107"/>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Summing error for m rows.</a:t>
            </a:r>
            <a:endParaRPr sz="2900">
              <a:solidFill>
                <a:srgbClr val="434343"/>
              </a:solidFill>
              <a:latin typeface="Montserrat"/>
              <a:ea typeface="Montserrat"/>
              <a:cs typeface="Montserrat"/>
              <a:sym typeface="Montserrat"/>
            </a:endParaRPr>
          </a:p>
        </p:txBody>
      </p:sp>
      <p:sp>
        <p:nvSpPr>
          <p:cNvPr id="965" name="Google Shape;965;p107"/>
          <p:cNvSpPr/>
          <p:nvPr/>
        </p:nvSpPr>
        <p:spPr>
          <a:xfrm>
            <a:off x="3758175" y="1997975"/>
            <a:ext cx="722400" cy="1326000"/>
          </a:xfrm>
          <a:prstGeom prst="roundRect">
            <a:avLst>
              <a:gd fmla="val 16667" name="adj"/>
            </a:avLst>
          </a:prstGeom>
          <a:no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9" name="Shape 969"/>
        <p:cNvGrpSpPr/>
        <p:nvPr/>
      </p:nvGrpSpPr>
      <p:grpSpPr>
        <a:xfrm>
          <a:off x="0" y="0"/>
          <a:ext cx="0" cy="0"/>
          <a:chOff x="0" y="0"/>
          <a:chExt cx="0" cy="0"/>
        </a:xfrm>
      </p:grpSpPr>
      <p:sp>
        <p:nvSpPr>
          <p:cNvPr id="970" name="Google Shape;970;p10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pic>
        <p:nvPicPr>
          <p:cNvPr descr="watermark.jpg" id="971" name="Google Shape;971;p10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972" name="Google Shape;972;p10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973" name="Google Shape;973;p108"/>
          <p:cNvPicPr preferRelativeResize="0"/>
          <p:nvPr/>
        </p:nvPicPr>
        <p:blipFill>
          <a:blip r:embed="rId4">
            <a:alphaModFix/>
          </a:blip>
          <a:stretch>
            <a:fillRect/>
          </a:stretch>
        </p:blipFill>
        <p:spPr>
          <a:xfrm>
            <a:off x="1517900" y="1761175"/>
            <a:ext cx="6108202" cy="3059324"/>
          </a:xfrm>
          <a:prstGeom prst="rect">
            <a:avLst/>
          </a:prstGeom>
          <a:noFill/>
          <a:ln>
            <a:noFill/>
          </a:ln>
        </p:spPr>
      </p:pic>
      <p:sp>
        <p:nvSpPr>
          <p:cNvPr id="974" name="Google Shape;974;p108"/>
          <p:cNvSpPr/>
          <p:nvPr/>
        </p:nvSpPr>
        <p:spPr>
          <a:xfrm>
            <a:off x="2500875" y="3323850"/>
            <a:ext cx="5262300" cy="1518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108"/>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Divide by </a:t>
            </a:r>
            <a:r>
              <a:rPr b="1" lang="en" sz="2900">
                <a:solidFill>
                  <a:srgbClr val="434343"/>
                </a:solidFill>
                <a:latin typeface="Montserrat"/>
                <a:ea typeface="Montserrat"/>
                <a:cs typeface="Montserrat"/>
                <a:sym typeface="Montserrat"/>
              </a:rPr>
              <a:t>m</a:t>
            </a:r>
            <a:r>
              <a:rPr lang="en" sz="2900">
                <a:solidFill>
                  <a:srgbClr val="434343"/>
                </a:solidFill>
                <a:latin typeface="Montserrat"/>
                <a:ea typeface="Montserrat"/>
                <a:cs typeface="Montserrat"/>
                <a:sym typeface="Montserrat"/>
              </a:rPr>
              <a:t> to get </a:t>
            </a:r>
            <a:r>
              <a:rPr b="1" lang="en" sz="2900">
                <a:solidFill>
                  <a:srgbClr val="434343"/>
                </a:solidFill>
                <a:latin typeface="Montserrat"/>
                <a:ea typeface="Montserrat"/>
                <a:cs typeface="Montserrat"/>
                <a:sym typeface="Montserrat"/>
              </a:rPr>
              <a:t>mean</a:t>
            </a:r>
            <a:endParaRPr b="1" sz="2900">
              <a:solidFill>
                <a:srgbClr val="434343"/>
              </a:solidFill>
              <a:latin typeface="Montserrat"/>
              <a:ea typeface="Montserrat"/>
              <a:cs typeface="Montserrat"/>
              <a:sym typeface="Montserrat"/>
            </a:endParaRPr>
          </a:p>
        </p:txBody>
      </p:sp>
      <p:sp>
        <p:nvSpPr>
          <p:cNvPr id="976" name="Google Shape;976;p108"/>
          <p:cNvSpPr/>
          <p:nvPr/>
        </p:nvSpPr>
        <p:spPr>
          <a:xfrm>
            <a:off x="2990100" y="1970550"/>
            <a:ext cx="722400" cy="1326000"/>
          </a:xfrm>
          <a:prstGeom prst="roundRect">
            <a:avLst>
              <a:gd fmla="val 16667" name="adj"/>
            </a:avLst>
          </a:prstGeom>
          <a:no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0" name="Shape 980"/>
        <p:cNvGrpSpPr/>
        <p:nvPr/>
      </p:nvGrpSpPr>
      <p:grpSpPr>
        <a:xfrm>
          <a:off x="0" y="0"/>
          <a:ext cx="0" cy="0"/>
          <a:chOff x="0" y="0"/>
          <a:chExt cx="0" cy="0"/>
        </a:xfrm>
      </p:grpSpPr>
      <p:sp>
        <p:nvSpPr>
          <p:cNvPr id="981" name="Google Shape;981;p10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pic>
        <p:nvPicPr>
          <p:cNvPr descr="watermark.jpg" id="982" name="Google Shape;982;p10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983" name="Google Shape;983;p10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984" name="Google Shape;984;p109"/>
          <p:cNvPicPr preferRelativeResize="0"/>
          <p:nvPr/>
        </p:nvPicPr>
        <p:blipFill>
          <a:blip r:embed="rId4">
            <a:alphaModFix/>
          </a:blip>
          <a:stretch>
            <a:fillRect/>
          </a:stretch>
        </p:blipFill>
        <p:spPr>
          <a:xfrm>
            <a:off x="1517900" y="1761175"/>
            <a:ext cx="6108202" cy="3059324"/>
          </a:xfrm>
          <a:prstGeom prst="rect">
            <a:avLst/>
          </a:prstGeom>
          <a:noFill/>
          <a:ln>
            <a:noFill/>
          </a:ln>
        </p:spPr>
      </p:pic>
      <p:sp>
        <p:nvSpPr>
          <p:cNvPr id="985" name="Google Shape;985;p109"/>
          <p:cNvSpPr/>
          <p:nvPr/>
        </p:nvSpPr>
        <p:spPr>
          <a:xfrm>
            <a:off x="2500875" y="3323850"/>
            <a:ext cx="5262300" cy="1518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109"/>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Additional </a:t>
            </a:r>
            <a:r>
              <a:rPr b="1" lang="en" sz="2900">
                <a:solidFill>
                  <a:srgbClr val="434343"/>
                </a:solidFill>
                <a:latin typeface="Montserrat"/>
                <a:ea typeface="Montserrat"/>
                <a:cs typeface="Montserrat"/>
                <a:sym typeface="Montserrat"/>
              </a:rPr>
              <a:t>½</a:t>
            </a:r>
            <a:r>
              <a:rPr lang="en" sz="2900">
                <a:solidFill>
                  <a:srgbClr val="434343"/>
                </a:solidFill>
                <a:latin typeface="Montserrat"/>
                <a:ea typeface="Montserrat"/>
                <a:cs typeface="Montserrat"/>
                <a:sym typeface="Montserrat"/>
              </a:rPr>
              <a:t> is for </a:t>
            </a:r>
            <a:r>
              <a:rPr lang="en" sz="2900">
                <a:solidFill>
                  <a:srgbClr val="434343"/>
                </a:solidFill>
                <a:latin typeface="Montserrat"/>
                <a:ea typeface="Montserrat"/>
                <a:cs typeface="Montserrat"/>
                <a:sym typeface="Montserrat"/>
              </a:rPr>
              <a:t>convenience</a:t>
            </a:r>
            <a:r>
              <a:rPr lang="en" sz="2900">
                <a:solidFill>
                  <a:srgbClr val="434343"/>
                </a:solidFill>
                <a:latin typeface="Montserrat"/>
                <a:ea typeface="Montserrat"/>
                <a:cs typeface="Montserrat"/>
                <a:sym typeface="Montserrat"/>
              </a:rPr>
              <a:t> for derivative.</a:t>
            </a:r>
            <a:endParaRPr b="1" sz="2900">
              <a:solidFill>
                <a:srgbClr val="434343"/>
              </a:solidFill>
              <a:latin typeface="Montserrat"/>
              <a:ea typeface="Montserrat"/>
              <a:cs typeface="Montserrat"/>
              <a:sym typeface="Montserrat"/>
            </a:endParaRPr>
          </a:p>
        </p:txBody>
      </p:sp>
      <p:sp>
        <p:nvSpPr>
          <p:cNvPr id="987" name="Google Shape;987;p109"/>
          <p:cNvSpPr/>
          <p:nvPr/>
        </p:nvSpPr>
        <p:spPr>
          <a:xfrm>
            <a:off x="2990100" y="2633475"/>
            <a:ext cx="310800" cy="402300"/>
          </a:xfrm>
          <a:prstGeom prst="roundRect">
            <a:avLst>
              <a:gd fmla="val 16667" name="adj"/>
            </a:avLst>
          </a:prstGeom>
          <a:no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109"/>
          <p:cNvSpPr/>
          <p:nvPr/>
        </p:nvSpPr>
        <p:spPr>
          <a:xfrm>
            <a:off x="6164600" y="2049775"/>
            <a:ext cx="310800" cy="402300"/>
          </a:xfrm>
          <a:prstGeom prst="roundRect">
            <a:avLst>
              <a:gd fmla="val 16667" name="adj"/>
            </a:avLst>
          </a:prstGeom>
          <a:no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2" name="Shape 992"/>
        <p:cNvGrpSpPr/>
        <p:nvPr/>
      </p:nvGrpSpPr>
      <p:grpSpPr>
        <a:xfrm>
          <a:off x="0" y="0"/>
          <a:ext cx="0" cy="0"/>
          <a:chOff x="0" y="0"/>
          <a:chExt cx="0" cy="0"/>
        </a:xfrm>
      </p:grpSpPr>
      <p:sp>
        <p:nvSpPr>
          <p:cNvPr id="993" name="Google Shape;993;p11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pic>
        <p:nvPicPr>
          <p:cNvPr descr="watermark.jpg" id="994" name="Google Shape;994;p11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995" name="Google Shape;995;p11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996" name="Google Shape;996;p110"/>
          <p:cNvPicPr preferRelativeResize="0"/>
          <p:nvPr/>
        </p:nvPicPr>
        <p:blipFill>
          <a:blip r:embed="rId4">
            <a:alphaModFix/>
          </a:blip>
          <a:stretch>
            <a:fillRect/>
          </a:stretch>
        </p:blipFill>
        <p:spPr>
          <a:xfrm>
            <a:off x="1517900" y="1761175"/>
            <a:ext cx="6108202" cy="3059324"/>
          </a:xfrm>
          <a:prstGeom prst="rect">
            <a:avLst/>
          </a:prstGeom>
          <a:noFill/>
          <a:ln>
            <a:noFill/>
          </a:ln>
        </p:spPr>
      </p:pic>
      <p:sp>
        <p:nvSpPr>
          <p:cNvPr id="997" name="Google Shape;997;p110"/>
          <p:cNvSpPr/>
          <p:nvPr/>
        </p:nvSpPr>
        <p:spPr>
          <a:xfrm>
            <a:off x="2500875" y="3323850"/>
            <a:ext cx="5262300" cy="1518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110"/>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What is </a:t>
            </a:r>
            <a:r>
              <a:rPr b="1" lang="en" sz="2900">
                <a:solidFill>
                  <a:srgbClr val="434343"/>
                </a:solidFill>
                <a:latin typeface="Montserrat"/>
                <a:ea typeface="Montserrat"/>
                <a:cs typeface="Montserrat"/>
                <a:sym typeface="Montserrat"/>
              </a:rPr>
              <a:t>ŷ </a:t>
            </a:r>
            <a:r>
              <a:rPr lang="en" sz="2900">
                <a:solidFill>
                  <a:srgbClr val="434343"/>
                </a:solidFill>
                <a:latin typeface="Montserrat"/>
                <a:ea typeface="Montserrat"/>
                <a:cs typeface="Montserrat"/>
                <a:sym typeface="Montserrat"/>
              </a:rPr>
              <a:t>?</a:t>
            </a:r>
            <a:r>
              <a:rPr lang="en" sz="2900">
                <a:solidFill>
                  <a:srgbClr val="434343"/>
                </a:solidFill>
                <a:latin typeface="Montserrat"/>
                <a:ea typeface="Montserrat"/>
                <a:cs typeface="Montserrat"/>
                <a:sym typeface="Montserrat"/>
              </a:rPr>
              <a:t> </a:t>
            </a:r>
            <a:endParaRPr b="1" sz="2900">
              <a:solidFill>
                <a:srgbClr val="434343"/>
              </a:solidFill>
              <a:latin typeface="Montserrat"/>
              <a:ea typeface="Montserrat"/>
              <a:cs typeface="Montserrat"/>
              <a:sym typeface="Montserrat"/>
            </a:endParaRPr>
          </a:p>
        </p:txBody>
      </p:sp>
      <p:sp>
        <p:nvSpPr>
          <p:cNvPr id="999" name="Google Shape;999;p110"/>
          <p:cNvSpPr/>
          <p:nvPr/>
        </p:nvSpPr>
        <p:spPr>
          <a:xfrm>
            <a:off x="5518400" y="2370600"/>
            <a:ext cx="310800" cy="441300"/>
          </a:xfrm>
          <a:prstGeom prst="roundRect">
            <a:avLst>
              <a:gd fmla="val 16667" name="adj"/>
            </a:avLst>
          </a:prstGeom>
          <a:no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3" name="Shape 1003"/>
        <p:cNvGrpSpPr/>
        <p:nvPr/>
      </p:nvGrpSpPr>
      <p:grpSpPr>
        <a:xfrm>
          <a:off x="0" y="0"/>
          <a:ext cx="0" cy="0"/>
          <a:chOff x="0" y="0"/>
          <a:chExt cx="0" cy="0"/>
        </a:xfrm>
      </p:grpSpPr>
      <p:sp>
        <p:nvSpPr>
          <p:cNvPr id="1004" name="Google Shape;1004;p11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005" name="Google Shape;1005;p111"/>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It will be a function of </a:t>
            </a:r>
            <a:r>
              <a:rPr b="1" lang="en" sz="2900">
                <a:solidFill>
                  <a:srgbClr val="434343"/>
                </a:solidFill>
                <a:latin typeface="Montserrat"/>
                <a:ea typeface="Montserrat"/>
                <a:cs typeface="Montserrat"/>
                <a:sym typeface="Montserrat"/>
              </a:rPr>
              <a:t>Betas </a:t>
            </a:r>
            <a:r>
              <a:rPr lang="en" sz="2900">
                <a:solidFill>
                  <a:srgbClr val="434343"/>
                </a:solidFill>
                <a:latin typeface="Montserrat"/>
                <a:ea typeface="Montserrat"/>
                <a:cs typeface="Montserrat"/>
                <a:sym typeface="Montserrat"/>
              </a:rPr>
              <a:t>and </a:t>
            </a:r>
            <a:r>
              <a:rPr b="1" lang="en" sz="2900">
                <a:solidFill>
                  <a:srgbClr val="434343"/>
                </a:solidFill>
                <a:latin typeface="Montserrat"/>
                <a:ea typeface="Montserrat"/>
                <a:cs typeface="Montserrat"/>
                <a:sym typeface="Montserrat"/>
              </a:rPr>
              <a:t>Features</a:t>
            </a:r>
            <a:r>
              <a:rPr lang="en" sz="2900">
                <a:solidFill>
                  <a:srgbClr val="434343"/>
                </a:solidFill>
                <a:latin typeface="Montserrat"/>
                <a:ea typeface="Montserrat"/>
                <a:cs typeface="Montserrat"/>
                <a:sym typeface="Montserrat"/>
              </a:rPr>
              <a:t>!</a:t>
            </a:r>
            <a:endParaRPr sz="2900">
              <a:solidFill>
                <a:srgbClr val="434343"/>
              </a:solidFill>
              <a:latin typeface="Montserrat"/>
              <a:ea typeface="Montserrat"/>
              <a:cs typeface="Montserrat"/>
              <a:sym typeface="Montserrat"/>
            </a:endParaRPr>
          </a:p>
        </p:txBody>
      </p:sp>
      <p:pic>
        <p:nvPicPr>
          <p:cNvPr descr="watermark.jpg" id="1006" name="Google Shape;1006;p11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007" name="Google Shape;1007;p11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1008" name="Google Shape;1008;p111"/>
          <p:cNvPicPr preferRelativeResize="0"/>
          <p:nvPr/>
        </p:nvPicPr>
        <p:blipFill>
          <a:blip r:embed="rId4">
            <a:alphaModFix/>
          </a:blip>
          <a:stretch>
            <a:fillRect/>
          </a:stretch>
        </p:blipFill>
        <p:spPr>
          <a:xfrm>
            <a:off x="1517900" y="1761175"/>
            <a:ext cx="6108202" cy="3059324"/>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2" name="Shape 1012"/>
        <p:cNvGrpSpPr/>
        <p:nvPr/>
      </p:nvGrpSpPr>
      <p:grpSpPr>
        <a:xfrm>
          <a:off x="0" y="0"/>
          <a:ext cx="0" cy="0"/>
          <a:chOff x="0" y="0"/>
          <a:chExt cx="0" cy="0"/>
        </a:xfrm>
      </p:grpSpPr>
      <p:sp>
        <p:nvSpPr>
          <p:cNvPr id="1013" name="Google Shape;1013;p11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014" name="Google Shape;1014;p112"/>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Recall from calculus to minimize a function we can take its derivative and set it equal to zero.</a:t>
            </a:r>
            <a:endParaRPr b="1" sz="2900">
              <a:solidFill>
                <a:srgbClr val="434343"/>
              </a:solidFill>
              <a:latin typeface="Montserrat"/>
              <a:ea typeface="Montserrat"/>
              <a:cs typeface="Montserrat"/>
              <a:sym typeface="Montserrat"/>
            </a:endParaRPr>
          </a:p>
        </p:txBody>
      </p:sp>
      <p:pic>
        <p:nvPicPr>
          <p:cNvPr descr="watermark.jpg" id="1015" name="Google Shape;1015;p11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016" name="Google Shape;1016;p11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1017" name="Google Shape;1017;p112"/>
          <p:cNvPicPr preferRelativeResize="0"/>
          <p:nvPr/>
        </p:nvPicPr>
        <p:blipFill>
          <a:blip r:embed="rId4">
            <a:alphaModFix/>
          </a:blip>
          <a:stretch>
            <a:fillRect/>
          </a:stretch>
        </p:blipFill>
        <p:spPr>
          <a:xfrm>
            <a:off x="2356825" y="2228825"/>
            <a:ext cx="6854651" cy="2650175"/>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1" name="Shape 1021"/>
        <p:cNvGrpSpPr/>
        <p:nvPr/>
      </p:nvGrpSpPr>
      <p:grpSpPr>
        <a:xfrm>
          <a:off x="0" y="0"/>
          <a:ext cx="0" cy="0"/>
          <a:chOff x="0" y="0"/>
          <a:chExt cx="0" cy="0"/>
        </a:xfrm>
      </p:grpSpPr>
      <p:sp>
        <p:nvSpPr>
          <p:cNvPr id="1022" name="Google Shape;1022;p11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023" name="Google Shape;1023;p113"/>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Recall from calculus to minimize a function we can take its derivative and set it equal to zero.</a:t>
            </a:r>
            <a:endParaRPr b="1" sz="2900">
              <a:solidFill>
                <a:srgbClr val="434343"/>
              </a:solidFill>
              <a:latin typeface="Montserrat"/>
              <a:ea typeface="Montserrat"/>
              <a:cs typeface="Montserrat"/>
              <a:sym typeface="Montserrat"/>
            </a:endParaRPr>
          </a:p>
        </p:txBody>
      </p:sp>
      <p:pic>
        <p:nvPicPr>
          <p:cNvPr descr="watermark.jpg" id="1024" name="Google Shape;1024;p11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025" name="Google Shape;1025;p11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1026" name="Google Shape;1026;p113"/>
          <p:cNvPicPr preferRelativeResize="0"/>
          <p:nvPr/>
        </p:nvPicPr>
        <p:blipFill>
          <a:blip r:embed="rId4">
            <a:alphaModFix/>
          </a:blip>
          <a:stretch>
            <a:fillRect/>
          </a:stretch>
        </p:blipFill>
        <p:spPr>
          <a:xfrm>
            <a:off x="2356825" y="2228825"/>
            <a:ext cx="6854651" cy="2650175"/>
          </a:xfrm>
          <a:prstGeom prst="rect">
            <a:avLst/>
          </a:prstGeom>
          <a:noFill/>
          <a:ln>
            <a:noFill/>
          </a:ln>
        </p:spPr>
      </p:pic>
      <p:sp>
        <p:nvSpPr>
          <p:cNvPr id="1027" name="Google Shape;1027;p113"/>
          <p:cNvSpPr/>
          <p:nvPr/>
        </p:nvSpPr>
        <p:spPr>
          <a:xfrm>
            <a:off x="2399700" y="2690150"/>
            <a:ext cx="722400" cy="918300"/>
          </a:xfrm>
          <a:prstGeom prst="roundRect">
            <a:avLst>
              <a:gd fmla="val 16667" name="adj"/>
            </a:avLst>
          </a:prstGeom>
          <a:no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113"/>
          <p:cNvSpPr/>
          <p:nvPr/>
        </p:nvSpPr>
        <p:spPr>
          <a:xfrm>
            <a:off x="4049325" y="2690150"/>
            <a:ext cx="722400" cy="918300"/>
          </a:xfrm>
          <a:prstGeom prst="roundRect">
            <a:avLst>
              <a:gd fmla="val 16667" name="adj"/>
            </a:avLst>
          </a:prstGeom>
          <a:no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3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63" name="Google Shape;163;p33"/>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Relevant Reading in ISLR</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Section 3 : Linear Regression</a:t>
            </a:r>
            <a:endParaRPr sz="2900">
              <a:solidFill>
                <a:srgbClr val="434343"/>
              </a:solidFill>
              <a:latin typeface="Montserrat"/>
              <a:ea typeface="Montserrat"/>
              <a:cs typeface="Montserrat"/>
              <a:sym typeface="Montserrat"/>
            </a:endParaRPr>
          </a:p>
          <a:p>
            <a:pPr indent="-412750" lvl="2" marL="18288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3.1 Simple Linear Regression</a:t>
            </a:r>
            <a:endParaRPr sz="2900">
              <a:solidFill>
                <a:srgbClr val="434343"/>
              </a:solidFill>
              <a:latin typeface="Montserrat"/>
              <a:ea typeface="Montserrat"/>
              <a:cs typeface="Montserrat"/>
              <a:sym typeface="Montserrat"/>
            </a:endParaRPr>
          </a:p>
        </p:txBody>
      </p:sp>
      <p:pic>
        <p:nvPicPr>
          <p:cNvPr descr="watermark.jpg" id="164" name="Google Shape;164;p3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65" name="Google Shape;165;p3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2" name="Shape 1032"/>
        <p:cNvGrpSpPr/>
        <p:nvPr/>
      </p:nvGrpSpPr>
      <p:grpSpPr>
        <a:xfrm>
          <a:off x="0" y="0"/>
          <a:ext cx="0" cy="0"/>
          <a:chOff x="0" y="0"/>
          <a:chExt cx="0" cy="0"/>
        </a:xfrm>
      </p:grpSpPr>
      <p:sp>
        <p:nvSpPr>
          <p:cNvPr id="1033" name="Google Shape;1033;p11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034" name="Google Shape;1034;p114"/>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Recall from calculus to minimize a function we can take its derivative and set it equal to zero.</a:t>
            </a:r>
            <a:endParaRPr b="1" sz="2900">
              <a:solidFill>
                <a:srgbClr val="434343"/>
              </a:solidFill>
              <a:latin typeface="Montserrat"/>
              <a:ea typeface="Montserrat"/>
              <a:cs typeface="Montserrat"/>
              <a:sym typeface="Montserrat"/>
            </a:endParaRPr>
          </a:p>
        </p:txBody>
      </p:sp>
      <p:pic>
        <p:nvPicPr>
          <p:cNvPr descr="watermark.jpg" id="1035" name="Google Shape;1035;p11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036" name="Google Shape;1036;p11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1037" name="Google Shape;1037;p114"/>
          <p:cNvPicPr preferRelativeResize="0"/>
          <p:nvPr/>
        </p:nvPicPr>
        <p:blipFill>
          <a:blip r:embed="rId4">
            <a:alphaModFix/>
          </a:blip>
          <a:stretch>
            <a:fillRect/>
          </a:stretch>
        </p:blipFill>
        <p:spPr>
          <a:xfrm>
            <a:off x="2356825" y="2228825"/>
            <a:ext cx="6854651" cy="2650175"/>
          </a:xfrm>
          <a:prstGeom prst="rect">
            <a:avLst/>
          </a:prstGeom>
          <a:noFill/>
          <a:ln>
            <a:noFill/>
          </a:ln>
        </p:spPr>
      </p:pic>
      <p:sp>
        <p:nvSpPr>
          <p:cNvPr id="1038" name="Google Shape;1038;p114"/>
          <p:cNvSpPr/>
          <p:nvPr/>
        </p:nvSpPr>
        <p:spPr>
          <a:xfrm>
            <a:off x="5130925" y="3162450"/>
            <a:ext cx="225000" cy="375300"/>
          </a:xfrm>
          <a:prstGeom prst="roundRect">
            <a:avLst>
              <a:gd fmla="val 16667" name="adj"/>
            </a:avLst>
          </a:prstGeom>
          <a:no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114"/>
          <p:cNvSpPr/>
          <p:nvPr/>
        </p:nvSpPr>
        <p:spPr>
          <a:xfrm>
            <a:off x="8770800" y="2422175"/>
            <a:ext cx="225000" cy="375300"/>
          </a:xfrm>
          <a:prstGeom prst="roundRect">
            <a:avLst>
              <a:gd fmla="val 16667" name="adj"/>
            </a:avLst>
          </a:prstGeom>
          <a:no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3" name="Shape 1043"/>
        <p:cNvGrpSpPr/>
        <p:nvPr/>
      </p:nvGrpSpPr>
      <p:grpSpPr>
        <a:xfrm>
          <a:off x="0" y="0"/>
          <a:ext cx="0" cy="0"/>
          <a:chOff x="0" y="0"/>
          <a:chExt cx="0" cy="0"/>
        </a:xfrm>
      </p:grpSpPr>
      <p:sp>
        <p:nvSpPr>
          <p:cNvPr id="1044" name="Google Shape;1044;p11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045" name="Google Shape;1045;p115"/>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Unfortunately, it is not scalable to try to get an analytical solution to minimize this cost function.</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In the next lecture we will learn to use </a:t>
            </a:r>
            <a:r>
              <a:rPr b="1" lang="en" sz="2900">
                <a:solidFill>
                  <a:srgbClr val="434343"/>
                </a:solidFill>
                <a:latin typeface="Montserrat"/>
                <a:ea typeface="Montserrat"/>
                <a:cs typeface="Montserrat"/>
                <a:sym typeface="Montserrat"/>
              </a:rPr>
              <a:t>gradient descent</a:t>
            </a:r>
            <a:r>
              <a:rPr lang="en" sz="2900">
                <a:solidFill>
                  <a:srgbClr val="434343"/>
                </a:solidFill>
                <a:latin typeface="Montserrat"/>
                <a:ea typeface="Montserrat"/>
                <a:cs typeface="Montserrat"/>
                <a:sym typeface="Montserrat"/>
              </a:rPr>
              <a:t> to minimize this </a:t>
            </a:r>
            <a:r>
              <a:rPr b="1" lang="en" sz="2900">
                <a:solidFill>
                  <a:srgbClr val="434343"/>
                </a:solidFill>
                <a:latin typeface="Montserrat"/>
                <a:ea typeface="Montserrat"/>
                <a:cs typeface="Montserrat"/>
                <a:sym typeface="Montserrat"/>
              </a:rPr>
              <a:t>cost function.</a:t>
            </a:r>
            <a:endParaRPr b="1" sz="2900">
              <a:solidFill>
                <a:srgbClr val="434343"/>
              </a:solidFill>
              <a:latin typeface="Montserrat"/>
              <a:ea typeface="Montserrat"/>
              <a:cs typeface="Montserrat"/>
              <a:sym typeface="Montserrat"/>
            </a:endParaRPr>
          </a:p>
        </p:txBody>
      </p:sp>
      <p:pic>
        <p:nvPicPr>
          <p:cNvPr descr="watermark.jpg" id="1046" name="Google Shape;1046;p11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047" name="Google Shape;1047;p11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1" name="Shape 1051"/>
        <p:cNvGrpSpPr/>
        <p:nvPr/>
      </p:nvGrpSpPr>
      <p:grpSpPr>
        <a:xfrm>
          <a:off x="0" y="0"/>
          <a:ext cx="0" cy="0"/>
          <a:chOff x="0" y="0"/>
          <a:chExt cx="0" cy="0"/>
        </a:xfrm>
      </p:grpSpPr>
      <p:sp>
        <p:nvSpPr>
          <p:cNvPr id="1052" name="Google Shape;1052;p116"/>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Introduction to Linear Regression</a:t>
            </a:r>
            <a:endParaRPr b="1">
              <a:latin typeface="Montserrat"/>
              <a:ea typeface="Montserrat"/>
              <a:cs typeface="Montserrat"/>
              <a:sym typeface="Montserrat"/>
            </a:endParaRPr>
          </a:p>
        </p:txBody>
      </p:sp>
      <p:sp>
        <p:nvSpPr>
          <p:cNvPr id="1053" name="Google Shape;1053;p116"/>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900"/>
              <a:t>Algorithm Theory - Part Three</a:t>
            </a:r>
            <a:endParaRPr sz="3900"/>
          </a:p>
          <a:p>
            <a:pPr indent="0" lvl="0" marL="0" rtl="0" algn="ctr">
              <a:spcBef>
                <a:spcPts val="0"/>
              </a:spcBef>
              <a:spcAft>
                <a:spcPts val="0"/>
              </a:spcAft>
              <a:buNone/>
            </a:pPr>
            <a:r>
              <a:rPr lang="en" sz="3900"/>
              <a:t>Gradient Descent</a:t>
            </a:r>
            <a:endParaRPr sz="3900"/>
          </a:p>
        </p:txBody>
      </p:sp>
      <p:pic>
        <p:nvPicPr>
          <p:cNvPr descr="watermark.jpg" id="1054" name="Google Shape;1054;p11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055" name="Google Shape;1055;p11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9" name="Shape 1059"/>
        <p:cNvGrpSpPr/>
        <p:nvPr/>
      </p:nvGrpSpPr>
      <p:grpSpPr>
        <a:xfrm>
          <a:off x="0" y="0"/>
          <a:ext cx="0" cy="0"/>
          <a:chOff x="0" y="0"/>
          <a:chExt cx="0" cy="0"/>
        </a:xfrm>
      </p:grpSpPr>
      <p:sp>
        <p:nvSpPr>
          <p:cNvPr id="1060" name="Google Shape;1060;p11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061" name="Google Shape;1061;p117"/>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We just figured out a </a:t>
            </a:r>
            <a:r>
              <a:rPr b="1" lang="en" sz="2900">
                <a:solidFill>
                  <a:srgbClr val="434343"/>
                </a:solidFill>
                <a:latin typeface="Montserrat"/>
                <a:ea typeface="Montserrat"/>
                <a:cs typeface="Montserrat"/>
                <a:sym typeface="Montserrat"/>
              </a:rPr>
              <a:t>cost function</a:t>
            </a:r>
            <a:r>
              <a:rPr lang="en" sz="2900">
                <a:solidFill>
                  <a:srgbClr val="434343"/>
                </a:solidFill>
                <a:latin typeface="Montserrat"/>
                <a:ea typeface="Montserrat"/>
                <a:cs typeface="Montserrat"/>
                <a:sym typeface="Montserrat"/>
              </a:rPr>
              <a:t> to minimize!</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Taking the cost function derivative and then solving for zero to get the set of Beta </a:t>
            </a:r>
            <a:r>
              <a:rPr lang="en" sz="2900">
                <a:solidFill>
                  <a:srgbClr val="434343"/>
                </a:solidFill>
                <a:latin typeface="Montserrat"/>
                <a:ea typeface="Montserrat"/>
                <a:cs typeface="Montserrat"/>
                <a:sym typeface="Montserrat"/>
              </a:rPr>
              <a:t>coefficients will be too difficult to solve directly through an analytical solution.</a:t>
            </a:r>
            <a:r>
              <a:rPr lang="en" sz="2900">
                <a:solidFill>
                  <a:srgbClr val="434343"/>
                </a:solidFill>
                <a:latin typeface="Montserrat"/>
                <a:ea typeface="Montserrat"/>
                <a:cs typeface="Montserrat"/>
                <a:sym typeface="Montserrat"/>
              </a:rPr>
              <a:t> </a:t>
            </a:r>
            <a:endParaRPr sz="2900">
              <a:solidFill>
                <a:srgbClr val="434343"/>
              </a:solidFill>
              <a:latin typeface="Montserrat"/>
              <a:ea typeface="Montserrat"/>
              <a:cs typeface="Montserrat"/>
              <a:sym typeface="Montserrat"/>
            </a:endParaRPr>
          </a:p>
        </p:txBody>
      </p:sp>
      <p:pic>
        <p:nvPicPr>
          <p:cNvPr descr="watermark.jpg" id="1062" name="Google Shape;1062;p11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063" name="Google Shape;1063;p11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7" name="Shape 1067"/>
        <p:cNvGrpSpPr/>
        <p:nvPr/>
      </p:nvGrpSpPr>
      <p:grpSpPr>
        <a:xfrm>
          <a:off x="0" y="0"/>
          <a:ext cx="0" cy="0"/>
          <a:chOff x="0" y="0"/>
          <a:chExt cx="0" cy="0"/>
        </a:xfrm>
      </p:grpSpPr>
      <p:sp>
        <p:nvSpPr>
          <p:cNvPr id="1068" name="Google Shape;1068;p11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069" name="Google Shape;1069;p118"/>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Instead we can describe this cost function through vectorized matrix notation and use </a:t>
            </a:r>
            <a:r>
              <a:rPr b="1" lang="en" sz="2900">
                <a:solidFill>
                  <a:srgbClr val="434343"/>
                </a:solidFill>
                <a:latin typeface="Montserrat"/>
                <a:ea typeface="Montserrat"/>
                <a:cs typeface="Montserrat"/>
                <a:sym typeface="Montserrat"/>
              </a:rPr>
              <a:t>gradient descent</a:t>
            </a:r>
            <a:r>
              <a:rPr lang="en" sz="2900">
                <a:solidFill>
                  <a:srgbClr val="434343"/>
                </a:solidFill>
                <a:latin typeface="Montserrat"/>
                <a:ea typeface="Montserrat"/>
                <a:cs typeface="Montserrat"/>
                <a:sym typeface="Montserrat"/>
              </a:rPr>
              <a:t> to have a computer figure out the set of Beta coefficient values that minimize the </a:t>
            </a:r>
            <a:r>
              <a:rPr b="1" lang="en" sz="2900">
                <a:solidFill>
                  <a:srgbClr val="434343"/>
                </a:solidFill>
                <a:latin typeface="Montserrat"/>
                <a:ea typeface="Montserrat"/>
                <a:cs typeface="Montserrat"/>
                <a:sym typeface="Montserrat"/>
              </a:rPr>
              <a:t>cost/loss</a:t>
            </a:r>
            <a:r>
              <a:rPr lang="en" sz="2900">
                <a:solidFill>
                  <a:srgbClr val="434343"/>
                </a:solidFill>
                <a:latin typeface="Montserrat"/>
                <a:ea typeface="Montserrat"/>
                <a:cs typeface="Montserrat"/>
                <a:sym typeface="Montserrat"/>
              </a:rPr>
              <a:t> function.</a:t>
            </a:r>
            <a:endParaRPr sz="2900">
              <a:solidFill>
                <a:srgbClr val="434343"/>
              </a:solidFill>
              <a:latin typeface="Montserrat"/>
              <a:ea typeface="Montserrat"/>
              <a:cs typeface="Montserrat"/>
              <a:sym typeface="Montserrat"/>
            </a:endParaRPr>
          </a:p>
        </p:txBody>
      </p:sp>
      <p:pic>
        <p:nvPicPr>
          <p:cNvPr descr="watermark.jpg" id="1070" name="Google Shape;1070;p11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071" name="Google Shape;1071;p11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5" name="Shape 1075"/>
        <p:cNvGrpSpPr/>
        <p:nvPr/>
      </p:nvGrpSpPr>
      <p:grpSpPr>
        <a:xfrm>
          <a:off x="0" y="0"/>
          <a:ext cx="0" cy="0"/>
          <a:chOff x="0" y="0"/>
          <a:chExt cx="0" cy="0"/>
        </a:xfrm>
      </p:grpSpPr>
      <p:sp>
        <p:nvSpPr>
          <p:cNvPr id="1076" name="Google Shape;1076;p11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077" name="Google Shape;1077;p119"/>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Our goals:</a:t>
            </a:r>
            <a:endParaRPr sz="2900">
              <a:solidFill>
                <a:srgbClr val="434343"/>
              </a:solidFill>
              <a:latin typeface="Montserrat"/>
              <a:ea typeface="Montserrat"/>
              <a:cs typeface="Montserrat"/>
              <a:sym typeface="Montserrat"/>
            </a:endParaRPr>
          </a:p>
          <a:p>
            <a:pPr indent="-412750" lvl="1"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Find a set of Beta coefficient values that minimizes the error (cost function)</a:t>
            </a:r>
            <a:endParaRPr sz="2900">
              <a:solidFill>
                <a:srgbClr val="434343"/>
              </a:solidFill>
              <a:latin typeface="Montserrat"/>
              <a:ea typeface="Montserrat"/>
              <a:cs typeface="Montserrat"/>
              <a:sym typeface="Montserrat"/>
            </a:endParaRPr>
          </a:p>
          <a:p>
            <a:pPr indent="-412750" lvl="1"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Leverage computational power instead of having to manually attempt to analytically solve the derivative.</a:t>
            </a:r>
            <a:endParaRPr sz="2900">
              <a:solidFill>
                <a:srgbClr val="434343"/>
              </a:solidFill>
              <a:latin typeface="Montserrat"/>
              <a:ea typeface="Montserrat"/>
              <a:cs typeface="Montserrat"/>
              <a:sym typeface="Montserrat"/>
            </a:endParaRPr>
          </a:p>
        </p:txBody>
      </p:sp>
      <p:pic>
        <p:nvPicPr>
          <p:cNvPr descr="watermark.jpg" id="1078" name="Google Shape;1078;p11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079" name="Google Shape;1079;p11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3" name="Shape 1083"/>
        <p:cNvGrpSpPr/>
        <p:nvPr/>
      </p:nvGrpSpPr>
      <p:grpSpPr>
        <a:xfrm>
          <a:off x="0" y="0"/>
          <a:ext cx="0" cy="0"/>
          <a:chOff x="0" y="0"/>
          <a:chExt cx="0" cy="0"/>
        </a:xfrm>
      </p:grpSpPr>
      <p:sp>
        <p:nvSpPr>
          <p:cNvPr id="1084" name="Google Shape;1084;p12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085" name="Google Shape;1085;p120"/>
          <p:cNvSpPr txBox="1"/>
          <p:nvPr>
            <p:ph idx="1" type="body"/>
          </p:nvPr>
        </p:nvSpPr>
        <p:spPr>
          <a:xfrm>
            <a:off x="311700" y="1152475"/>
            <a:ext cx="8684100" cy="1289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Recall we now have the derivative of the cost function:</a:t>
            </a:r>
            <a:endParaRPr b="1" sz="2900">
              <a:solidFill>
                <a:srgbClr val="434343"/>
              </a:solidFill>
              <a:latin typeface="Montserrat"/>
              <a:ea typeface="Montserrat"/>
              <a:cs typeface="Montserrat"/>
              <a:sym typeface="Montserrat"/>
            </a:endParaRPr>
          </a:p>
        </p:txBody>
      </p:sp>
      <p:pic>
        <p:nvPicPr>
          <p:cNvPr descr="watermark.jpg" id="1086" name="Google Shape;1086;p12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087" name="Google Shape;1087;p12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1088" name="Google Shape;1088;p120"/>
          <p:cNvPicPr preferRelativeResize="0"/>
          <p:nvPr/>
        </p:nvPicPr>
        <p:blipFill rotWithShape="1">
          <a:blip r:embed="rId4">
            <a:alphaModFix/>
          </a:blip>
          <a:srcRect b="0" l="0" r="81602" t="0"/>
          <a:stretch/>
        </p:blipFill>
        <p:spPr>
          <a:xfrm>
            <a:off x="1518625" y="2228825"/>
            <a:ext cx="1261097" cy="2650175"/>
          </a:xfrm>
          <a:prstGeom prst="rect">
            <a:avLst/>
          </a:prstGeom>
          <a:noFill/>
          <a:ln>
            <a:noFill/>
          </a:ln>
        </p:spPr>
      </p:pic>
      <p:pic>
        <p:nvPicPr>
          <p:cNvPr id="1089" name="Google Shape;1089;p120"/>
          <p:cNvPicPr preferRelativeResize="0"/>
          <p:nvPr/>
        </p:nvPicPr>
        <p:blipFill rotWithShape="1">
          <a:blip r:embed="rId4">
            <a:alphaModFix/>
          </a:blip>
          <a:srcRect b="0" l="19685" r="8860" t="58069"/>
          <a:stretch/>
        </p:blipFill>
        <p:spPr>
          <a:xfrm>
            <a:off x="2798625" y="2593000"/>
            <a:ext cx="4897900" cy="1111201"/>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3" name="Shape 1093"/>
        <p:cNvGrpSpPr/>
        <p:nvPr/>
      </p:nvGrpSpPr>
      <p:grpSpPr>
        <a:xfrm>
          <a:off x="0" y="0"/>
          <a:ext cx="0" cy="0"/>
          <a:chOff x="0" y="0"/>
          <a:chExt cx="0" cy="0"/>
        </a:xfrm>
      </p:grpSpPr>
      <p:sp>
        <p:nvSpPr>
          <p:cNvPr id="1094" name="Google Shape;1094;p12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095" name="Google Shape;1095;p121"/>
          <p:cNvSpPr txBox="1"/>
          <p:nvPr>
            <p:ph idx="1" type="body"/>
          </p:nvPr>
        </p:nvSpPr>
        <p:spPr>
          <a:xfrm>
            <a:off x="311700" y="1152475"/>
            <a:ext cx="8684100" cy="1289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Also recall our data will be in the form of a matrix </a:t>
            </a:r>
            <a:r>
              <a:rPr b="1" lang="en" sz="2900">
                <a:solidFill>
                  <a:srgbClr val="434343"/>
                </a:solidFill>
                <a:latin typeface="Montserrat"/>
                <a:ea typeface="Montserrat"/>
                <a:cs typeface="Montserrat"/>
                <a:sym typeface="Montserrat"/>
              </a:rPr>
              <a:t>X</a:t>
            </a:r>
            <a:r>
              <a:rPr lang="en" sz="2900">
                <a:solidFill>
                  <a:srgbClr val="434343"/>
                </a:solidFill>
                <a:latin typeface="Montserrat"/>
                <a:ea typeface="Montserrat"/>
                <a:cs typeface="Montserrat"/>
                <a:sym typeface="Montserrat"/>
              </a:rPr>
              <a:t> with a vector of labels </a:t>
            </a:r>
            <a:r>
              <a:rPr b="1" lang="en" sz="2900">
                <a:solidFill>
                  <a:srgbClr val="434343"/>
                </a:solidFill>
                <a:latin typeface="Montserrat"/>
                <a:ea typeface="Montserrat"/>
                <a:cs typeface="Montserrat"/>
                <a:sym typeface="Montserrat"/>
              </a:rPr>
              <a:t>y.</a:t>
            </a:r>
            <a:endParaRPr b="1" sz="2900">
              <a:solidFill>
                <a:srgbClr val="434343"/>
              </a:solidFill>
              <a:latin typeface="Montserrat"/>
              <a:ea typeface="Montserrat"/>
              <a:cs typeface="Montserrat"/>
              <a:sym typeface="Montserrat"/>
            </a:endParaRPr>
          </a:p>
        </p:txBody>
      </p:sp>
      <p:pic>
        <p:nvPicPr>
          <p:cNvPr descr="watermark.jpg" id="1096" name="Google Shape;1096;p12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097" name="Google Shape;1097;p12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1098" name="Google Shape;1098;p121"/>
          <p:cNvPicPr preferRelativeResize="0"/>
          <p:nvPr/>
        </p:nvPicPr>
        <p:blipFill rotWithShape="1">
          <a:blip r:embed="rId4">
            <a:alphaModFix/>
          </a:blip>
          <a:srcRect b="0" l="0" r="81602" t="0"/>
          <a:stretch/>
        </p:blipFill>
        <p:spPr>
          <a:xfrm>
            <a:off x="1518625" y="2228825"/>
            <a:ext cx="1261097" cy="2650175"/>
          </a:xfrm>
          <a:prstGeom prst="rect">
            <a:avLst/>
          </a:prstGeom>
          <a:noFill/>
          <a:ln>
            <a:noFill/>
          </a:ln>
        </p:spPr>
      </p:pic>
      <p:pic>
        <p:nvPicPr>
          <p:cNvPr id="1099" name="Google Shape;1099;p121"/>
          <p:cNvPicPr preferRelativeResize="0"/>
          <p:nvPr/>
        </p:nvPicPr>
        <p:blipFill rotWithShape="1">
          <a:blip r:embed="rId4">
            <a:alphaModFix/>
          </a:blip>
          <a:srcRect b="0" l="19685" r="8860" t="58069"/>
          <a:stretch/>
        </p:blipFill>
        <p:spPr>
          <a:xfrm>
            <a:off x="2798625" y="2593000"/>
            <a:ext cx="4897900" cy="1111201"/>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3" name="Shape 1103"/>
        <p:cNvGrpSpPr/>
        <p:nvPr/>
      </p:nvGrpSpPr>
      <p:grpSpPr>
        <a:xfrm>
          <a:off x="0" y="0"/>
          <a:ext cx="0" cy="0"/>
          <a:chOff x="0" y="0"/>
          <a:chExt cx="0" cy="0"/>
        </a:xfrm>
      </p:grpSpPr>
      <p:sp>
        <p:nvSpPr>
          <p:cNvPr id="1104" name="Google Shape;1104;p12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105" name="Google Shape;1105;p122"/>
          <p:cNvSpPr txBox="1"/>
          <p:nvPr>
            <p:ph idx="1" type="body"/>
          </p:nvPr>
        </p:nvSpPr>
        <p:spPr>
          <a:xfrm>
            <a:off x="311700" y="1152475"/>
            <a:ext cx="8684100" cy="1289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Which means we need a </a:t>
            </a:r>
            <a:r>
              <a:rPr lang="en" sz="3300">
                <a:solidFill>
                  <a:srgbClr val="434343"/>
                </a:solidFill>
                <a:latin typeface="Montserrat"/>
                <a:ea typeface="Montserrat"/>
                <a:cs typeface="Montserrat"/>
                <a:sym typeface="Montserrat"/>
              </a:rPr>
              <a:t>β</a:t>
            </a:r>
            <a:r>
              <a:rPr lang="en" sz="2900">
                <a:solidFill>
                  <a:srgbClr val="434343"/>
                </a:solidFill>
                <a:latin typeface="Montserrat"/>
                <a:ea typeface="Montserrat"/>
                <a:cs typeface="Montserrat"/>
                <a:sym typeface="Montserrat"/>
              </a:rPr>
              <a:t> for each feature, so we can express a vector of </a:t>
            </a:r>
            <a:r>
              <a:rPr lang="en" sz="3300">
                <a:solidFill>
                  <a:srgbClr val="434343"/>
                </a:solidFill>
                <a:latin typeface="Montserrat"/>
                <a:ea typeface="Montserrat"/>
                <a:cs typeface="Montserrat"/>
                <a:sym typeface="Montserrat"/>
              </a:rPr>
              <a:t>β </a:t>
            </a:r>
            <a:r>
              <a:rPr lang="en" sz="2900">
                <a:solidFill>
                  <a:srgbClr val="434343"/>
                </a:solidFill>
                <a:latin typeface="Montserrat"/>
                <a:ea typeface="Montserrat"/>
                <a:cs typeface="Montserrat"/>
                <a:sym typeface="Montserrat"/>
              </a:rPr>
              <a:t>values.</a:t>
            </a:r>
            <a:endParaRPr sz="2500">
              <a:solidFill>
                <a:srgbClr val="434343"/>
              </a:solidFill>
              <a:latin typeface="Montserrat"/>
              <a:ea typeface="Montserrat"/>
              <a:cs typeface="Montserrat"/>
              <a:sym typeface="Montserrat"/>
            </a:endParaRPr>
          </a:p>
        </p:txBody>
      </p:sp>
      <p:pic>
        <p:nvPicPr>
          <p:cNvPr descr="watermark.jpg" id="1106" name="Google Shape;1106;p12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107" name="Google Shape;1107;p12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1108" name="Google Shape;1108;p122"/>
          <p:cNvPicPr preferRelativeResize="0"/>
          <p:nvPr/>
        </p:nvPicPr>
        <p:blipFill rotWithShape="1">
          <a:blip r:embed="rId4">
            <a:alphaModFix/>
          </a:blip>
          <a:srcRect b="0" l="0" r="81602" t="0"/>
          <a:stretch/>
        </p:blipFill>
        <p:spPr>
          <a:xfrm>
            <a:off x="1518625" y="2228825"/>
            <a:ext cx="1261097" cy="2650175"/>
          </a:xfrm>
          <a:prstGeom prst="rect">
            <a:avLst/>
          </a:prstGeom>
          <a:noFill/>
          <a:ln>
            <a:noFill/>
          </a:ln>
        </p:spPr>
      </p:pic>
      <p:pic>
        <p:nvPicPr>
          <p:cNvPr id="1109" name="Google Shape;1109;p122"/>
          <p:cNvPicPr preferRelativeResize="0"/>
          <p:nvPr/>
        </p:nvPicPr>
        <p:blipFill rotWithShape="1">
          <a:blip r:embed="rId4">
            <a:alphaModFix/>
          </a:blip>
          <a:srcRect b="0" l="19685" r="8860" t="58069"/>
          <a:stretch/>
        </p:blipFill>
        <p:spPr>
          <a:xfrm>
            <a:off x="2798625" y="2593000"/>
            <a:ext cx="4897900" cy="1111201"/>
          </a:xfrm>
          <a:prstGeom prst="rect">
            <a:avLst/>
          </a:prstGeom>
          <a:noFill/>
          <a:ln>
            <a:noFill/>
          </a:ln>
        </p:spPr>
      </p:pic>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3" name="Shape 1113"/>
        <p:cNvGrpSpPr/>
        <p:nvPr/>
      </p:nvGrpSpPr>
      <p:grpSpPr>
        <a:xfrm>
          <a:off x="0" y="0"/>
          <a:ext cx="0" cy="0"/>
          <a:chOff x="0" y="0"/>
          <a:chExt cx="0" cy="0"/>
        </a:xfrm>
      </p:grpSpPr>
      <p:sp>
        <p:nvSpPr>
          <p:cNvPr id="1114" name="Google Shape;1114;p12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115" name="Google Shape;1115;p123"/>
          <p:cNvSpPr txBox="1"/>
          <p:nvPr>
            <p:ph idx="1" type="body"/>
          </p:nvPr>
        </p:nvSpPr>
        <p:spPr>
          <a:xfrm>
            <a:off x="311700" y="1152475"/>
            <a:ext cx="8684100" cy="1289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Use a </a:t>
            </a:r>
            <a:r>
              <a:rPr b="1" lang="en" sz="2900">
                <a:solidFill>
                  <a:srgbClr val="434343"/>
                </a:solidFill>
                <a:latin typeface="Montserrat"/>
                <a:ea typeface="Montserrat"/>
                <a:cs typeface="Montserrat"/>
                <a:sym typeface="Montserrat"/>
              </a:rPr>
              <a:t>gradient </a:t>
            </a:r>
            <a:r>
              <a:rPr lang="en" sz="2900">
                <a:solidFill>
                  <a:srgbClr val="434343"/>
                </a:solidFill>
                <a:latin typeface="Montserrat"/>
                <a:ea typeface="Montserrat"/>
                <a:cs typeface="Montserrat"/>
                <a:sym typeface="Montserrat"/>
              </a:rPr>
              <a:t>to express the derivative of the cost function with respect to each </a:t>
            </a:r>
            <a:r>
              <a:rPr lang="en" sz="3300">
                <a:solidFill>
                  <a:srgbClr val="434343"/>
                </a:solidFill>
                <a:latin typeface="Montserrat"/>
                <a:ea typeface="Montserrat"/>
                <a:cs typeface="Montserrat"/>
                <a:sym typeface="Montserrat"/>
              </a:rPr>
              <a:t>β</a:t>
            </a:r>
            <a:r>
              <a:rPr lang="en" sz="2900">
                <a:solidFill>
                  <a:srgbClr val="434343"/>
                </a:solidFill>
                <a:latin typeface="Montserrat"/>
                <a:ea typeface="Montserrat"/>
                <a:cs typeface="Montserrat"/>
                <a:sym typeface="Montserrat"/>
              </a:rPr>
              <a:t> </a:t>
            </a:r>
            <a:endParaRPr sz="2500">
              <a:solidFill>
                <a:srgbClr val="434343"/>
              </a:solidFill>
              <a:latin typeface="Montserrat"/>
              <a:ea typeface="Montserrat"/>
              <a:cs typeface="Montserrat"/>
              <a:sym typeface="Montserrat"/>
            </a:endParaRPr>
          </a:p>
        </p:txBody>
      </p:sp>
      <p:pic>
        <p:nvPicPr>
          <p:cNvPr descr="watermark.jpg" id="1116" name="Google Shape;1116;p12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117" name="Google Shape;1117;p12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1118" name="Google Shape;1118;p123"/>
          <p:cNvPicPr preferRelativeResize="0"/>
          <p:nvPr/>
        </p:nvPicPr>
        <p:blipFill>
          <a:blip r:embed="rId4">
            <a:alphaModFix/>
          </a:blip>
          <a:stretch>
            <a:fillRect/>
          </a:stretch>
        </p:blipFill>
        <p:spPr>
          <a:xfrm>
            <a:off x="1825246" y="2292000"/>
            <a:ext cx="2575492" cy="23968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